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8" r:id="rId1"/>
  </p:sldMasterIdLst>
  <p:notesMasterIdLst>
    <p:notesMasterId r:id="rId101"/>
  </p:notesMasterIdLst>
  <p:handoutMasterIdLst>
    <p:handoutMasterId r:id="rId102"/>
  </p:handoutMasterIdLst>
  <p:sldIdLst>
    <p:sldId id="286" r:id="rId2"/>
    <p:sldId id="1086" r:id="rId3"/>
    <p:sldId id="368" r:id="rId4"/>
    <p:sldId id="377" r:id="rId5"/>
    <p:sldId id="372" r:id="rId6"/>
    <p:sldId id="378" r:id="rId7"/>
    <p:sldId id="370" r:id="rId8"/>
    <p:sldId id="371" r:id="rId9"/>
    <p:sldId id="369" r:id="rId10"/>
    <p:sldId id="477" r:id="rId11"/>
    <p:sldId id="415" r:id="rId12"/>
    <p:sldId id="416" r:id="rId13"/>
    <p:sldId id="417" r:id="rId14"/>
    <p:sldId id="418" r:id="rId15"/>
    <p:sldId id="419" r:id="rId16"/>
    <p:sldId id="1100" r:id="rId17"/>
    <p:sldId id="1101" r:id="rId18"/>
    <p:sldId id="1102" r:id="rId19"/>
    <p:sldId id="420" r:id="rId20"/>
    <p:sldId id="323" r:id="rId21"/>
    <p:sldId id="718" r:id="rId22"/>
    <p:sldId id="1085" r:id="rId23"/>
    <p:sldId id="457" r:id="rId24"/>
    <p:sldId id="458" r:id="rId25"/>
    <p:sldId id="608" r:id="rId26"/>
    <p:sldId id="505" r:id="rId27"/>
    <p:sldId id="1087" r:id="rId28"/>
    <p:sldId id="459" r:id="rId29"/>
    <p:sldId id="762" r:id="rId30"/>
    <p:sldId id="1046" r:id="rId31"/>
    <p:sldId id="1047" r:id="rId32"/>
    <p:sldId id="470" r:id="rId33"/>
    <p:sldId id="471" r:id="rId34"/>
    <p:sldId id="958" r:id="rId35"/>
    <p:sldId id="472" r:id="rId36"/>
    <p:sldId id="1048" r:id="rId37"/>
    <p:sldId id="985" r:id="rId38"/>
    <p:sldId id="986" r:id="rId39"/>
    <p:sldId id="984" r:id="rId40"/>
    <p:sldId id="469" r:id="rId41"/>
    <p:sldId id="962" r:id="rId42"/>
    <p:sldId id="963" r:id="rId43"/>
    <p:sldId id="933" r:id="rId44"/>
    <p:sldId id="1096" r:id="rId45"/>
    <p:sldId id="1097" r:id="rId46"/>
    <p:sldId id="1083" r:id="rId47"/>
    <p:sldId id="473" r:id="rId48"/>
    <p:sldId id="671" r:id="rId49"/>
    <p:sldId id="672" r:id="rId50"/>
    <p:sldId id="480" r:id="rId51"/>
    <p:sldId id="481" r:id="rId52"/>
    <p:sldId id="380" r:id="rId53"/>
    <p:sldId id="1084" r:id="rId54"/>
    <p:sldId id="474" r:id="rId55"/>
    <p:sldId id="655" r:id="rId56"/>
    <p:sldId id="455" r:id="rId57"/>
    <p:sldId id="831" r:id="rId58"/>
    <p:sldId id="832" r:id="rId59"/>
    <p:sldId id="1049" r:id="rId60"/>
    <p:sldId id="1053" r:id="rId61"/>
    <p:sldId id="1054" r:id="rId62"/>
    <p:sldId id="1055" r:id="rId63"/>
    <p:sldId id="833" r:id="rId64"/>
    <p:sldId id="899" r:id="rId65"/>
    <p:sldId id="1099" r:id="rId66"/>
    <p:sldId id="475" r:id="rId67"/>
    <p:sldId id="423" r:id="rId68"/>
    <p:sldId id="424" r:id="rId69"/>
    <p:sldId id="1098" r:id="rId70"/>
    <p:sldId id="476" r:id="rId71"/>
    <p:sldId id="427" r:id="rId72"/>
    <p:sldId id="428" r:id="rId73"/>
    <p:sldId id="429" r:id="rId74"/>
    <p:sldId id="430" r:id="rId75"/>
    <p:sldId id="1095" r:id="rId76"/>
    <p:sldId id="421" r:id="rId77"/>
    <p:sldId id="590" r:id="rId78"/>
    <p:sldId id="592" r:id="rId79"/>
    <p:sldId id="591" r:id="rId80"/>
    <p:sldId id="422" r:id="rId81"/>
    <p:sldId id="1009" r:id="rId82"/>
    <p:sldId id="431" r:id="rId83"/>
    <p:sldId id="432" r:id="rId84"/>
    <p:sldId id="288" r:id="rId85"/>
    <p:sldId id="507" r:id="rId86"/>
    <p:sldId id="1089" r:id="rId87"/>
    <p:sldId id="1091" r:id="rId88"/>
    <p:sldId id="1094" r:id="rId89"/>
    <p:sldId id="621" r:id="rId90"/>
    <p:sldId id="1093" r:id="rId91"/>
    <p:sldId id="1092" r:id="rId92"/>
    <p:sldId id="1090" r:id="rId93"/>
    <p:sldId id="307" r:id="rId94"/>
    <p:sldId id="525" r:id="rId95"/>
    <p:sldId id="606" r:id="rId96"/>
    <p:sldId id="605" r:id="rId97"/>
    <p:sldId id="523" r:id="rId98"/>
    <p:sldId id="309" r:id="rId99"/>
    <p:sldId id="310" r:id="rId10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orient="horz" pos="2157" userDrawn="1">
          <p15:clr>
            <a:srgbClr val="A4A3A4"/>
          </p15:clr>
        </p15:guide>
        <p15:guide id="1" pos="389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DAE3F3"/>
    <a:srgbClr val="3333CC"/>
    <a:srgbClr val="26FA58"/>
    <a:srgbClr val="9900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09" autoAdjust="0"/>
    <p:restoredTop sz="94660"/>
  </p:normalViewPr>
  <p:slideViewPr>
    <p:cSldViewPr snapToGrid="0" snapToObjects="1">
      <p:cViewPr varScale="1">
        <p:scale>
          <a:sx n="84" d="100"/>
          <a:sy n="84" d="100"/>
        </p:scale>
        <p:origin x="92" y="88"/>
      </p:cViewPr>
      <p:guideLst>
        <p:guide orient="horz" pos="2157"/>
        <p:guide pos="38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2020/6/20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3972852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2020/6/20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640858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pPr/>
              <a:t>85</a:t>
            </a:fld>
            <a:endParaRPr lang="zh-CN" altLang="en-US"/>
          </a:p>
        </p:txBody>
      </p:sp>
    </p:spTree>
    <p:extLst>
      <p:ext uri="{BB962C8B-B14F-4D97-AF65-F5344CB8AC3E}">
        <p14:creationId xmlns:p14="http://schemas.microsoft.com/office/powerpoint/2010/main" val="34969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A3BA41-6BA2-47AC-9C1D-5ECEA0A6E282}" type="slidenum">
              <a:rPr lang="zh-CN" altLang="en-US" smtClean="0"/>
              <a:pPr/>
              <a:t>89</a:t>
            </a:fld>
            <a:endParaRPr lang="zh-CN" altLang="en-US"/>
          </a:p>
        </p:txBody>
      </p:sp>
    </p:spTree>
    <p:extLst>
      <p:ext uri="{BB962C8B-B14F-4D97-AF65-F5344CB8AC3E}">
        <p14:creationId xmlns:p14="http://schemas.microsoft.com/office/powerpoint/2010/main" val="756064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indent="0" algn="r"/>
            <a:fld id="{9A0DB2DC-4C9A-4742-B13C-FB6460FD3503}" type="slidenum">
              <a:rPr lang="en-US" altLang="zh-CN" sz="1800" dirty="0">
                <a:latin typeface="Arial" panose="020B0604020202020204" pitchFamily="34" charset="0"/>
              </a:rPr>
              <a:pPr lvl="0" indent="0" algn="r"/>
              <a:t>99</a:t>
            </a:fld>
            <a:endParaRPr lang="en-US" altLang="zh-CN" sz="1800" dirty="0">
              <a:latin typeface="Arial" panose="020B0604020202020204" pitchFamily="34" charset="0"/>
            </a:endParaRPr>
          </a:p>
        </p:txBody>
      </p:sp>
      <p:sp>
        <p:nvSpPr>
          <p:cNvPr id="52226" name="Rectangle 2"/>
          <p:cNvSpPr>
            <a:spLocks noGrp="1" noRot="1" noChangeAspect="1" noTextEdit="1"/>
          </p:cNvSpPr>
          <p:nvPr>
            <p:ph type="sldImg"/>
          </p:nvPr>
        </p:nvSpPr>
        <p:spPr/>
      </p:sp>
      <p:sp>
        <p:nvSpPr>
          <p:cNvPr id="52227" name="Rectangle 3"/>
          <p:cNvSpPr>
            <a:spLocks noGrp="1"/>
          </p:cNvSpPr>
          <p:nvPr>
            <p:ph type="body"/>
          </p:nvPr>
        </p:nvSpPr>
        <p:spPr/>
        <p:txBody>
          <a:bodyPr wrap="square" lIns="91440" tIns="45720" rIns="91440" bIns="45720" anchor="t"/>
          <a:lstStyle/>
          <a:p>
            <a:pPr lvl="0" eaLnBrk="1" hangingPunct="1"/>
            <a:endParaRPr lang="zh-CN" altLang="zh-CN" dirty="0"/>
          </a:p>
        </p:txBody>
      </p:sp>
    </p:spTree>
    <p:extLst>
      <p:ext uri="{BB962C8B-B14F-4D97-AF65-F5344CB8AC3E}">
        <p14:creationId xmlns:p14="http://schemas.microsoft.com/office/powerpoint/2010/main" val="270853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5" name="页脚占位符 4"/>
          <p:cNvSpPr>
            <a:spLocks noGrp="1"/>
          </p:cNvSpPr>
          <p:nvPr>
            <p:ph type="ftr" sz="quarter" idx="11"/>
          </p:nvPr>
        </p:nvSpPr>
        <p:spPr>
          <a:xfrm>
            <a:off x="4038600" y="6523990"/>
            <a:ext cx="4114800" cy="365125"/>
          </a:xfrm>
        </p:spPr>
        <p:txBody>
          <a:bodyPr/>
          <a:lstStyle/>
          <a:p>
            <a:endParaRPr lang="zh-CN" altLang="en-US"/>
          </a:p>
        </p:txBody>
      </p:sp>
      <p:sp>
        <p:nvSpPr>
          <p:cNvPr id="6" name="灯片编号占位符 5"/>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媒体占位符 3"/>
          <p:cNvSpPr>
            <a:spLocks noGrp="1"/>
          </p:cNvSpPr>
          <p:nvPr>
            <p:ph type="media" sz="half" idx="2"/>
          </p:nvPr>
        </p:nvSpPr>
        <p:spPr>
          <a:xfrm>
            <a:off x="6172200" y="1825625"/>
            <a:ext cx="5181600" cy="4351338"/>
          </a:xfrm>
        </p:spPr>
        <p:txBody>
          <a:bodyPr/>
          <a:lstStyle/>
          <a:p>
            <a:pPr fontAlgn="base"/>
            <a:endParaRPr lang="zh-CN" altLang="en-US" strike="noStrike" noProof="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p:transition spd="med">
    <p:diamond/>
    <p:sndAc>
      <p:stSnd>
        <p:snd r:embed="rId1" name="chimes.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8"/>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10" name="页脚占位符 9"/>
          <p:cNvSpPr>
            <a:spLocks noGrp="1"/>
          </p:cNvSpPr>
          <p:nvPr>
            <p:ph type="ftr" sz="quarter" idx="11"/>
          </p:nvPr>
        </p:nvSpPr>
        <p:spPr>
          <a:xfrm>
            <a:off x="4038600" y="6523990"/>
            <a:ext cx="4114800" cy="365125"/>
          </a:xfrm>
        </p:spPr>
        <p:txBody>
          <a:bodyPr/>
          <a:lstStyle/>
          <a:p>
            <a:endParaRPr lang="zh-CN" altLang="en-US"/>
          </a:p>
        </p:txBody>
      </p:sp>
      <p:sp>
        <p:nvSpPr>
          <p:cNvPr id="11" name="灯片编号占位符 10"/>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p:transition spd="med">
    <p:diamond/>
    <p:sndAc>
      <p:stSnd>
        <p:snd r:embed="rId1" name="chimes.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1_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blipFill dpi="0" rotWithShape="1">
            <a:blip r:embed="rId2">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p:cNvCxnSpPr/>
          <p:nvPr userDrawn="1"/>
        </p:nvCxnSpPr>
        <p:spPr>
          <a:xfrm>
            <a:off x="584200" y="1112507"/>
            <a:ext cx="11023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rotWithShape="1">
          <a:blip r:embed="rId3" cstate="print">
            <a:extLst>
              <a:ext uri="{28A0092B-C50C-407E-A947-70E740481C1C}">
                <a14:useLocalDpi xmlns:a14="http://schemas.microsoft.com/office/drawing/2010/main" val="0"/>
              </a:ext>
            </a:extLst>
          </a:blip>
          <a:srcRect t="12749" r="21381"/>
          <a:stretch>
            <a:fillRect/>
          </a:stretch>
        </p:blipFill>
        <p:spPr>
          <a:xfrm>
            <a:off x="14466" y="0"/>
            <a:ext cx="1478871" cy="1478321"/>
          </a:xfrm>
          <a:prstGeom prst="rect">
            <a:avLst/>
          </a:prstGeom>
        </p:spPr>
      </p:pic>
    </p:spTree>
  </p:cSld>
  <p:clrMapOvr>
    <a:masterClrMapping/>
  </p:clrMapOvr>
  <p:transition advClick="0" advTm="7452">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02167" y="609601"/>
            <a:ext cx="11387667" cy="5489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02CBBC9C-D9CC-41B9-9843-6947F3757B2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5C9926A-4F9A-41DD-9EF1-C9CF719A8D5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3357689-1AB7-4268-B9EF-955C150A883B}"/>
              </a:ext>
            </a:extLst>
          </p:cNvPr>
          <p:cNvSpPr>
            <a:spLocks noGrp="1" noChangeArrowheads="1"/>
          </p:cNvSpPr>
          <p:nvPr>
            <p:ph type="sldNum" sz="quarter" idx="12"/>
          </p:nvPr>
        </p:nvSpPr>
        <p:spPr>
          <a:ln/>
        </p:spPr>
        <p:txBody>
          <a:bodyPr/>
          <a:lstStyle>
            <a:lvl1pPr>
              <a:defRPr/>
            </a:lvl1pPr>
          </a:lstStyle>
          <a:p>
            <a:pPr>
              <a:defRPr/>
            </a:pPr>
            <a:fld id="{4B7473EF-B62A-4426-B112-A2FD80BD4EA9}" type="slidenum">
              <a:rPr lang="en-US" altLang="zh-CN"/>
              <a:pPr>
                <a:defRPr/>
              </a:pPr>
              <a:t>‹#›</a:t>
            </a:fld>
            <a:endParaRPr lang="en-US" altLang="zh-CN"/>
          </a:p>
        </p:txBody>
      </p:sp>
    </p:spTree>
    <p:extLst>
      <p:ext uri="{BB962C8B-B14F-4D97-AF65-F5344CB8AC3E}">
        <p14:creationId xmlns:p14="http://schemas.microsoft.com/office/powerpoint/2010/main" val="616653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椭圆 1"/>
          <p:cNvSpPr/>
          <p:nvPr userDrawn="1"/>
        </p:nvSpPr>
        <p:spPr>
          <a:xfrm>
            <a:off x="-1278966" y="-1220200"/>
            <a:ext cx="2773083" cy="27730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椭圆 2"/>
          <p:cNvSpPr/>
          <p:nvPr userDrawn="1"/>
        </p:nvSpPr>
        <p:spPr>
          <a:xfrm>
            <a:off x="10805459" y="5348817"/>
            <a:ext cx="2773083" cy="27730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椭圆 3"/>
          <p:cNvSpPr/>
          <p:nvPr userDrawn="1"/>
        </p:nvSpPr>
        <p:spPr>
          <a:xfrm>
            <a:off x="11184455" y="-697254"/>
            <a:ext cx="1727191" cy="17271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椭圆 4"/>
          <p:cNvSpPr/>
          <p:nvPr userDrawn="1"/>
        </p:nvSpPr>
        <p:spPr>
          <a:xfrm>
            <a:off x="-186709" y="5396519"/>
            <a:ext cx="1338840" cy="1338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744482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11" name="页脚占位符 10"/>
          <p:cNvSpPr>
            <a:spLocks noGrp="1"/>
          </p:cNvSpPr>
          <p:nvPr>
            <p:ph type="ftr" sz="quarter" idx="11"/>
          </p:nvPr>
        </p:nvSpPr>
        <p:spPr>
          <a:xfrm>
            <a:off x="4038600" y="6523990"/>
            <a:ext cx="4114800" cy="365125"/>
          </a:xfrm>
        </p:spPr>
        <p:txBody>
          <a:bodyPr/>
          <a:lstStyle/>
          <a:p>
            <a:endParaRPr lang="zh-CN" altLang="en-US"/>
          </a:p>
        </p:txBody>
      </p:sp>
      <p:sp>
        <p:nvSpPr>
          <p:cNvPr id="12" name="灯片编号占位符 11"/>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11" name="页脚占位符 10"/>
          <p:cNvSpPr>
            <a:spLocks noGrp="1"/>
          </p:cNvSpPr>
          <p:nvPr>
            <p:ph type="ftr" sz="quarter" idx="11"/>
          </p:nvPr>
        </p:nvSpPr>
        <p:spPr>
          <a:xfrm>
            <a:off x="4038600" y="6523990"/>
            <a:ext cx="4114800" cy="365125"/>
          </a:xfrm>
        </p:spPr>
        <p:txBody>
          <a:bodyPr/>
          <a:lstStyle/>
          <a:p>
            <a:endParaRPr lang="zh-CN" altLang="en-US"/>
          </a:p>
        </p:txBody>
      </p:sp>
      <p:sp>
        <p:nvSpPr>
          <p:cNvPr id="12" name="灯片编号占位符 11"/>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日期占位符 5"/>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7" name="页脚占位符 6"/>
          <p:cNvSpPr>
            <a:spLocks noGrp="1"/>
          </p:cNvSpPr>
          <p:nvPr>
            <p:ph type="ftr" sz="quarter" idx="11"/>
          </p:nvPr>
        </p:nvSpPr>
        <p:spPr>
          <a:xfrm>
            <a:off x="4038600" y="6523990"/>
            <a:ext cx="4114800" cy="365125"/>
          </a:xfrm>
        </p:spPr>
        <p:txBody>
          <a:bodyPr/>
          <a:lstStyle/>
          <a:p>
            <a:endParaRPr lang="zh-CN" altLang="en-US"/>
          </a:p>
        </p:txBody>
      </p:sp>
      <p:sp>
        <p:nvSpPr>
          <p:cNvPr id="8" name="灯片编号占位符 7"/>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6" name="页脚占位符 5"/>
          <p:cNvSpPr>
            <a:spLocks noGrp="1"/>
          </p:cNvSpPr>
          <p:nvPr>
            <p:ph type="ftr" sz="quarter" idx="11"/>
          </p:nvPr>
        </p:nvSpPr>
        <p:spPr>
          <a:xfrm>
            <a:off x="4038600" y="6523990"/>
            <a:ext cx="4114800" cy="365125"/>
          </a:xfrm>
        </p:spPr>
        <p:txBody>
          <a:bodyPr/>
          <a:lstStyle/>
          <a:p>
            <a:endParaRPr lang="zh-CN" altLang="en-US"/>
          </a:p>
        </p:txBody>
      </p:sp>
      <p:sp>
        <p:nvSpPr>
          <p:cNvPr id="7" name="灯片编号占位符 6"/>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2020/6/20</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35685" y="1166495"/>
            <a:ext cx="9417685" cy="82042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035685" y="2416175"/>
            <a:ext cx="10318115" cy="39401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
        <p:nvSpPr>
          <p:cNvPr id="7" name="流程图: 过程 6"/>
          <p:cNvSpPr/>
          <p:nvPr userDrawn="1"/>
        </p:nvSpPr>
        <p:spPr>
          <a:xfrm>
            <a:off x="0" y="5080"/>
            <a:ext cx="12192635" cy="497840"/>
          </a:xfrm>
          <a:prstGeom prst="flowChartProcess">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4" descr="logo"/>
          <p:cNvPicPr>
            <a:picLocks noChangeAspect="1"/>
          </p:cNvPicPr>
          <p:nvPr userDrawn="1"/>
        </p:nvPicPr>
        <p:blipFill>
          <a:blip r:embed="rId19"/>
          <a:stretch>
            <a:fillRect/>
          </a:stretch>
        </p:blipFill>
        <p:spPr>
          <a:xfrm>
            <a:off x="29845" y="26035"/>
            <a:ext cx="2307590" cy="420370"/>
          </a:xfrm>
          <a:prstGeom prst="rect">
            <a:avLst/>
          </a:prstGeom>
          <a:noFill/>
          <a:ln w="9525">
            <a:noFill/>
          </a:ln>
        </p:spPr>
      </p:pic>
      <p:pic>
        <p:nvPicPr>
          <p:cNvPr id="4" name="图片 3"/>
          <p:cNvPicPr>
            <a:picLocks noChangeAspect="1"/>
          </p:cNvPicPr>
          <p:nvPr userDrawn="1"/>
        </p:nvPicPr>
        <p:blipFill>
          <a:blip r:embed="rId20" cstate="print"/>
          <a:srcRect l="38168" r="8004"/>
          <a:stretch>
            <a:fillRect/>
          </a:stretch>
        </p:blipFill>
        <p:spPr>
          <a:xfrm>
            <a:off x="10997565" y="50800"/>
            <a:ext cx="1198245" cy="3841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89" r:id="rId16"/>
    <p:sldLayoutId id="214748369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jpe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3.png"/><Relationship Id="rId4" Type="http://schemas.openxmlformats.org/officeDocument/2006/relationships/image" Target="../media/image9.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44.jpe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gif"/><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hyperlink" Target="&#21315;&#24180;&#24605;&#24819;&#23478;.f4v" TargetMode="External"/><Relationship Id="rId2"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hyperlink" Target="file:///G:\&#27010;&#35770;\&#27010;&#19978;&#35838;\&#35270;&#39057;\0\&#21069;&#35328;&#35270;&#39057;1%20&#21315;&#24180;&#24605;&#24819;&#23478;.f4v" TargetMode="Externa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55.jpeg"/><Relationship Id="rId4" Type="http://schemas.openxmlformats.org/officeDocument/2006/relationships/image" Target="../media/image54.wmf"/></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62.jpe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21271;&#26041;&#21561;&#26469;&#21313;&#26376;&#30340;&#39118;%201.mp4"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hyperlink" Target="&#26446;&#22823;&#38026;%203.mp4" TargetMode="External"/><Relationship Id="rId5" Type="http://schemas.openxmlformats.org/officeDocument/2006/relationships/image" Target="../media/image49.jpe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hyperlink" Target="&#36981;&#20041;&#26032;&#23616;%209.mp4" TargetMode="External"/><Relationship Id="rId4" Type="http://schemas.openxmlformats.org/officeDocument/2006/relationships/image" Target="../media/image97.jpeg"/></Relationships>
</file>

<file path=ppt/slides/_rels/slide3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10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104.jpeg"/></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jpe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51.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7.xml"/><Relationship Id="rId4" Type="http://schemas.openxmlformats.org/officeDocument/2006/relationships/hyperlink" Target="&#27611;&#29579;&#26007;%208.mp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118.png"/></Relationships>
</file>

<file path=ppt/slides/_rels/slide4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26.jpe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2.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12298;&#20849;&#20135;&#20826;&#23459;&#35328;&#12299;&#19982;&#39532;&#20811;&#24605;&#20027;&#20041;&#20013;&#22269;&#21270;%205.mp4" TargetMode="External"/><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51.png"/><Relationship Id="rId5" Type="http://schemas.openxmlformats.org/officeDocument/2006/relationships/image" Target="../media/image146.png"/><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153.png"/></Relationships>
</file>

<file path=ppt/slides/_rels/slide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55.png"/></Relationships>
</file>

<file path=ppt/slides/_rels/slide7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58.png"/><Relationship Id="rId4" Type="http://schemas.openxmlformats.org/officeDocument/2006/relationships/image" Target="../media/image157.png"/></Relationships>
</file>

<file path=ppt/slides/_rels/slide77.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audio" Target="../media/audio1.wav"/><Relationship Id="rId1" Type="http://schemas.openxmlformats.org/officeDocument/2006/relationships/slideLayout" Target="../slideLayouts/slideLayout13.xml"/><Relationship Id="rId5" Type="http://schemas.openxmlformats.org/officeDocument/2006/relationships/audio" Target="../media/audio1.wav"/><Relationship Id="rId4" Type="http://schemas.openxmlformats.org/officeDocument/2006/relationships/image" Target="../media/image160.png"/></Relationships>
</file>

<file path=ppt/slides/_rels/slide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audio" Target="../media/audio1.wav"/><Relationship Id="rId1" Type="http://schemas.openxmlformats.org/officeDocument/2006/relationships/slideLayout" Target="../slideLayouts/slideLayout13.xml"/><Relationship Id="rId4" Type="http://schemas.openxmlformats.org/officeDocument/2006/relationships/audio" Target="../media/audio1.wav"/></Relationships>
</file>

<file path=ppt/slides/_rels/slide7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audio" Target="../media/audio1.wav"/><Relationship Id="rId1" Type="http://schemas.openxmlformats.org/officeDocument/2006/relationships/slideLayout" Target="../slideLayouts/slideLayout13.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65.png"/><Relationship Id="rId4" Type="http://schemas.openxmlformats.org/officeDocument/2006/relationships/image" Target="../media/image164.png"/></Relationships>
</file>

<file path=ppt/slides/_rels/slide81.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73.png"/><Relationship Id="rId2" Type="http://schemas.openxmlformats.org/officeDocument/2006/relationships/slideLayout" Target="../slideLayouts/slideLayout17.xml"/><Relationship Id="rId1" Type="http://schemas.openxmlformats.org/officeDocument/2006/relationships/tags" Target="../tags/tag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86.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2.xml"/><Relationship Id="rId4" Type="http://schemas.openxmlformats.org/officeDocument/2006/relationships/image" Target="../media/image176.jpeg"/></Relationships>
</file>

<file path=ppt/slides/_rels/slide87.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8.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tags" Target="../tags/tag9.xml"/><Relationship Id="rId5" Type="http://schemas.openxmlformats.org/officeDocument/2006/relationships/image" Target="../media/image180.jpeg"/><Relationship Id="rId4" Type="http://schemas.openxmlformats.org/officeDocument/2006/relationships/image" Target="../media/image179.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14.xml"/><Relationship Id="rId1" Type="http://schemas.openxmlformats.org/officeDocument/2006/relationships/tags" Target="../tags/tag10.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14.xml"/><Relationship Id="rId1" Type="http://schemas.openxmlformats.org/officeDocument/2006/relationships/tags" Target="../tags/tag11.xml"/><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14.xml"/><Relationship Id="rId1" Type="http://schemas.openxmlformats.org/officeDocument/2006/relationships/tags" Target="../tags/tag12.xml"/><Relationship Id="rId4" Type="http://schemas.openxmlformats.org/officeDocument/2006/relationships/image" Target="../media/image51.png"/></Relationships>
</file>

<file path=ppt/slides/_rels/slide9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14.xml"/><Relationship Id="rId1" Type="http://schemas.openxmlformats.org/officeDocument/2006/relationships/tags" Target="../tags/tag13.xml"/><Relationship Id="rId4"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4.xml"/><Relationship Id="rId1" Type="http://schemas.openxmlformats.org/officeDocument/2006/relationships/tags" Target="../tags/tag14.xml"/><Relationship Id="rId4" Type="http://schemas.openxmlformats.org/officeDocument/2006/relationships/image" Target="../media/image43.png"/></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4.xml"/><Relationship Id="rId1" Type="http://schemas.openxmlformats.org/officeDocument/2006/relationships/tags" Target="../tags/tag15.xml"/><Relationship Id="rId4" Type="http://schemas.openxmlformats.org/officeDocument/2006/relationships/image" Target="../media/image183.jpeg"/></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a:spLocks noGrp="1"/>
          </p:cNvSpPr>
          <p:nvPr>
            <p:ph type="sldNum" sz="quarter" idx="12"/>
          </p:nvPr>
        </p:nvSpPr>
        <p:spPr>
          <a:noFill/>
          <a:ln>
            <a:miter lim="800000"/>
          </a:ln>
        </p:spPr>
        <p:txBody>
          <a:bodyPr/>
          <a:lstStyle/>
          <a:p>
            <a:pPr>
              <a:buFontTx/>
              <a:buNone/>
            </a:pPr>
            <a:fld id="{79A86D2A-10BE-4306-9082-29FD938B5164}" type="slidenum">
              <a:rPr lang="zh-CN" altLang="en-US" smtClean="0"/>
              <a:pPr>
                <a:buFontTx/>
                <a:buNone/>
              </a:pPr>
              <a:t>1</a:t>
            </a:fld>
            <a:endParaRPr lang="en-US" altLang="zh-CN"/>
          </a:p>
        </p:txBody>
      </p:sp>
      <p:pic>
        <p:nvPicPr>
          <p:cNvPr id="2051" name="Picture 2"/>
          <p:cNvPicPr>
            <a:picLocks noChangeAspect="1" noChangeArrowheads="1"/>
          </p:cNvPicPr>
          <p:nvPr/>
        </p:nvPicPr>
        <p:blipFill>
          <a:blip r:embed="rId2" cstate="print"/>
          <a:srcRect/>
          <a:stretch>
            <a:fillRect/>
          </a:stretch>
        </p:blipFill>
        <p:spPr bwMode="auto">
          <a:xfrm>
            <a:off x="-31750" y="-36830"/>
            <a:ext cx="12254865" cy="6931660"/>
          </a:xfrm>
          <a:prstGeom prst="rect">
            <a:avLst/>
          </a:prstGeom>
          <a:pattFill prst="pct5">
            <a:fgClr>
              <a:schemeClr val="accent1"/>
            </a:fgClr>
            <a:bgClr>
              <a:schemeClr val="bg1"/>
            </a:bgClr>
          </a:pattFill>
          <a:ln w="9525">
            <a:noFill/>
            <a:miter lim="800000"/>
            <a:headEnd/>
            <a:tailEnd/>
          </a:ln>
        </p:spPr>
      </p:pic>
      <p:sp>
        <p:nvSpPr>
          <p:cNvPr id="2" name="Rectangle 3"/>
          <p:cNvSpPr>
            <a:spLocks noChangeArrowheads="1"/>
          </p:cNvSpPr>
          <p:nvPr/>
        </p:nvSpPr>
        <p:spPr bwMode="auto">
          <a:xfrm>
            <a:off x="3061335" y="1994535"/>
            <a:ext cx="4418330" cy="1568450"/>
          </a:xfrm>
          <a:prstGeom prst="rect">
            <a:avLst/>
          </a:prstGeom>
          <a:noFill/>
          <a:ln>
            <a:noFill/>
          </a:ln>
          <a:effectLst/>
        </p:spPr>
        <p:txBody>
          <a:bodyPr wrap="square">
            <a:spAutoFit/>
          </a:bodyPr>
          <a:lstStyle/>
          <a:p>
            <a:pPr eaLnBrk="1" hangingPunct="1">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rPr>
              <a:t>毛泽东思想和中国特色</a:t>
            </a:r>
          </a:p>
          <a:p>
            <a:pPr eaLnBrk="1" hangingPunct="1">
              <a:buFont typeface="Arial" panose="020B0604020202020204" pitchFamily="34" charset="0"/>
              <a:buNone/>
              <a:defRPr/>
            </a:pPr>
            <a:endParaRPr lang="zh-CN" altLang="en-US" sz="32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endParaRPr>
          </a:p>
          <a:p>
            <a:pPr eaLnBrk="1" hangingPunct="1">
              <a:buFont typeface="Arial" panose="020B0604020202020204" pitchFamily="34" charset="0"/>
              <a:buNone/>
              <a:defRPr/>
            </a:pPr>
            <a:r>
              <a:rPr lang="zh-CN" altLang="en-US" sz="32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rPr>
              <a:t>社会主义理论体系概论</a:t>
            </a:r>
          </a:p>
        </p:txBody>
      </p:sp>
      <p:sp>
        <p:nvSpPr>
          <p:cNvPr id="5128" name="Text Box 12"/>
          <p:cNvSpPr/>
          <p:nvPr/>
        </p:nvSpPr>
        <p:spPr>
          <a:xfrm>
            <a:off x="3747135" y="4485005"/>
            <a:ext cx="3046730" cy="1178560"/>
          </a:xfrm>
          <a:prstGeom prst="rect">
            <a:avLst/>
          </a:prstGeom>
          <a:noFill/>
        </p:spPr>
        <p:txBody>
          <a:bodyPr vert="horz" wrap="square" lIns="91440" tIns="45720" rIns="91440" bIns="45720" rtlCol="0" anchor="t">
            <a:spAutoFit/>
          </a:bodyPr>
          <a:lstStyle/>
          <a:p>
            <a:pPr lvl="0" algn="l">
              <a:lnSpc>
                <a:spcPct val="130000"/>
              </a:lnSpc>
              <a:spcBef>
                <a:spcPts val="1000"/>
              </a:spcBef>
              <a:buFontTx/>
            </a:pPr>
            <a:r>
              <a:rPr lang="zh-CN" altLang="en-US" sz="2400" b="1" dirty="0">
                <a:solidFill>
                  <a:srgbClr val="0000FF"/>
                </a:solidFill>
                <a:latin typeface="楷体" panose="02010609060101010101" charset="-122"/>
                <a:ea typeface="楷体" panose="02010609060101010101" charset="-122"/>
                <a:cs typeface="楷体" panose="02010609060101010101" charset="-122"/>
                <a:sym typeface="+mn-ea"/>
              </a:rPr>
              <a:t>主讲：迟学芳</a:t>
            </a:r>
          </a:p>
          <a:p>
            <a:pPr lvl="0" algn="l">
              <a:lnSpc>
                <a:spcPct val="130000"/>
              </a:lnSpc>
              <a:spcBef>
                <a:spcPts val="1000"/>
              </a:spcBef>
              <a:buFontTx/>
            </a:pPr>
            <a:r>
              <a:rPr lang="zh-CN" altLang="en-US" sz="2400" b="1" dirty="0">
                <a:solidFill>
                  <a:srgbClr val="0000FF"/>
                </a:solidFill>
                <a:latin typeface="楷体" panose="02010609060101010101" charset="-122"/>
                <a:ea typeface="楷体" panose="02010609060101010101" charset="-122"/>
                <a:cs typeface="楷体" panose="02010609060101010101" charset="-122"/>
                <a:sym typeface="+mn-ea"/>
              </a:rPr>
              <a:t>电话：1</a:t>
            </a:r>
            <a:r>
              <a:rPr lang="en-US" altLang="zh-CN" sz="2400" b="1" dirty="0">
                <a:solidFill>
                  <a:srgbClr val="0000FF"/>
                </a:solidFill>
                <a:latin typeface="楷体" panose="02010609060101010101" charset="-122"/>
                <a:ea typeface="楷体" panose="02010609060101010101" charset="-122"/>
                <a:cs typeface="楷体" panose="02010609060101010101" charset="-122"/>
                <a:sym typeface="+mn-ea"/>
              </a:rPr>
              <a:t>3306318779</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bwMode="auto">
          <a:xfrm>
            <a:off x="367665" y="2276475"/>
            <a:ext cx="7260590" cy="2489200"/>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lstStyle/>
          <a:p>
            <a:pPr lvl="0" algn="l">
              <a:lnSpc>
                <a:spcPct val="130000"/>
              </a:lnSpc>
              <a:spcBef>
                <a:spcPct val="20000"/>
              </a:spcBef>
              <a:spcAft>
                <a:spcPts val="0"/>
              </a:spcAft>
              <a:buClrTx/>
              <a:buSzTx/>
              <a:buFontTx/>
              <a:defRPr/>
            </a:pPr>
            <a:r>
              <a:rPr lang="zh-CN" altLang="en-US" sz="2400" b="1" dirty="0">
                <a:solidFill>
                  <a:srgbClr val="0000FF"/>
                </a:solidFill>
                <a:latin typeface="仿宋" panose="02010609060101010101" charset="-122"/>
                <a:ea typeface="仿宋" panose="02010609060101010101" charset="-122"/>
                <a:sym typeface="+mn-ea"/>
              </a:rPr>
              <a:t>●</a:t>
            </a:r>
            <a:r>
              <a:rPr lang="en-US" altLang="zh-CN" sz="2400" b="1" dirty="0">
                <a:solidFill>
                  <a:srgbClr val="0000FF"/>
                </a:solidFill>
                <a:latin typeface="仿宋" panose="02010609060101010101" charset="-122"/>
                <a:ea typeface="仿宋" panose="02010609060101010101" charset="-122"/>
                <a:sym typeface="+mn-ea"/>
              </a:rPr>
              <a:t>毛泽东思想是在革命和建设的长期实践中，以毛泽东为主要代表的中国共产党人，根据马克思主义基本原理，形成的适合中国情况的科学指导思想；是被实践证明了的关于中国革命和建设的正确的理论原则和经验总结；是中国共产党集体智慧的结晶。</a:t>
            </a:r>
          </a:p>
        </p:txBody>
      </p:sp>
      <p:pic>
        <p:nvPicPr>
          <p:cNvPr id="3" name="图片 2"/>
          <p:cNvPicPr>
            <a:picLocks noChangeAspect="1"/>
          </p:cNvPicPr>
          <p:nvPr/>
        </p:nvPicPr>
        <p:blipFill>
          <a:blip r:embed="rId2"/>
          <a:stretch>
            <a:fillRect/>
          </a:stretch>
        </p:blipFill>
        <p:spPr>
          <a:xfrm>
            <a:off x="7948295" y="2143125"/>
            <a:ext cx="3565525" cy="262255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6026150"/>
            <a:ext cx="12208510" cy="852805"/>
          </a:xfrm>
          <a:prstGeom prst="rect">
            <a:avLst/>
          </a:prstGeom>
        </p:spPr>
      </p:pic>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6715" y="700405"/>
            <a:ext cx="1257935" cy="10185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a:spLocks noGrp="1" noChangeArrowheads="1"/>
          </p:cNvSpPr>
          <p:nvPr>
            <p:ph type="body" sz="half" idx="1"/>
          </p:nvPr>
        </p:nvSpPr>
        <p:spPr>
          <a:xfrm>
            <a:off x="4591685" y="2652395"/>
            <a:ext cx="6423025" cy="1529715"/>
          </a:xfrm>
          <a:solidFill>
            <a:schemeClr val="bg1"/>
          </a:solidFill>
          <a:ln>
            <a:noFill/>
          </a:ln>
        </p:spPr>
        <p:txBody>
          <a:bodyPr wrap="square">
            <a:spAutoFit/>
          </a:bodyPr>
          <a:lstStyle/>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从第五章到第七章讲述邓小平理论、“三个代表”重要思想、科学发展观各自形成的社会历史条件、形成发展过程、主要内容和历史地位。</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13450"/>
            <a:ext cx="12208510" cy="865505"/>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grpSp>
        <p:nvGrpSpPr>
          <p:cNvPr id="3" name="组合 18"/>
          <p:cNvGrpSpPr/>
          <p:nvPr/>
        </p:nvGrpSpPr>
        <p:grpSpPr>
          <a:xfrm>
            <a:off x="720725" y="2953385"/>
            <a:ext cx="3533140" cy="928370"/>
            <a:chOff x="720725" y="2953385"/>
            <a:chExt cx="3533140" cy="928370"/>
          </a:xfrm>
          <a:solidFill>
            <a:srgbClr val="26FA58"/>
          </a:solidFill>
        </p:grpSpPr>
        <p:sp>
          <p:nvSpPr>
            <p:cNvPr id="20" name="Rounded Rectangle 71"/>
            <p:cNvSpPr/>
            <p:nvPr/>
          </p:nvSpPr>
          <p:spPr>
            <a:xfrm>
              <a:off x="720725" y="2953385"/>
              <a:ext cx="3533140" cy="92837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楷体" panose="02010609060101010101" charset="-122"/>
                <a:ea typeface="楷体" panose="02010609060101010101" charset="-122"/>
              </a:endParaRPr>
            </a:p>
          </p:txBody>
        </p:sp>
        <p:sp>
          <p:nvSpPr>
            <p:cNvPr id="21" name="矩形 20"/>
            <p:cNvSpPr/>
            <p:nvPr/>
          </p:nvSpPr>
          <p:spPr>
            <a:xfrm>
              <a:off x="843280" y="3187700"/>
              <a:ext cx="3054985" cy="460375"/>
            </a:xfrm>
            <a:prstGeom prst="rect">
              <a:avLst/>
            </a:prstGeom>
            <a:grpFill/>
          </p:spPr>
          <p:txBody>
            <a:bodyPr wrap="square">
              <a:spAutoFit/>
            </a:bodyPr>
            <a:lstStyle/>
            <a:p>
              <a:pPr algn="ctr"/>
              <a:r>
                <a:rPr lang="zh-CN" altLang="zh-CN" sz="2400" b="1" dirty="0">
                  <a:solidFill>
                    <a:srgbClr val="FF0000"/>
                  </a:solidFill>
                  <a:effectLst>
                    <a:outerShdw blurRad="38100" dist="38100" dir="2700000" algn="tl">
                      <a:srgbClr val="000000">
                        <a:alpha val="43137"/>
                      </a:srgbClr>
                    </a:outerShdw>
                  </a:effectLst>
                  <a:latin typeface="仿宋" panose="02010609060101010101" charset="-122"/>
                  <a:ea typeface="仿宋" panose="02010609060101010101" charset="-122"/>
                </a:rPr>
                <a:t>第二部分</a:t>
              </a:r>
            </a:p>
          </p:txBody>
        </p:sp>
      </p:grpSp>
      <p:pic>
        <p:nvPicPr>
          <p:cNvPr id="83" name="图片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6715" y="700405"/>
            <a:ext cx="1257935" cy="10185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a:spLocks noGrp="1" noChangeArrowheads="1"/>
          </p:cNvSpPr>
          <p:nvPr>
            <p:ph type="body" sz="half" idx="1"/>
          </p:nvPr>
        </p:nvSpPr>
        <p:spPr>
          <a:xfrm>
            <a:off x="2472690" y="1718945"/>
            <a:ext cx="7459345" cy="3420110"/>
          </a:xfrm>
          <a:solidFill>
            <a:schemeClr val="bg1"/>
          </a:solidFill>
          <a:ln>
            <a:noFill/>
          </a:ln>
        </p:spPr>
        <p:txBody>
          <a:bodyPr wrap="square">
            <a:spAutoFit/>
          </a:bodyPr>
          <a:lstStyle/>
          <a:p>
            <a:pPr marL="0" indent="0" algn="l" eaLnBrk="1" hangingPunct="1">
              <a:lnSpc>
                <a:spcPct val="130000"/>
              </a:lnSpc>
              <a:buFontTx/>
              <a:buNone/>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邓小平是邓小平理论的主要创立者。1978年党的十一届三中全会，开启了改革开放的历史新时期，以邓小平为主要代表的中国共产党人，把党和国家的工作重心转移到经济建设上来，实行改革开放，开始了建设中国特色社会主义的新探索。</a:t>
            </a:r>
          </a:p>
          <a:p>
            <a:pPr marL="0" indent="0" algn="l" eaLnBrk="1" hangingPunct="1">
              <a:lnSpc>
                <a:spcPct val="130000"/>
              </a:lnSpc>
              <a:buFontTx/>
              <a:buNone/>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邓小平理论第一次比较系统地初步回答了：在经济文化比较落后的中国，如何建社会主义，如何巩固和发展社会主义的一系列基本问题，指导中国社会主义现代化建设事业取得了历史性成就，实现了历史性转折，开启了中华民族</a:t>
            </a:r>
            <a:r>
              <a:rPr lang="en-US" altLang="zh-CN" sz="20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a:t>
            </a:r>
            <a:r>
              <a:rPr lang="zh-CN" altLang="en-US" sz="20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富起来</a:t>
            </a:r>
            <a:r>
              <a:rPr lang="en-US" altLang="zh-CN" sz="20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的新征程。</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02020"/>
            <a:ext cx="12208510" cy="876935"/>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4" name="图片 3"/>
          <p:cNvPicPr>
            <a:picLocks noChangeAspect="1"/>
          </p:cNvPicPr>
          <p:nvPr/>
        </p:nvPicPr>
        <p:blipFill>
          <a:blip r:embed="rId3"/>
          <a:stretch>
            <a:fillRect/>
          </a:stretch>
        </p:blipFill>
        <p:spPr>
          <a:xfrm>
            <a:off x="357505" y="2299970"/>
            <a:ext cx="1889125" cy="2258060"/>
          </a:xfrm>
          <a:prstGeom prst="rect">
            <a:avLst/>
          </a:prstGeom>
        </p:spPr>
      </p:pic>
      <p:pic>
        <p:nvPicPr>
          <p:cNvPr id="5" name="图片 4"/>
          <p:cNvPicPr>
            <a:picLocks noChangeAspect="1"/>
          </p:cNvPicPr>
          <p:nvPr/>
        </p:nvPicPr>
        <p:blipFill>
          <a:blip r:embed="rId4"/>
          <a:srcRect l="5048" t="7231" r="3116" b="2223"/>
          <a:stretch>
            <a:fillRect/>
          </a:stretch>
        </p:blipFill>
        <p:spPr>
          <a:xfrm>
            <a:off x="10080625" y="2155190"/>
            <a:ext cx="1842135" cy="2546985"/>
          </a:xfrm>
          <a:prstGeom prst="rect">
            <a:avLst/>
          </a:prstGeom>
        </p:spPr>
      </p:pic>
      <p:pic>
        <p:nvPicPr>
          <p:cNvPr id="83" name="图片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6715" y="700405"/>
            <a:ext cx="1257935" cy="10185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a:spLocks noGrp="1" noChangeArrowheads="1"/>
          </p:cNvSpPr>
          <p:nvPr>
            <p:ph type="body" sz="half" idx="1"/>
          </p:nvPr>
        </p:nvSpPr>
        <p:spPr>
          <a:xfrm>
            <a:off x="3173095" y="2165985"/>
            <a:ext cx="5519420" cy="3291840"/>
          </a:xfrm>
          <a:solidFill>
            <a:schemeClr val="bg1"/>
          </a:solidFill>
          <a:ln>
            <a:noFill/>
          </a:ln>
        </p:spPr>
        <p:txBody>
          <a:bodyPr wrap="square">
            <a:spAutoFit/>
          </a:bodyPr>
          <a:lstStyle/>
          <a:p>
            <a:pPr marL="0" indent="0" algn="l" eaLnBrk="1" hangingPunct="1">
              <a:lnSpc>
                <a:spcPct val="130000"/>
              </a:lnSpc>
              <a:buFontTx/>
              <a:buNone/>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江泽民是“三个代表”重要思想的主要创立者。20世纪80年代末90年代初，以江泽民为主要代表的中国共产党人，经受住了政治风险的重大考验，在总结实践经验的基础上推进理论创新，形成了三个代表重要思想，进一步回答了什么是社会主义、怎样建设社会主义的问题，创造性地回答了建设什么样的党，怎样建设党的问题，继续推进中国特色社会主义伟大事业。</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13450"/>
            <a:ext cx="12208510" cy="865505"/>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6" name="图片 5"/>
          <p:cNvPicPr>
            <a:picLocks noChangeAspect="1"/>
          </p:cNvPicPr>
          <p:nvPr/>
        </p:nvPicPr>
        <p:blipFill>
          <a:blip r:embed="rId3"/>
          <a:stretch>
            <a:fillRect/>
          </a:stretch>
        </p:blipFill>
        <p:spPr>
          <a:xfrm>
            <a:off x="612140" y="2383790"/>
            <a:ext cx="1760220" cy="2451735"/>
          </a:xfrm>
          <a:prstGeom prst="rect">
            <a:avLst/>
          </a:prstGeom>
        </p:spPr>
      </p:pic>
      <p:pic>
        <p:nvPicPr>
          <p:cNvPr id="7" name="图片 6"/>
          <p:cNvPicPr>
            <a:picLocks noChangeAspect="1"/>
          </p:cNvPicPr>
          <p:nvPr/>
        </p:nvPicPr>
        <p:blipFill>
          <a:blip r:embed="rId4"/>
          <a:stretch>
            <a:fillRect/>
          </a:stretch>
        </p:blipFill>
        <p:spPr>
          <a:xfrm>
            <a:off x="8908415" y="2757805"/>
            <a:ext cx="2476500" cy="1704975"/>
          </a:xfrm>
          <a:prstGeom prst="rect">
            <a:avLst/>
          </a:prstGeom>
        </p:spPr>
      </p:pic>
      <p:pic>
        <p:nvPicPr>
          <p:cNvPr id="83" name="图片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2265" y="668020"/>
            <a:ext cx="1346200" cy="109029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a:spLocks noGrp="1" noChangeArrowheads="1"/>
          </p:cNvSpPr>
          <p:nvPr>
            <p:ph type="body" sz="half" idx="1"/>
          </p:nvPr>
        </p:nvSpPr>
        <p:spPr>
          <a:xfrm>
            <a:off x="2797810" y="2256790"/>
            <a:ext cx="6156325" cy="2491740"/>
          </a:xfrm>
          <a:solidFill>
            <a:schemeClr val="bg1"/>
          </a:solidFill>
          <a:ln>
            <a:noFill/>
          </a:ln>
        </p:spPr>
        <p:txBody>
          <a:bodyPr wrap="square">
            <a:spAutoFit/>
          </a:bodyPr>
          <a:lstStyle/>
          <a:p>
            <a:pPr marL="0" indent="0" algn="l" eaLnBrk="1" hangingPunct="1">
              <a:lnSpc>
                <a:spcPct val="130000"/>
              </a:lnSpc>
              <a:buFontTx/>
              <a:buNone/>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进入21世纪新阶段，以胡锦涛为总书记的党中央领导全国各族人民，深刻回答了实现什么样的发展、怎样发展的重大问题，包括我国社会主义经济建设、政治建设、文化建设、社会建设以及生态文明建设和党的建设的重大问题，提出了科学发展观，进一步推进中国特色社会主义事业的历史进程。</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5978525"/>
            <a:ext cx="12208510" cy="90043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3" name="图片 2"/>
          <p:cNvPicPr>
            <a:picLocks noChangeAspect="1"/>
          </p:cNvPicPr>
          <p:nvPr/>
        </p:nvPicPr>
        <p:blipFill>
          <a:blip r:embed="rId3"/>
          <a:stretch>
            <a:fillRect/>
          </a:stretch>
        </p:blipFill>
        <p:spPr>
          <a:xfrm>
            <a:off x="422275" y="2298065"/>
            <a:ext cx="1946910" cy="2342515"/>
          </a:xfrm>
          <a:prstGeom prst="rect">
            <a:avLst/>
          </a:prstGeom>
        </p:spPr>
      </p:pic>
      <p:pic>
        <p:nvPicPr>
          <p:cNvPr id="4" name="图片 3"/>
          <p:cNvPicPr>
            <a:picLocks noChangeAspect="1"/>
          </p:cNvPicPr>
          <p:nvPr/>
        </p:nvPicPr>
        <p:blipFill>
          <a:blip r:embed="rId4"/>
          <a:srcRect l="26254" t="11299" r="28755" b="19518"/>
          <a:stretch>
            <a:fillRect/>
          </a:stretch>
        </p:blipFill>
        <p:spPr>
          <a:xfrm>
            <a:off x="9549130" y="2256790"/>
            <a:ext cx="2190115" cy="2425065"/>
          </a:xfrm>
          <a:prstGeom prst="rect">
            <a:avLst/>
          </a:prstGeom>
        </p:spPr>
      </p:pic>
      <p:pic>
        <p:nvPicPr>
          <p:cNvPr id="83" name="图片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4485" y="844550"/>
            <a:ext cx="1382395" cy="111887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a:spLocks noGrp="1" noChangeArrowheads="1"/>
          </p:cNvSpPr>
          <p:nvPr>
            <p:ph type="body" sz="half" idx="1"/>
          </p:nvPr>
        </p:nvSpPr>
        <p:spPr>
          <a:xfrm>
            <a:off x="2985135" y="1318895"/>
            <a:ext cx="6423025" cy="4220845"/>
          </a:xfrm>
          <a:solidFill>
            <a:schemeClr val="bg1"/>
          </a:solidFill>
          <a:ln>
            <a:noFill/>
          </a:ln>
        </p:spPr>
        <p:txBody>
          <a:bodyPr wrap="square">
            <a:spAutoFit/>
          </a:bodyPr>
          <a:lstStyle/>
          <a:p>
            <a:pPr marL="0" indent="0" algn="l" eaLnBrk="1" hangingPunct="1">
              <a:lnSpc>
                <a:spcPct val="130000"/>
              </a:lnSpc>
              <a:buFontTx/>
              <a:buNone/>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从第八章到第十四章，主要讲述习近平新时代中国特色社会主义思想及其历史地位、坚持和发展中国特色社会主义的总任务、“五位一体”总体布局、四个全面战略布局、全面推进国防和军队现代化、中国特色大国外交、坚持和加强党的领导，其中</a:t>
            </a:r>
            <a:r>
              <a:rPr lang="zh-CN" altLang="en-US" sz="20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坚持和发展中国特色社会主义是其核心要义，“八个明确”、“十四个坚持”是其主要内容</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a:t>
            </a:r>
          </a:p>
          <a:p>
            <a:pPr marL="0" indent="0" algn="l" eaLnBrk="1" hangingPunct="1">
              <a:lnSpc>
                <a:spcPct val="130000"/>
              </a:lnSpc>
              <a:buFontTx/>
              <a:buNone/>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习近平新时代中国特色社会主义思想是中国特色社会主义理论体系的重要组成部分，具有重大的政治意义、历史意义、理论意义和实践意义</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5989955"/>
            <a:ext cx="12208510" cy="88900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grpSp>
        <p:nvGrpSpPr>
          <p:cNvPr id="4" name="组合 18"/>
          <p:cNvGrpSpPr/>
          <p:nvPr/>
        </p:nvGrpSpPr>
        <p:grpSpPr>
          <a:xfrm>
            <a:off x="577850" y="2964815"/>
            <a:ext cx="2305685" cy="928370"/>
            <a:chOff x="577850" y="2964815"/>
            <a:chExt cx="2305685" cy="928370"/>
          </a:xfrm>
          <a:solidFill>
            <a:srgbClr val="26FA58"/>
          </a:solidFill>
        </p:grpSpPr>
        <p:sp>
          <p:nvSpPr>
            <p:cNvPr id="5" name="Rounded Rectangle 71"/>
            <p:cNvSpPr/>
            <p:nvPr/>
          </p:nvSpPr>
          <p:spPr>
            <a:xfrm>
              <a:off x="577850" y="2964815"/>
              <a:ext cx="2305685" cy="92837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楷体" panose="02010609060101010101" charset="-122"/>
                <a:ea typeface="楷体" panose="02010609060101010101" charset="-122"/>
              </a:endParaRPr>
            </a:p>
          </p:txBody>
        </p:sp>
        <p:sp>
          <p:nvSpPr>
            <p:cNvPr id="6" name="矩形 5"/>
            <p:cNvSpPr/>
            <p:nvPr/>
          </p:nvSpPr>
          <p:spPr>
            <a:xfrm>
              <a:off x="577850" y="3199130"/>
              <a:ext cx="1549400" cy="460375"/>
            </a:xfrm>
            <a:prstGeom prst="rect">
              <a:avLst/>
            </a:prstGeom>
            <a:grpFill/>
          </p:spPr>
          <p:txBody>
            <a:bodyPr wrap="square">
              <a:spAutoFit/>
            </a:bodyPr>
            <a:lstStyle/>
            <a:p>
              <a:pPr algn="ctr"/>
              <a:r>
                <a:rPr lang="zh-CN" altLang="zh-CN" sz="2400" b="1" dirty="0">
                  <a:solidFill>
                    <a:srgbClr val="FF0000"/>
                  </a:solidFill>
                  <a:effectLst>
                    <a:outerShdw blurRad="38100" dist="38100" dir="2700000" algn="tl">
                      <a:srgbClr val="000000">
                        <a:alpha val="43137"/>
                      </a:srgbClr>
                    </a:outerShdw>
                  </a:effectLst>
                  <a:latin typeface="仿宋" panose="02010609060101010101" charset="-122"/>
                  <a:ea typeface="仿宋" panose="02010609060101010101" charset="-122"/>
                </a:rPr>
                <a:t>第三部分</a:t>
              </a:r>
            </a:p>
          </p:txBody>
        </p:sp>
      </p:grpSp>
      <p:pic>
        <p:nvPicPr>
          <p:cNvPr id="7" name="图片 6"/>
          <p:cNvPicPr>
            <a:picLocks noChangeAspect="1"/>
          </p:cNvPicPr>
          <p:nvPr/>
        </p:nvPicPr>
        <p:blipFill>
          <a:blip r:embed="rId3"/>
          <a:srcRect l="5001" t="1761" r="6251" b="2016"/>
          <a:stretch>
            <a:fillRect/>
          </a:stretch>
        </p:blipFill>
        <p:spPr>
          <a:xfrm>
            <a:off x="9918065" y="1077595"/>
            <a:ext cx="1733550" cy="2331720"/>
          </a:xfrm>
          <a:prstGeom prst="rect">
            <a:avLst/>
          </a:prstGeom>
        </p:spPr>
      </p:pic>
      <p:pic>
        <p:nvPicPr>
          <p:cNvPr id="8" name="图片 7"/>
          <p:cNvPicPr>
            <a:picLocks noChangeAspect="1"/>
          </p:cNvPicPr>
          <p:nvPr/>
        </p:nvPicPr>
        <p:blipFill>
          <a:blip r:embed="rId4"/>
          <a:stretch>
            <a:fillRect/>
          </a:stretch>
        </p:blipFill>
        <p:spPr>
          <a:xfrm>
            <a:off x="9918065" y="3409315"/>
            <a:ext cx="1713230" cy="2357120"/>
          </a:xfrm>
          <a:prstGeom prst="rect">
            <a:avLst/>
          </a:prstGeom>
        </p:spPr>
      </p:pic>
      <p:pic>
        <p:nvPicPr>
          <p:cNvPr id="83" name="图片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015" y="1077595"/>
            <a:ext cx="1310640" cy="106108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a:spLocks noGrp="1" noChangeArrowheads="1"/>
          </p:cNvSpPr>
          <p:nvPr>
            <p:ph type="body" sz="half" idx="1"/>
          </p:nvPr>
        </p:nvSpPr>
        <p:spPr>
          <a:xfrm>
            <a:off x="3568065" y="2754630"/>
            <a:ext cx="4817110" cy="1178560"/>
          </a:xfrm>
          <a:solidFill>
            <a:schemeClr val="bg1"/>
          </a:solidFill>
          <a:ln>
            <a:noFill/>
          </a:ln>
        </p:spPr>
        <p:txBody>
          <a:bodyPr wrap="square">
            <a:spAutoFit/>
          </a:bodyPr>
          <a:lstStyle/>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一、性质特性      二、基本框架</a:t>
            </a:r>
          </a:p>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三、学习线索      四、目的作用</a:t>
            </a:r>
          </a:p>
        </p:txBody>
      </p:sp>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grpSp>
        <p:nvGrpSpPr>
          <p:cNvPr id="3" name="组合 23"/>
          <p:cNvGrpSpPr/>
          <p:nvPr/>
        </p:nvGrpSpPr>
        <p:grpSpPr>
          <a:xfrm>
            <a:off x="65405" y="4812030"/>
            <a:ext cx="11990705" cy="1970405"/>
            <a:chOff x="65405" y="4812030"/>
            <a:chExt cx="11990705" cy="1970405"/>
          </a:xfrm>
        </p:grpSpPr>
        <p:pic>
          <p:nvPicPr>
            <p:cNvPr id="23" name="图片 22"/>
            <p:cNvPicPr>
              <a:picLocks noChangeAspect="1"/>
            </p:cNvPicPr>
            <p:nvPr/>
          </p:nvPicPr>
          <p:blipFill>
            <a:blip r:embed="rId2" cstate="print">
              <a:clrChange>
                <a:clrFrom>
                  <a:srgbClr val="EBF8FF"/>
                </a:clrFrom>
                <a:clrTo>
                  <a:srgbClr val="EBF8FF">
                    <a:alpha val="0"/>
                  </a:srgbClr>
                </a:clrTo>
              </a:clrChange>
            </a:blip>
            <a:stretch>
              <a:fillRect/>
            </a:stretch>
          </p:blipFill>
          <p:spPr>
            <a:xfrm>
              <a:off x="8136255" y="5335270"/>
              <a:ext cx="2190750" cy="1357630"/>
            </a:xfrm>
            <a:prstGeom prst="rect">
              <a:avLst/>
            </a:prstGeom>
          </p:spPr>
        </p:pic>
        <p:pic>
          <p:nvPicPr>
            <p:cNvPr id="15" name="图片 14"/>
            <p:cNvPicPr>
              <a:picLocks noChangeAspect="1"/>
            </p:cNvPicPr>
            <p:nvPr/>
          </p:nvPicPr>
          <p:blipFill>
            <a:blip r:embed="rId3" cstate="print"/>
            <a:srcRect l="71905" t="54167"/>
            <a:stretch>
              <a:fillRect/>
            </a:stretch>
          </p:blipFill>
          <p:spPr>
            <a:xfrm>
              <a:off x="1679575" y="5146040"/>
              <a:ext cx="2324100" cy="1618615"/>
            </a:xfrm>
            <a:prstGeom prst="rect">
              <a:avLst/>
            </a:prstGeom>
          </p:spPr>
        </p:pic>
        <p:pic>
          <p:nvPicPr>
            <p:cNvPr id="13" name="图片 12"/>
            <p:cNvPicPr>
              <a:picLocks noChangeAspect="1"/>
            </p:cNvPicPr>
            <p:nvPr/>
          </p:nvPicPr>
          <p:blipFill>
            <a:blip r:embed="rId4" cstate="print"/>
            <a:stretch>
              <a:fillRect/>
            </a:stretch>
          </p:blipFill>
          <p:spPr>
            <a:xfrm>
              <a:off x="65405" y="4812030"/>
              <a:ext cx="2117090" cy="1880870"/>
            </a:xfrm>
            <a:prstGeom prst="rect">
              <a:avLst/>
            </a:prstGeom>
          </p:spPr>
        </p:pic>
        <p:pic>
          <p:nvPicPr>
            <p:cNvPr id="19" name="图片 18"/>
            <p:cNvPicPr>
              <a:picLocks noChangeAspect="1"/>
            </p:cNvPicPr>
            <p:nvPr/>
          </p:nvPicPr>
          <p:blipFill>
            <a:blip r:embed="rId5" cstate="print"/>
            <a:stretch>
              <a:fillRect/>
            </a:stretch>
          </p:blipFill>
          <p:spPr>
            <a:xfrm>
              <a:off x="9750425" y="4813935"/>
              <a:ext cx="2207895" cy="1845310"/>
            </a:xfrm>
            <a:prstGeom prst="rect">
              <a:avLst/>
            </a:prstGeom>
          </p:spPr>
        </p:pic>
        <p:pic>
          <p:nvPicPr>
            <p:cNvPr id="20" name="图片 19"/>
            <p:cNvPicPr>
              <a:picLocks noChangeAspect="1"/>
            </p:cNvPicPr>
            <p:nvPr/>
          </p:nvPicPr>
          <p:blipFill>
            <a:blip r:embed="rId6" cstate="print"/>
            <a:stretch>
              <a:fillRect/>
            </a:stretch>
          </p:blipFill>
          <p:spPr>
            <a:xfrm>
              <a:off x="65405" y="5735955"/>
              <a:ext cx="5187950" cy="1029335"/>
            </a:xfrm>
            <a:prstGeom prst="rect">
              <a:avLst/>
            </a:prstGeom>
          </p:spPr>
        </p:pic>
        <p:pic>
          <p:nvPicPr>
            <p:cNvPr id="21" name="图片 20"/>
            <p:cNvPicPr>
              <a:picLocks noChangeAspect="1"/>
            </p:cNvPicPr>
            <p:nvPr/>
          </p:nvPicPr>
          <p:blipFill>
            <a:blip r:embed="rId6" cstate="print"/>
            <a:stretch>
              <a:fillRect/>
            </a:stretch>
          </p:blipFill>
          <p:spPr>
            <a:xfrm flipH="1">
              <a:off x="6868160" y="5753100"/>
              <a:ext cx="5187950" cy="1029335"/>
            </a:xfrm>
            <a:prstGeom prst="rect">
              <a:avLst/>
            </a:prstGeom>
          </p:spPr>
        </p:pic>
        <p:pic>
          <p:nvPicPr>
            <p:cNvPr id="17" name="图片 16"/>
            <p:cNvPicPr>
              <a:picLocks noChangeAspect="1"/>
            </p:cNvPicPr>
            <p:nvPr/>
          </p:nvPicPr>
          <p:blipFill>
            <a:blip r:embed="rId7" cstate="print"/>
            <a:stretch>
              <a:fillRect/>
            </a:stretch>
          </p:blipFill>
          <p:spPr>
            <a:xfrm>
              <a:off x="4737735" y="5175250"/>
              <a:ext cx="2905125" cy="1472565"/>
            </a:xfrm>
            <a:prstGeom prst="rect">
              <a:avLst/>
            </a:prstGeom>
          </p:spPr>
        </p:pic>
      </p:grpSp>
      <p:grpSp>
        <p:nvGrpSpPr>
          <p:cNvPr id="14" name="组合 24"/>
          <p:cNvGrpSpPr/>
          <p:nvPr/>
        </p:nvGrpSpPr>
        <p:grpSpPr>
          <a:xfrm>
            <a:off x="1826260" y="624840"/>
            <a:ext cx="8500745" cy="1170305"/>
            <a:chOff x="1826260" y="624840"/>
            <a:chExt cx="8500745" cy="1170305"/>
          </a:xfrm>
          <a:solidFill>
            <a:schemeClr val="bg1"/>
          </a:solidFill>
        </p:grpSpPr>
        <p:pic>
          <p:nvPicPr>
            <p:cNvPr id="16" name="图片 15"/>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065905" y="624840"/>
              <a:ext cx="4563110" cy="1170305"/>
            </a:xfrm>
            <a:prstGeom prst="rect">
              <a:avLst/>
            </a:prstGeom>
            <a:grpFill/>
          </p:spPr>
        </p:pic>
        <p:pic>
          <p:nvPicPr>
            <p:cNvPr id="18" name="图片 17"/>
            <p:cNvPicPr>
              <a:picLocks noChangeAspect="1"/>
            </p:cNvPicPr>
            <p:nvPr/>
          </p:nvPicPr>
          <p:blipFill>
            <a:blip r:embed="rId10" cstate="print"/>
            <a:stretch>
              <a:fillRect/>
            </a:stretch>
          </p:blipFill>
          <p:spPr>
            <a:xfrm>
              <a:off x="1826260" y="896620"/>
              <a:ext cx="2060575" cy="645160"/>
            </a:xfrm>
            <a:prstGeom prst="rect">
              <a:avLst/>
            </a:prstGeom>
            <a:grpFill/>
          </p:spPr>
        </p:pic>
        <p:pic>
          <p:nvPicPr>
            <p:cNvPr id="22" name="图片 21"/>
            <p:cNvPicPr>
              <a:picLocks noChangeAspect="1"/>
            </p:cNvPicPr>
            <p:nvPr/>
          </p:nvPicPr>
          <p:blipFill>
            <a:blip r:embed="rId11" cstate="print"/>
            <a:stretch>
              <a:fillRect/>
            </a:stretch>
          </p:blipFill>
          <p:spPr>
            <a:xfrm>
              <a:off x="8775700" y="978535"/>
              <a:ext cx="1551305" cy="485775"/>
            </a:xfrm>
            <a:prstGeom prst="rect">
              <a:avLst/>
            </a:prstGeom>
            <a:grpFill/>
          </p:spPr>
        </p:pic>
      </p:grpSp>
    </p:spTree>
    <p:extLst>
      <p:ext uri="{BB962C8B-B14F-4D97-AF65-F5344CB8AC3E}">
        <p14:creationId xmlns:p14="http://schemas.microsoft.com/office/powerpoint/2010/main" val="376607687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5918835"/>
            <a:ext cx="12208510" cy="96012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3" name="Rectangle 4"/>
          <p:cNvSpPr>
            <a:spLocks noGrp="1" noChangeArrowheads="1"/>
          </p:cNvSpPr>
          <p:nvPr/>
        </p:nvSpPr>
        <p:spPr>
          <a:xfrm>
            <a:off x="2756535" y="2368550"/>
            <a:ext cx="6113780" cy="3002280"/>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1" hangingPunct="1">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性质：</a:t>
            </a:r>
          </a:p>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近现代中国发展的政治哲学</a:t>
            </a:r>
          </a:p>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中国共产党治国安邦的学问</a:t>
            </a:r>
          </a:p>
          <a:p>
            <a:pPr marL="0" indent="0" algn="l" eaLnBrk="1" hangingPunct="1">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特性：</a:t>
            </a:r>
            <a:endPar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科学性  学科性  政治性  理论性  时代性</a:t>
            </a:r>
          </a:p>
        </p:txBody>
      </p:sp>
      <p:sp>
        <p:nvSpPr>
          <p:cNvPr id="5" name="Rectangle 4"/>
          <p:cNvSpPr>
            <a:spLocks noGrp="1" noChangeArrowheads="1"/>
          </p:cNvSpPr>
          <p:nvPr>
            <p:ph type="body" sz="half" idx="1"/>
          </p:nvPr>
        </p:nvSpPr>
        <p:spPr>
          <a:xfrm>
            <a:off x="1608455" y="1238250"/>
            <a:ext cx="2508250" cy="570865"/>
          </a:xfrm>
          <a:solidFill>
            <a:schemeClr val="bg1"/>
          </a:solidFill>
          <a:ln>
            <a:noFill/>
          </a:ln>
        </p:spPr>
        <p:txBody>
          <a:bodyPr wrap="square">
            <a:spAutoFit/>
          </a:bodyPr>
          <a:lstStyle/>
          <a:p>
            <a:pPr marL="0" indent="0" algn="l" eaLnBrk="1" hangingPunct="1">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一、性质特性</a:t>
            </a:r>
          </a:p>
        </p:txBody>
      </p:sp>
      <p:pic>
        <p:nvPicPr>
          <p:cNvPr id="6" name="图片 5"/>
          <p:cNvPicPr>
            <a:picLocks noChangeAspect="1"/>
          </p:cNvPicPr>
          <p:nvPr/>
        </p:nvPicPr>
        <p:blipFill>
          <a:blip r:embed="rId3"/>
          <a:stretch>
            <a:fillRect/>
          </a:stretch>
        </p:blipFill>
        <p:spPr>
          <a:xfrm>
            <a:off x="152400" y="2266950"/>
            <a:ext cx="2527300" cy="3472815"/>
          </a:xfrm>
          <a:prstGeom prst="rect">
            <a:avLst/>
          </a:prstGeom>
        </p:spPr>
      </p:pic>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6715" y="700405"/>
            <a:ext cx="1257935" cy="1018540"/>
          </a:xfrm>
          <a:prstGeom prst="rect">
            <a:avLst/>
          </a:prstGeom>
        </p:spPr>
      </p:pic>
      <p:pic>
        <p:nvPicPr>
          <p:cNvPr id="8" name="Picture 9" descr="2011320142740">
            <a:extLst>
              <a:ext uri="{FF2B5EF4-FFF2-40B4-BE49-F238E27FC236}">
                <a16:creationId xmlns:a16="http://schemas.microsoft.com/office/drawing/2014/main" id="{DDFF22D0-D405-4ACD-8F17-85697E4A6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9124" y="895350"/>
            <a:ext cx="220186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WordArt 10">
            <a:extLst>
              <a:ext uri="{FF2B5EF4-FFF2-40B4-BE49-F238E27FC236}">
                <a16:creationId xmlns:a16="http://schemas.microsoft.com/office/drawing/2014/main" id="{58E69E72-4F5E-4229-AB7E-62D26485CE5A}"/>
              </a:ext>
            </a:extLst>
          </p:cNvPr>
          <p:cNvSpPr>
            <a:spLocks noTextEdit="1"/>
          </p:cNvSpPr>
          <p:nvPr/>
        </p:nvSpPr>
        <p:spPr>
          <a:xfrm rot="5400000">
            <a:off x="8227183" y="3595686"/>
            <a:ext cx="3887815" cy="1223963"/>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lstStyle/>
          <a:p>
            <a:pPr algn="ctr" eaLnBrk="1" hangingPunct="1">
              <a:buFont typeface="Arial" panose="020B0604020202020204" pitchFamily="34" charset="0"/>
              <a:buNone/>
              <a:defRPr/>
            </a:pPr>
            <a:r>
              <a:rPr lang="zh-CN" altLang="en-US" sz="3600" noProof="1">
                <a:solidFill>
                  <a:srgbClr val="CC0000"/>
                </a:solidFill>
                <a:latin typeface="宋体" panose="02010600030101010101" pitchFamily="2" charset="-122"/>
              </a:rPr>
              <a:t>我们不是知识的容器</a:t>
            </a:r>
          </a:p>
          <a:p>
            <a:pPr algn="ctr" eaLnBrk="1" hangingPunct="1">
              <a:buFont typeface="Arial" panose="020B0604020202020204" pitchFamily="34" charset="0"/>
              <a:buNone/>
              <a:defRPr/>
            </a:pPr>
            <a:r>
              <a:rPr lang="zh-CN" altLang="en-US" sz="3600" noProof="1">
                <a:solidFill>
                  <a:srgbClr val="CC0000"/>
                </a:solidFill>
                <a:latin typeface="宋体" panose="02010600030101010101" pitchFamily="2" charset="-122"/>
              </a:rPr>
              <a:t>     我们是思想者</a:t>
            </a:r>
          </a:p>
        </p:txBody>
      </p:sp>
    </p:spTree>
    <p:extLst>
      <p:ext uri="{BB962C8B-B14F-4D97-AF65-F5344CB8AC3E}">
        <p14:creationId xmlns:p14="http://schemas.microsoft.com/office/powerpoint/2010/main" val="813144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txBox="1">
            <a:spLocks noGrp="1"/>
          </p:cNvSpPr>
          <p:nvPr>
            <p:ph type="body" sz="half" idx="1"/>
          </p:nvPr>
        </p:nvSpPr>
        <p:spPr>
          <a:xfrm>
            <a:off x="3374390" y="705485"/>
            <a:ext cx="2151380" cy="572135"/>
          </a:xfrm>
          <a:prstGeom prst="rect">
            <a:avLst/>
          </a:prstGeom>
          <a:solidFill>
            <a:schemeClr val="bg1"/>
          </a:solidFill>
          <a:ln w="0">
            <a:noFill/>
            <a:prstDash/>
          </a:ln>
        </p:spPr>
        <p:txBody>
          <a:bodyPr vert="horz" wrap="square" lIns="91440" tIns="45720" rIns="91440" bIns="45720" numCol="1" anchor="t">
            <a:spAutoFit/>
          </a:bodyPr>
          <a:lstStyle/>
          <a:p>
            <a:pPr marL="0" indent="0" algn="l" defTabSz="914400" eaLnBrk="1" latinLnBrk="0" hangingPunct="1">
              <a:lnSpc>
                <a:spcPct val="130000"/>
              </a:lnSpc>
              <a:spcBef>
                <a:spcPts val="1000"/>
              </a:spcBef>
              <a:spcAft>
                <a:spcPts val="0"/>
              </a:spcAft>
              <a:buFontTx/>
              <a:buNone/>
            </a:pPr>
            <a:r>
              <a:rPr lang="zh-CN" altLang="en-US" sz="2400" b="1">
                <a:solidFill>
                  <a:srgbClr val="FF0000"/>
                </a:solidFill>
                <a:latin typeface="仿宋" charset="0"/>
                <a:ea typeface="仿宋" charset="0"/>
                <a:cs typeface="仿宋" charset="0"/>
              </a:rPr>
              <a:t>二、基本框架</a:t>
            </a:r>
            <a:endParaRPr lang="ko-KR" altLang="en-US" sz="2400" b="1">
              <a:solidFill>
                <a:srgbClr val="FF0000"/>
              </a:solidFill>
              <a:latin typeface="仿宋" charset="0"/>
              <a:ea typeface="仿宋" charset="0"/>
              <a:cs typeface="仿宋" charset="0"/>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78220"/>
            <a:ext cx="12208510" cy="82931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3" name="Rectangle 4"/>
          <p:cNvSpPr>
            <a:spLocks/>
          </p:cNvSpPr>
          <p:nvPr/>
        </p:nvSpPr>
        <p:spPr>
          <a:xfrm>
            <a:off x="507365" y="1755140"/>
            <a:ext cx="3890645" cy="504369"/>
          </a:xfrm>
          <a:prstGeom prst="rect">
            <a:avLst/>
          </a:prstGeom>
          <a:solidFill>
            <a:schemeClr val="bg1"/>
          </a:solidFill>
          <a:ln w="0">
            <a:noFill/>
            <a:prstDash/>
          </a:ln>
        </p:spPr>
        <p:txBody>
          <a:bodyPr vert="horz" wrap="square" lIns="91440" tIns="45720" rIns="91440" bIns="45720" numCol="1" anchor="t">
            <a:spAutoFit/>
          </a:bodyPr>
          <a:lstStyle>
            <a:lvl1pPr marL="228600" indent="-228600" algn="l" defTabSz="914400" eaLnBrk="1" latinLnBrk="0" hangingPunct="1">
              <a:lnSpc>
                <a:spcPct val="90000"/>
              </a:lnSpc>
              <a:spcBef>
                <a:spcPts val="1000"/>
              </a:spcBef>
              <a:spcAft>
                <a:spcPts val="0"/>
              </a:spcAft>
              <a:buFontTx/>
              <a:buNone/>
              <a:defRPr lang="en-GB" altLang="en-US" sz="2800">
                <a:solidFill>
                  <a:schemeClr val="tx1"/>
                </a:solidFill>
                <a:latin typeface="+mn-lt"/>
                <a:ea typeface="+mn-ea"/>
                <a:cs typeface="+mn-cs"/>
              </a:defRPr>
            </a:lvl1pPr>
            <a:lvl2pPr marL="685800" indent="-228600" algn="l" defTabSz="914400" eaLnBrk="1" latinLnBrk="0" hangingPunct="1">
              <a:lnSpc>
                <a:spcPct val="90000"/>
              </a:lnSpc>
              <a:spcBef>
                <a:spcPts val="500"/>
              </a:spcBef>
              <a:spcAft>
                <a:spcPts val="0"/>
              </a:spcAft>
              <a:buFontTx/>
              <a:buNone/>
              <a:defRPr lang="en-GB" altLang="en-US" sz="2400">
                <a:solidFill>
                  <a:schemeClr val="tx1"/>
                </a:solidFill>
                <a:latin typeface="+mn-lt"/>
                <a:ea typeface="+mn-ea"/>
                <a:cs typeface="+mn-cs"/>
              </a:defRPr>
            </a:lvl2pPr>
            <a:lvl3pPr marL="1143000" indent="-228600" algn="l" defTabSz="914400" eaLnBrk="1" latinLnBrk="0" hangingPunct="1">
              <a:lnSpc>
                <a:spcPct val="90000"/>
              </a:lnSpc>
              <a:spcBef>
                <a:spcPts val="500"/>
              </a:spcBef>
              <a:spcAft>
                <a:spcPts val="0"/>
              </a:spcAft>
              <a:buFontTx/>
              <a:buNone/>
              <a:defRPr lang="en-GB" altLang="en-US" sz="2000">
                <a:solidFill>
                  <a:schemeClr val="tx1"/>
                </a:solidFill>
                <a:latin typeface="+mn-lt"/>
                <a:ea typeface="+mn-ea"/>
                <a:cs typeface="+mn-cs"/>
              </a:defRPr>
            </a:lvl3pPr>
            <a:lvl4pPr marL="1600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4pPr>
            <a:lvl5pPr marL="20574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5pPr>
            <a:lvl6pPr marL="25146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6pPr>
            <a:lvl7pPr marL="29718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7pPr>
            <a:lvl8pPr marL="34290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8pPr>
            <a:lvl9pPr marL="3886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9pPr>
          </a:lstStyle>
          <a:p>
            <a:pPr marL="0" indent="0" algn="l" defTabSz="914400" eaLnBrk="1" latinLnBrk="0" hangingPunct="1">
              <a:lnSpc>
                <a:spcPct val="130000"/>
              </a:lnSpc>
              <a:spcBef>
                <a:spcPts val="1000"/>
              </a:spcBef>
              <a:spcAft>
                <a:spcPts val="0"/>
              </a:spcAft>
              <a:buFontTx/>
              <a:buNone/>
            </a:pPr>
            <a:r>
              <a:rPr sz="1800" b="1" dirty="0" err="1">
                <a:solidFill>
                  <a:schemeClr val="accent6"/>
                </a:solidFill>
                <a:latin typeface="黑体" charset="0"/>
                <a:ea typeface="黑体" charset="0"/>
                <a:cs typeface="宋体" charset="0"/>
              </a:rPr>
              <a:t>马克思主义中国的内涵及过程</a:t>
            </a:r>
            <a:r>
              <a:rPr lang="zh-CN" sz="2400" b="1" dirty="0">
                <a:solidFill>
                  <a:srgbClr val="FF0000"/>
                </a:solidFill>
                <a:latin typeface="仿宋" charset="0"/>
                <a:ea typeface="仿宋" charset="0"/>
                <a:cs typeface="仿宋" charset="0"/>
              </a:rPr>
              <a:t>前言            </a:t>
            </a:r>
            <a:endParaRPr lang="ko-KR" altLang="en-US" sz="2400" b="1" dirty="0">
              <a:solidFill>
                <a:srgbClr val="FF0000"/>
              </a:solidFill>
              <a:latin typeface="仿宋" charset="0"/>
              <a:ea typeface="仿宋" charset="0"/>
              <a:cs typeface="仿宋" charset="0"/>
            </a:endParaRPr>
          </a:p>
        </p:txBody>
      </p:sp>
      <p:grpSp>
        <p:nvGrpSpPr>
          <p:cNvPr id="7" name="组合 6"/>
          <p:cNvGrpSpPr/>
          <p:nvPr/>
        </p:nvGrpSpPr>
        <p:grpSpPr>
          <a:xfrm>
            <a:off x="5899785" y="1637665"/>
            <a:ext cx="5692140" cy="4599940"/>
            <a:chOff x="5899785" y="1637665"/>
            <a:chExt cx="5692140" cy="4599940"/>
          </a:xfrm>
        </p:grpSpPr>
        <p:sp>
          <p:nvSpPr>
            <p:cNvPr id="5" name="矩形 4"/>
            <p:cNvSpPr>
              <a:spLocks/>
            </p:cNvSpPr>
            <p:nvPr/>
          </p:nvSpPr>
          <p:spPr>
            <a:xfrm>
              <a:off x="6330315" y="1637665"/>
              <a:ext cx="5262245" cy="4600575"/>
            </a:xfrm>
            <a:prstGeom prst="rect">
              <a:avLst/>
            </a:prstGeom>
            <a:solidFill>
              <a:schemeClr val="bg1"/>
            </a:solidFill>
            <a:ln w="0">
              <a:noFill/>
              <a:prstDash/>
            </a:ln>
          </p:spPr>
          <p:txBody>
            <a:bodyPr vert="horz" wrap="square" lIns="91440" tIns="45720" rIns="91440" bIns="45720" numCol="1" anchor="t">
              <a:spAutoFit/>
            </a:bodyPr>
            <a:lstStyle/>
            <a:p>
              <a:pPr marL="0" indent="0" algn="l" defTabSz="914400" eaLnBrk="1" latinLnBrk="0" hangingPunct="1">
                <a:lnSpc>
                  <a:spcPct val="130000"/>
                </a:lnSpc>
                <a:spcBef>
                  <a:spcPts val="1000"/>
                </a:spcBef>
                <a:spcAft>
                  <a:spcPts val="0"/>
                </a:spcAft>
                <a:buFontTx/>
                <a:buNone/>
              </a:pPr>
              <a:r>
                <a:rPr sz="2000" b="1">
                  <a:solidFill>
                    <a:schemeClr val="accent6">
                      <a:lumMod val="75000"/>
                      <a:lumOff val="0"/>
                    </a:schemeClr>
                  </a:solidFill>
                  <a:latin typeface="仿宋" charset="0"/>
                  <a:ea typeface="仿宋" charset="0"/>
                  <a:cs typeface="宋体" charset="0"/>
                </a:rPr>
                <a:t>第一部分：1-4章，主讲马克思主义中国化第一大理论成果</a:t>
              </a:r>
              <a:r>
                <a:rPr sz="2000" b="1">
                  <a:solidFill>
                    <a:srgbClr val="FF0000"/>
                  </a:solidFill>
                  <a:latin typeface="仿宋" charset="0"/>
                  <a:ea typeface="仿宋" charset="0"/>
                  <a:cs typeface="宋体" charset="0"/>
                </a:rPr>
                <a:t>毛泽东思想</a:t>
              </a:r>
              <a:r>
                <a:rPr sz="2000" b="1">
                  <a:solidFill>
                    <a:schemeClr val="accent6">
                      <a:lumMod val="75000"/>
                      <a:lumOff val="0"/>
                    </a:schemeClr>
                  </a:solidFill>
                  <a:latin typeface="仿宋" charset="0"/>
                  <a:ea typeface="仿宋" charset="0"/>
                  <a:cs typeface="宋体" charset="0"/>
                </a:rPr>
                <a:t>。</a:t>
              </a:r>
              <a:endParaRPr lang="ko-KR" altLang="en-US" sz="2000" b="1">
                <a:solidFill>
                  <a:schemeClr val="accent6">
                    <a:lumMod val="75000"/>
                    <a:lumOff val="0"/>
                  </a:schemeClr>
                </a:solidFill>
                <a:latin typeface="仿宋" charset="0"/>
                <a:ea typeface="仿宋" charset="0"/>
                <a:cs typeface="宋体" charset="0"/>
              </a:endParaRPr>
            </a:p>
            <a:p>
              <a:pPr marL="0" indent="0" algn="l" defTabSz="914400" eaLnBrk="1" latinLnBrk="0" hangingPunct="1">
                <a:lnSpc>
                  <a:spcPct val="130000"/>
                </a:lnSpc>
                <a:spcBef>
                  <a:spcPts val="1000"/>
                </a:spcBef>
                <a:spcAft>
                  <a:spcPts val="0"/>
                </a:spcAft>
                <a:buFontTx/>
                <a:buNone/>
              </a:pPr>
              <a:endParaRPr lang="ko-KR" altLang="en-US" sz="2000" b="1">
                <a:solidFill>
                  <a:schemeClr val="accent6">
                    <a:lumMod val="75000"/>
                    <a:lumOff val="0"/>
                  </a:schemeClr>
                </a:solidFill>
                <a:latin typeface="仿宋" charset="0"/>
                <a:ea typeface="仿宋" charset="0"/>
                <a:cs typeface="宋体" charset="0"/>
              </a:endParaRPr>
            </a:p>
            <a:p>
              <a:pPr marL="0" indent="0" algn="l" defTabSz="914400" eaLnBrk="1" latinLnBrk="0" hangingPunct="1">
                <a:lnSpc>
                  <a:spcPct val="130000"/>
                </a:lnSpc>
                <a:spcBef>
                  <a:spcPts val="1000"/>
                </a:spcBef>
                <a:spcAft>
                  <a:spcPts val="0"/>
                </a:spcAft>
                <a:buFontTx/>
                <a:buNone/>
              </a:pPr>
              <a:r>
                <a:rPr sz="2000" b="1">
                  <a:solidFill>
                    <a:schemeClr val="accent6">
                      <a:lumMod val="75000"/>
                      <a:lumOff val="0"/>
                    </a:schemeClr>
                  </a:solidFill>
                  <a:latin typeface="仿宋" charset="0"/>
                  <a:ea typeface="仿宋" charset="0"/>
                  <a:cs typeface="宋体" charset="0"/>
                </a:rPr>
                <a:t>第二部分：5-7章，分别讲述马克思主义中国化第二大理论成果中的</a:t>
              </a:r>
              <a:r>
                <a:rPr lang="zh-CN" sz="2000" b="1">
                  <a:solidFill>
                    <a:srgbClr val="FF0000"/>
                  </a:solidFill>
                  <a:latin typeface="仿宋" charset="0"/>
                  <a:ea typeface="仿宋" charset="0"/>
                  <a:cs typeface="仿宋" charset="0"/>
                </a:rPr>
                <a:t>邓小平理论、“三个代表”重要思想、科学发</a:t>
              </a:r>
              <a:r>
                <a:rPr sz="2000" b="0">
                  <a:solidFill>
                    <a:srgbClr val="FF0000"/>
                  </a:solidFill>
                  <a:latin typeface="仿宋" charset="0"/>
                  <a:ea typeface="仿宋" charset="0"/>
                  <a:cs typeface="宋体" charset="0"/>
                </a:rPr>
                <a:t>展</a:t>
              </a:r>
              <a:r>
                <a:rPr lang="zh-CN" sz="2000" b="1">
                  <a:solidFill>
                    <a:srgbClr val="FF0000"/>
                  </a:solidFill>
                  <a:latin typeface="仿宋" charset="0"/>
                  <a:ea typeface="仿宋" charset="0"/>
                  <a:cs typeface="仿宋" charset="0"/>
                </a:rPr>
                <a:t>观</a:t>
              </a:r>
              <a:r>
                <a:rPr sz="2000" b="1">
                  <a:solidFill>
                    <a:schemeClr val="accent6">
                      <a:lumMod val="75000"/>
                      <a:lumOff val="0"/>
                    </a:schemeClr>
                  </a:solidFill>
                  <a:latin typeface="仿宋" charset="0"/>
                  <a:ea typeface="仿宋" charset="0"/>
                  <a:cs typeface="宋体" charset="0"/>
                </a:rPr>
                <a:t>。</a:t>
              </a:r>
              <a:endParaRPr lang="ko-KR" altLang="en-US" sz="2000" b="1">
                <a:solidFill>
                  <a:srgbClr val="0000FF"/>
                </a:solidFill>
                <a:latin typeface="仿宋" charset="0"/>
                <a:ea typeface="仿宋" charset="0"/>
                <a:cs typeface="仿宋" charset="0"/>
              </a:endParaRPr>
            </a:p>
            <a:p>
              <a:pPr marL="0" indent="0" algn="l" defTabSz="914400" eaLnBrk="1" latinLnBrk="0" hangingPunct="1">
                <a:lnSpc>
                  <a:spcPct val="130000"/>
                </a:lnSpc>
                <a:spcBef>
                  <a:spcPts val="1000"/>
                </a:spcBef>
                <a:spcAft>
                  <a:spcPts val="0"/>
                </a:spcAft>
                <a:buFontTx/>
                <a:buNone/>
              </a:pPr>
              <a:endParaRPr lang="ko-KR" altLang="en-US" sz="2000" b="1">
                <a:solidFill>
                  <a:schemeClr val="accent6">
                    <a:lumMod val="75000"/>
                    <a:lumOff val="0"/>
                  </a:schemeClr>
                </a:solidFill>
                <a:latin typeface="仿宋" charset="0"/>
                <a:ea typeface="仿宋" charset="0"/>
                <a:cs typeface="宋体" charset="0"/>
              </a:endParaRPr>
            </a:p>
            <a:p>
              <a:pPr marL="0" indent="0" algn="l" defTabSz="914400" eaLnBrk="1" latinLnBrk="0" hangingPunct="1">
                <a:lnSpc>
                  <a:spcPct val="130000"/>
                </a:lnSpc>
                <a:spcBef>
                  <a:spcPts val="1000"/>
                </a:spcBef>
                <a:spcAft>
                  <a:spcPts val="0"/>
                </a:spcAft>
                <a:buFontTx/>
                <a:buNone/>
              </a:pPr>
              <a:r>
                <a:rPr sz="2000" b="1">
                  <a:solidFill>
                    <a:schemeClr val="accent6">
                      <a:lumMod val="75000"/>
                      <a:lumOff val="0"/>
                    </a:schemeClr>
                  </a:solidFill>
                  <a:latin typeface="仿宋" charset="0"/>
                  <a:ea typeface="仿宋" charset="0"/>
                  <a:cs typeface="宋体" charset="0"/>
                </a:rPr>
                <a:t>第三部分：8-14章，主讲马克思主义中国化第二大理论成果中的最新理论成果</a:t>
              </a:r>
              <a:r>
                <a:rPr sz="2000" b="1">
                  <a:solidFill>
                    <a:srgbClr val="FF0000"/>
                  </a:solidFill>
                  <a:latin typeface="仿宋" charset="0"/>
                  <a:ea typeface="仿宋" charset="0"/>
                  <a:cs typeface="宋体" charset="0"/>
                </a:rPr>
                <a:t>习近平新时代中国特色社会主义思想</a:t>
              </a:r>
              <a:r>
                <a:rPr sz="2000" b="1">
                  <a:solidFill>
                    <a:schemeClr val="accent6">
                      <a:lumMod val="75000"/>
                      <a:lumOff val="0"/>
                    </a:schemeClr>
                  </a:solidFill>
                  <a:latin typeface="仿宋" charset="0"/>
                  <a:ea typeface="仿宋" charset="0"/>
                  <a:cs typeface="宋体" charset="0"/>
                </a:rPr>
                <a:t>。</a:t>
              </a:r>
              <a:endParaRPr lang="ko-KR" altLang="en-US" sz="2000" b="1">
                <a:solidFill>
                  <a:schemeClr val="accent6">
                    <a:lumMod val="75000"/>
                    <a:lumOff val="0"/>
                  </a:schemeClr>
                </a:solidFill>
                <a:latin typeface="仿宋" charset="0"/>
                <a:ea typeface="仿宋" charset="0"/>
                <a:cs typeface="宋体" charset="0"/>
              </a:endParaRPr>
            </a:p>
          </p:txBody>
        </p:sp>
        <p:sp>
          <p:nvSpPr>
            <p:cNvPr id="6" name="左大括号 5"/>
            <p:cNvSpPr>
              <a:spLocks/>
            </p:cNvSpPr>
            <p:nvPr/>
          </p:nvSpPr>
          <p:spPr>
            <a:xfrm>
              <a:off x="5899785" y="2042795"/>
              <a:ext cx="405130" cy="2919730"/>
            </a:xfrm>
            <a:prstGeom prst="leftBrace">
              <a:avLst/>
            </a:prstGeom>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宋体" charset="0"/>
                <a:cs typeface="+mn-cs"/>
              </a:endParaRPr>
            </a:p>
          </p:txBody>
        </p:sp>
      </p:grpSp>
      <p:sp>
        <p:nvSpPr>
          <p:cNvPr id="12" name="左大括号 11"/>
          <p:cNvSpPr>
            <a:spLocks/>
          </p:cNvSpPr>
          <p:nvPr/>
        </p:nvSpPr>
        <p:spPr>
          <a:xfrm flipH="1">
            <a:off x="4448810" y="2042160"/>
            <a:ext cx="504825" cy="2919730"/>
          </a:xfrm>
          <a:prstGeom prst="leftBrace">
            <a:avLst/>
          </a:prstGeom>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宋体" charset="0"/>
              <a:cs typeface="+mn-cs"/>
            </a:endParaRPr>
          </a:p>
        </p:txBody>
      </p:sp>
      <p:sp>
        <p:nvSpPr>
          <p:cNvPr id="13" name="文本框 12"/>
          <p:cNvSpPr txBox="1">
            <a:spLocks/>
          </p:cNvSpPr>
          <p:nvPr/>
        </p:nvSpPr>
        <p:spPr>
          <a:xfrm>
            <a:off x="5720715" y="806450"/>
            <a:ext cx="4572635" cy="369570"/>
          </a:xfrm>
          <a:prstGeom prst="rect">
            <a:avLst/>
          </a:prstGeom>
          <a:noFill/>
        </p:spPr>
        <p:txBody>
          <a:bodyPr vert="horz" wrap="square" lIns="0" tIns="0" rIns="0" bIns="0" anchor="t">
            <a:noAutofit/>
          </a:bodyPr>
          <a:lstStyle/>
          <a:p>
            <a:pPr marL="0" indent="0" algn="l" defTabSz="914400" eaLnBrk="1" latinLnBrk="0" hangingPunct="1">
              <a:lnSpc>
                <a:spcPct val="100000"/>
              </a:lnSpc>
              <a:spcBef>
                <a:spcPts val="0"/>
              </a:spcBef>
              <a:spcAft>
                <a:spcPts val="0"/>
              </a:spcAft>
              <a:buFontTx/>
              <a:buNone/>
            </a:pPr>
            <a:r>
              <a:rPr sz="2400" b="1">
                <a:solidFill>
                  <a:schemeClr val="accent6">
                    <a:lumMod val="50000"/>
                    <a:lumOff val="0"/>
                  </a:schemeClr>
                </a:solidFill>
                <a:latin typeface="仿宋" charset="0"/>
                <a:ea typeface="仿宋" charset="0"/>
                <a:cs typeface="宋体" charset="0"/>
              </a:rPr>
              <a:t>三部分</a:t>
            </a:r>
            <a:endParaRPr lang="ko-KR" altLang="en-US" sz="1800">
              <a:latin typeface="Calibri" charset="0"/>
              <a:ea typeface="宋体" charset="0"/>
            </a:endParaRPr>
          </a:p>
        </p:txBody>
      </p:sp>
      <p:sp>
        <p:nvSpPr>
          <p:cNvPr id="14" name="文本框 13"/>
          <p:cNvSpPr txBox="1">
            <a:spLocks/>
          </p:cNvSpPr>
          <p:nvPr/>
        </p:nvSpPr>
        <p:spPr>
          <a:xfrm>
            <a:off x="3138805" y="3249930"/>
            <a:ext cx="1344930" cy="480695"/>
          </a:xfrm>
          <a:prstGeom prst="rect">
            <a:avLst/>
          </a:prstGeom>
          <a:noFill/>
        </p:spPr>
        <p:txBody>
          <a:bodyPr vert="horz" wrap="square" lIns="0" tIns="0" rIns="0" bIns="0" anchor="t">
            <a:noAutofit/>
          </a:bodyPr>
          <a:lstStyle/>
          <a:p>
            <a:pPr marL="0" indent="0" algn="l" defTabSz="914400" eaLnBrk="1" latinLnBrk="0" hangingPunct="1">
              <a:lnSpc>
                <a:spcPct val="130000"/>
              </a:lnSpc>
              <a:spcBef>
                <a:spcPts val="1000"/>
              </a:spcBef>
              <a:spcAft>
                <a:spcPts val="0"/>
              </a:spcAft>
              <a:buFontTx/>
              <a:buNone/>
            </a:pPr>
            <a:r>
              <a:rPr lang="zh-CN" sz="2400" b="1">
                <a:solidFill>
                  <a:srgbClr val="FF0000"/>
                </a:solidFill>
                <a:latin typeface="仿宋" charset="0"/>
                <a:ea typeface="仿宋" charset="0"/>
                <a:cs typeface="仿宋" charset="0"/>
              </a:rPr>
              <a:t>主体内容                </a:t>
            </a:r>
            <a:endParaRPr lang="ko-KR" altLang="en-US" sz="1800">
              <a:latin typeface="Calibri" charset="0"/>
              <a:ea typeface="宋体" charset="0"/>
            </a:endParaRPr>
          </a:p>
        </p:txBody>
      </p:sp>
      <p:sp>
        <p:nvSpPr>
          <p:cNvPr id="15" name="文本框 14"/>
          <p:cNvSpPr txBox="1">
            <a:spLocks/>
          </p:cNvSpPr>
          <p:nvPr/>
        </p:nvSpPr>
        <p:spPr>
          <a:xfrm>
            <a:off x="247650" y="4792524"/>
            <a:ext cx="4158615" cy="272236"/>
          </a:xfrm>
          <a:prstGeom prst="rect">
            <a:avLst/>
          </a:prstGeom>
          <a:noFill/>
        </p:spPr>
        <p:txBody>
          <a:bodyPr vert="horz" wrap="square" lIns="0" tIns="0" rIns="0" bIns="0" anchor="t">
            <a:noAutofit/>
          </a:bodyPr>
          <a:lstStyle/>
          <a:p>
            <a:r>
              <a:rPr lang="zh-CN" altLang="en-US" b="1" dirty="0">
                <a:solidFill>
                  <a:schemeClr val="accent6"/>
                </a:solidFill>
                <a:latin typeface="黑体" charset="0"/>
                <a:ea typeface="黑体" charset="0"/>
              </a:rPr>
              <a:t>坚定“四个自信” 放飞青春梦想</a:t>
            </a:r>
            <a:r>
              <a:rPr lang="zh-CN" sz="2400" b="1" dirty="0">
                <a:solidFill>
                  <a:srgbClr val="FF0000"/>
                </a:solidFill>
                <a:latin typeface="仿宋" charset="0"/>
                <a:ea typeface="仿宋" charset="0"/>
                <a:cs typeface="仿宋" charset="0"/>
              </a:rPr>
              <a:t>后记</a:t>
            </a:r>
            <a:endParaRPr lang="ko-KR" altLang="en-US" sz="1800" dirty="0">
              <a:latin typeface="Calibri" charset="0"/>
              <a:ea typeface="宋体" charset="0"/>
            </a:endParaRPr>
          </a:p>
        </p:txBody>
      </p:sp>
      <p:cxnSp>
        <p:nvCxnSpPr>
          <p:cNvPr id="16" name="形状 15"/>
          <p:cNvCxnSpPr/>
          <p:nvPr/>
        </p:nvCxnSpPr>
        <p:spPr>
          <a:xfrm flipV="1">
            <a:off x="4483100" y="3510915"/>
            <a:ext cx="1876425" cy="5715"/>
          </a:xfrm>
          <a:prstGeom prst="straightConnector1">
            <a:avLst/>
          </a:prstGeom>
          <a:ln w="76200" cap="flat" cmpd="sng">
            <a:prstDash val="solid"/>
            <a:miter lim="800000"/>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702857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a:spLocks noGrp="1" noChangeArrowheads="1"/>
          </p:cNvSpPr>
          <p:nvPr>
            <p:ph type="body" sz="half" idx="1"/>
          </p:nvPr>
        </p:nvSpPr>
        <p:spPr>
          <a:xfrm>
            <a:off x="709930" y="1017270"/>
            <a:ext cx="2150745" cy="570865"/>
          </a:xfrm>
          <a:solidFill>
            <a:schemeClr val="bg1"/>
          </a:solidFill>
          <a:ln>
            <a:noFill/>
          </a:ln>
        </p:spPr>
        <p:txBody>
          <a:bodyPr wrap="square">
            <a:spAutoFit/>
          </a:bodyPr>
          <a:lstStyle/>
          <a:p>
            <a:pPr marL="0" indent="0" algn="l" eaLnBrk="1" hangingPunct="1">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三、学习线索</a:t>
            </a:r>
          </a:p>
        </p:txBody>
      </p:sp>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4" name="Rectangle 4"/>
          <p:cNvSpPr>
            <a:spLocks noGrp="1" noChangeArrowheads="1"/>
          </p:cNvSpPr>
          <p:nvPr/>
        </p:nvSpPr>
        <p:spPr>
          <a:xfrm>
            <a:off x="800735" y="3143885"/>
            <a:ext cx="2143125" cy="570865"/>
          </a:xfrm>
          <a:prstGeom prst="rect">
            <a:avLst/>
          </a:prstGeom>
          <a:solidFill>
            <a:schemeClr val="bg1"/>
          </a:solidFill>
          <a:ln>
            <a:solidFill>
              <a:srgbClr val="00B050"/>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一 </a:t>
            </a:r>
            <a:r>
              <a:rPr 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二 三 四</a:t>
            </a:r>
          </a:p>
        </p:txBody>
      </p:sp>
      <p:sp>
        <p:nvSpPr>
          <p:cNvPr id="5" name="矩形 4"/>
          <p:cNvSpPr/>
          <p:nvPr/>
        </p:nvSpPr>
        <p:spPr>
          <a:xfrm>
            <a:off x="3437890" y="2360295"/>
            <a:ext cx="4698365" cy="2138045"/>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FF0000"/>
                </a:solidFill>
                <a:latin typeface="仿宋" panose="02010609060101010101" charset="-122"/>
                <a:ea typeface="仿宋" panose="02010609060101010101" charset="-122"/>
                <a:cs typeface="仿宋" panose="02010609060101010101" charset="-122"/>
                <a:sym typeface="+mn-ea"/>
              </a:rPr>
              <a:t>一条总线索</a:t>
            </a:r>
          </a:p>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mn-ea"/>
              </a:rPr>
              <a:t>马克思主义中国化，这是一条贯穿始终的红线，是中国革命和现代化建设取得胜利的根本经验。</a:t>
            </a:r>
          </a:p>
        </p:txBody>
      </p:sp>
      <p:grpSp>
        <p:nvGrpSpPr>
          <p:cNvPr id="3" name="组合 23"/>
          <p:cNvGrpSpPr/>
          <p:nvPr/>
        </p:nvGrpSpPr>
        <p:grpSpPr>
          <a:xfrm>
            <a:off x="65405" y="5247640"/>
            <a:ext cx="11990705" cy="1548130"/>
            <a:chOff x="65405" y="5247640"/>
            <a:chExt cx="11990705" cy="1548130"/>
          </a:xfrm>
        </p:grpSpPr>
        <p:pic>
          <p:nvPicPr>
            <p:cNvPr id="23" name="图片 22"/>
            <p:cNvPicPr>
              <a:picLocks noChangeAspect="1"/>
            </p:cNvPicPr>
            <p:nvPr/>
          </p:nvPicPr>
          <p:blipFill>
            <a:blip r:embed="rId2" cstate="print">
              <a:clrChange>
                <a:clrFrom>
                  <a:srgbClr val="EBF8FF"/>
                </a:clrFrom>
                <a:clrTo>
                  <a:srgbClr val="EBF8FF">
                    <a:alpha val="0"/>
                  </a:srgbClr>
                </a:clrTo>
              </a:clrChange>
            </a:blip>
            <a:stretch>
              <a:fillRect/>
            </a:stretch>
          </p:blipFill>
          <p:spPr>
            <a:xfrm>
              <a:off x="8136255" y="5659120"/>
              <a:ext cx="2190750" cy="1066800"/>
            </a:xfrm>
            <a:prstGeom prst="rect">
              <a:avLst/>
            </a:prstGeom>
          </p:spPr>
        </p:pic>
        <p:pic>
          <p:nvPicPr>
            <p:cNvPr id="15" name="图片 14"/>
            <p:cNvPicPr>
              <a:picLocks noChangeAspect="1"/>
            </p:cNvPicPr>
            <p:nvPr/>
          </p:nvPicPr>
          <p:blipFill>
            <a:blip r:embed="rId3" cstate="print"/>
            <a:srcRect l="71905" t="54167"/>
            <a:stretch>
              <a:fillRect/>
            </a:stretch>
          </p:blipFill>
          <p:spPr>
            <a:xfrm>
              <a:off x="1679575" y="5510530"/>
              <a:ext cx="2324100" cy="1271905"/>
            </a:xfrm>
            <a:prstGeom prst="rect">
              <a:avLst/>
            </a:prstGeom>
          </p:spPr>
        </p:pic>
        <p:pic>
          <p:nvPicPr>
            <p:cNvPr id="13" name="图片 12"/>
            <p:cNvPicPr>
              <a:picLocks noChangeAspect="1"/>
            </p:cNvPicPr>
            <p:nvPr/>
          </p:nvPicPr>
          <p:blipFill>
            <a:blip r:embed="rId4" cstate="print"/>
            <a:stretch>
              <a:fillRect/>
            </a:stretch>
          </p:blipFill>
          <p:spPr>
            <a:xfrm>
              <a:off x="65405" y="5247640"/>
              <a:ext cx="2117090" cy="1477645"/>
            </a:xfrm>
            <a:prstGeom prst="rect">
              <a:avLst/>
            </a:prstGeom>
          </p:spPr>
        </p:pic>
        <p:pic>
          <p:nvPicPr>
            <p:cNvPr id="19" name="图片 18"/>
            <p:cNvPicPr>
              <a:picLocks noChangeAspect="1"/>
            </p:cNvPicPr>
            <p:nvPr/>
          </p:nvPicPr>
          <p:blipFill>
            <a:blip r:embed="rId5" cstate="print"/>
            <a:stretch>
              <a:fillRect/>
            </a:stretch>
          </p:blipFill>
          <p:spPr>
            <a:xfrm>
              <a:off x="9750425" y="5248910"/>
              <a:ext cx="2207895" cy="1449705"/>
            </a:xfrm>
            <a:prstGeom prst="rect">
              <a:avLst/>
            </a:prstGeom>
          </p:spPr>
        </p:pic>
        <p:pic>
          <p:nvPicPr>
            <p:cNvPr id="20" name="图片 19"/>
            <p:cNvPicPr>
              <a:picLocks noChangeAspect="1"/>
            </p:cNvPicPr>
            <p:nvPr/>
          </p:nvPicPr>
          <p:blipFill>
            <a:blip r:embed="rId6" cstate="print"/>
            <a:stretch>
              <a:fillRect/>
            </a:stretch>
          </p:blipFill>
          <p:spPr>
            <a:xfrm>
              <a:off x="65405" y="5973445"/>
              <a:ext cx="5187950" cy="808355"/>
            </a:xfrm>
            <a:prstGeom prst="rect">
              <a:avLst/>
            </a:prstGeom>
          </p:spPr>
        </p:pic>
        <p:pic>
          <p:nvPicPr>
            <p:cNvPr id="21" name="图片 20"/>
            <p:cNvPicPr>
              <a:picLocks noChangeAspect="1"/>
            </p:cNvPicPr>
            <p:nvPr/>
          </p:nvPicPr>
          <p:blipFill>
            <a:blip r:embed="rId6" cstate="print"/>
            <a:stretch>
              <a:fillRect/>
            </a:stretch>
          </p:blipFill>
          <p:spPr>
            <a:xfrm flipH="1">
              <a:off x="6868160" y="5987415"/>
              <a:ext cx="5187950" cy="808355"/>
            </a:xfrm>
            <a:prstGeom prst="rect">
              <a:avLst/>
            </a:prstGeom>
          </p:spPr>
        </p:pic>
        <p:pic>
          <p:nvPicPr>
            <p:cNvPr id="17" name="图片 16"/>
            <p:cNvPicPr>
              <a:picLocks noChangeAspect="1"/>
            </p:cNvPicPr>
            <p:nvPr/>
          </p:nvPicPr>
          <p:blipFill>
            <a:blip r:embed="rId7" cstate="print"/>
            <a:stretch>
              <a:fillRect/>
            </a:stretch>
          </p:blipFill>
          <p:spPr>
            <a:xfrm>
              <a:off x="4737735" y="5532755"/>
              <a:ext cx="2905125" cy="1156970"/>
            </a:xfrm>
            <a:prstGeom prst="rect">
              <a:avLst/>
            </a:prstGeom>
          </p:spPr>
        </p:pic>
      </p:grpSp>
      <p:pic>
        <p:nvPicPr>
          <p:cNvPr id="8" name="图片 7"/>
          <p:cNvPicPr>
            <a:picLocks noChangeAspect="1"/>
          </p:cNvPicPr>
          <p:nvPr/>
        </p:nvPicPr>
        <p:blipFill>
          <a:blip r:embed="rId8"/>
          <a:stretch>
            <a:fillRect/>
          </a:stretch>
        </p:blipFill>
        <p:spPr>
          <a:xfrm>
            <a:off x="9883775" y="3067685"/>
            <a:ext cx="1340485" cy="1828800"/>
          </a:xfrm>
          <a:prstGeom prst="rect">
            <a:avLst/>
          </a:prstGeom>
        </p:spPr>
      </p:pic>
      <p:pic>
        <p:nvPicPr>
          <p:cNvPr id="6" name="图片 5"/>
          <p:cNvPicPr>
            <a:picLocks noChangeAspect="1"/>
          </p:cNvPicPr>
          <p:nvPr/>
        </p:nvPicPr>
        <p:blipFill>
          <a:blip r:embed="rId9" cstate="print"/>
          <a:srcRect l="11549" t="4328" r="12363" b="8639"/>
          <a:stretch>
            <a:fillRect/>
          </a:stretch>
        </p:blipFill>
        <p:spPr>
          <a:xfrm>
            <a:off x="8386445" y="1160780"/>
            <a:ext cx="1246505" cy="1906905"/>
          </a:xfrm>
          <a:prstGeom prst="rect">
            <a:avLst/>
          </a:prstGeom>
        </p:spPr>
      </p:pic>
      <p:pic>
        <p:nvPicPr>
          <p:cNvPr id="83" name="图片 8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27005" y="718185"/>
            <a:ext cx="1444625" cy="116967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WordArt 2">
            <a:extLst>
              <a:ext uri="{FF2B5EF4-FFF2-40B4-BE49-F238E27FC236}">
                <a16:creationId xmlns:a16="http://schemas.microsoft.com/office/drawing/2014/main" id="{F6F98D27-EF96-45EE-A606-AB124A3B0865}"/>
              </a:ext>
            </a:extLst>
          </p:cNvPr>
          <p:cNvSpPr>
            <a:spLocks noChangeArrowheads="1" noChangeShapeType="1" noTextEdit="1"/>
          </p:cNvSpPr>
          <p:nvPr/>
        </p:nvSpPr>
        <p:spPr bwMode="auto">
          <a:xfrm>
            <a:off x="2363789" y="830264"/>
            <a:ext cx="7462837" cy="1030287"/>
          </a:xfrm>
          <a:prstGeom prst="rect">
            <a:avLst/>
          </a:prstGeom>
        </p:spPr>
        <p:txBody>
          <a:bodyPr wrap="none" fromWordArt="1">
            <a:prstTxWarp prst="textDeflate">
              <a:avLst>
                <a:gd name="adj" fmla="val 26259"/>
              </a:avLst>
            </a:prstTxWarp>
          </a:bodyPr>
          <a:lstStyle/>
          <a:p>
            <a:pPr algn="ctr"/>
            <a:r>
              <a:rPr lang="zh-CN" altLang="en-US" sz="4800" b="1" kern="10">
                <a:ln w="0">
                  <a:solidFill>
                    <a:srgbClr val="0000FF"/>
                  </a:solidFill>
                  <a:round/>
                  <a:headEnd/>
                  <a:tailEnd/>
                </a:ln>
                <a:solidFill>
                  <a:srgbClr val="0000FF"/>
                </a:solidFill>
                <a:latin typeface="华文隶书" panose="02010800040101010101" pitchFamily="2" charset="-122"/>
                <a:ea typeface="华文隶书" panose="02010800040101010101" pitchFamily="2" charset="-122"/>
              </a:rPr>
              <a:t>前言：马克思主义中国化的道路</a:t>
            </a:r>
          </a:p>
        </p:txBody>
      </p:sp>
      <p:pic>
        <p:nvPicPr>
          <p:cNvPr id="17412" name="图片 1">
            <a:extLst>
              <a:ext uri="{FF2B5EF4-FFF2-40B4-BE49-F238E27FC236}">
                <a16:creationId xmlns:a16="http://schemas.microsoft.com/office/drawing/2014/main" id="{0486D669-E259-4BA2-AB72-C27083539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0245"/>
          <a:stretch>
            <a:fillRect/>
          </a:stretch>
        </p:blipFill>
        <p:spPr bwMode="auto">
          <a:xfrm>
            <a:off x="1524000" y="1652589"/>
            <a:ext cx="9144000"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7">
            <a:extLst>
              <a:ext uri="{FF2B5EF4-FFF2-40B4-BE49-F238E27FC236}">
                <a16:creationId xmlns:a16="http://schemas.microsoft.com/office/drawing/2014/main" id="{383F0205-D383-4327-AB54-09E21573AB58}"/>
              </a:ext>
            </a:extLst>
          </p:cNvPr>
          <p:cNvSpPr>
            <a:spLocks noChangeArrowheads="1"/>
          </p:cNvSpPr>
          <p:nvPr/>
        </p:nvSpPr>
        <p:spPr bwMode="auto">
          <a:xfrm>
            <a:off x="4976813" y="4400550"/>
            <a:ext cx="5753498" cy="143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125000"/>
              </a:lnSpc>
              <a:defRPr/>
            </a:pPr>
            <a:r>
              <a:rPr kumimoji="1" lang="en-US" altLang="zh-CN" b="1" dirty="0">
                <a:solidFill>
                  <a:srgbClr val="FF0066"/>
                </a:solidFill>
                <a:effectLst>
                  <a:outerShdw blurRad="38100" dist="38100" dir="2700000" algn="tl">
                    <a:srgbClr val="C0C0C0"/>
                  </a:outerShdw>
                </a:effectLst>
              </a:rPr>
              <a:t> </a:t>
            </a:r>
            <a:r>
              <a:rPr kumimoji="1" lang="zh-CN" altLang="en-US" sz="2400" b="1" dirty="0">
                <a:solidFill>
                  <a:srgbClr val="C00000"/>
                </a:solidFill>
                <a:effectLst>
                  <a:outerShdw blurRad="38100" dist="38100" dir="2700000" algn="tl">
                    <a:srgbClr val="C0C0C0"/>
                  </a:outerShdw>
                </a:effectLst>
                <a:ea typeface="幼圆" panose="02010509060101010101" pitchFamily="49" charset="-122"/>
              </a:rPr>
              <a:t>马克思主义中国化的历程</a:t>
            </a:r>
          </a:p>
          <a:p>
            <a:pPr eaLnBrk="1" hangingPunct="1">
              <a:lnSpc>
                <a:spcPct val="125000"/>
              </a:lnSpc>
              <a:defRPr/>
            </a:pPr>
            <a:r>
              <a:rPr kumimoji="1" lang="zh-CN" altLang="en-US" sz="2400" b="1" dirty="0">
                <a:solidFill>
                  <a:srgbClr val="C00000"/>
                </a:solidFill>
                <a:effectLst>
                  <a:outerShdw blurRad="38100" dist="38100" dir="2700000" algn="tl">
                    <a:srgbClr val="C0C0C0"/>
                  </a:outerShdw>
                </a:effectLst>
                <a:ea typeface="幼圆" panose="02010509060101010101" pitchFamily="49" charset="-122"/>
              </a:rPr>
              <a:t>马克思主义中国化的科学内涵</a:t>
            </a:r>
          </a:p>
          <a:p>
            <a:pPr eaLnBrk="1" hangingPunct="1">
              <a:lnSpc>
                <a:spcPct val="125000"/>
              </a:lnSpc>
              <a:defRPr/>
            </a:pPr>
            <a:r>
              <a:rPr kumimoji="1" lang="zh-CN" altLang="en-US" sz="2400" b="1" dirty="0">
                <a:solidFill>
                  <a:srgbClr val="C00000"/>
                </a:solidFill>
                <a:effectLst>
                  <a:outerShdw blurRad="38100" dist="38100" dir="2700000" algn="tl">
                    <a:srgbClr val="C0C0C0"/>
                  </a:outerShdw>
                </a:effectLst>
                <a:ea typeface="幼圆" panose="02010509060101010101" pitchFamily="49" charset="-122"/>
              </a:rPr>
              <a:t>马克思主义中国化两大理论成果及其关系</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110"/>
          <p:cNvSpPr>
            <a:spLocks noChangeArrowheads="1"/>
          </p:cNvSpPr>
          <p:nvPr/>
        </p:nvSpPr>
        <p:spPr bwMode="gray">
          <a:xfrm>
            <a:off x="3670300" y="177801"/>
            <a:ext cx="4851400" cy="542925"/>
          </a:xfrm>
          <a:prstGeom prst="roundRect">
            <a:avLst>
              <a:gd name="adj" fmla="val 75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ctr" hangingPunct="1">
              <a:defRPr/>
            </a:pPr>
            <a:r>
              <a:rPr lang="zh-CN" altLang="zh-CN" sz="2800" dirty="0">
                <a:solidFill>
                  <a:schemeClr val="bg1"/>
                </a:solidFill>
                <a:latin typeface="黑体" panose="02010609060101010101" pitchFamily="49" charset="-122"/>
                <a:ea typeface="黑体" panose="02010609060101010101" pitchFamily="49" charset="-122"/>
                <a:sym typeface="黑体" panose="02010609060101010101" pitchFamily="49" charset="-122"/>
              </a:rPr>
              <a:t>一、马克思主义中国化的提出</a:t>
            </a:r>
            <a:endParaRPr lang="zh-CN" altLang="zh-CN" sz="2800" spc="-300" dirty="0">
              <a:solidFill>
                <a:schemeClr val="bg1"/>
              </a:solidFill>
              <a:latin typeface="黑体" panose="02010609060101010101" pitchFamily="49" charset="-122"/>
              <a:ea typeface="黑体" panose="02010609060101010101" pitchFamily="49" charset="-122"/>
              <a:sym typeface="黑体" panose="02010609060101010101" pitchFamily="49" charset="-122"/>
            </a:endParaRPr>
          </a:p>
        </p:txBody>
      </p:sp>
      <p:pic>
        <p:nvPicPr>
          <p:cNvPr id="15" name="图片 14"/>
          <p:cNvPicPr>
            <a:picLocks noChangeAspect="1"/>
          </p:cNvPicPr>
          <p:nvPr/>
        </p:nvPicPr>
        <p:blipFill>
          <a:blip r:embed="rId2"/>
          <a:stretch>
            <a:fillRect/>
          </a:stretch>
        </p:blipFill>
        <p:spPr>
          <a:xfrm>
            <a:off x="3649317" y="3003274"/>
            <a:ext cx="4762500" cy="3162300"/>
          </a:xfrm>
          <a:prstGeom prst="rect">
            <a:avLst/>
          </a:prstGeom>
          <a:gradFill>
            <a:gsLst>
              <a:gs pos="100000">
                <a:srgbClr val="F0F0F0"/>
              </a:gs>
              <a:gs pos="56000">
                <a:srgbClr val="F7F7F7"/>
              </a:gs>
              <a:gs pos="55000">
                <a:srgbClr val="E8E8E8"/>
              </a:gs>
              <a:gs pos="0">
                <a:srgbClr val="D9D9D9"/>
              </a:gs>
            </a:gsLst>
            <a:lin ang="5400000" scaled="0"/>
          </a:gradFill>
          <a:ln>
            <a:noFill/>
          </a:ln>
          <a:effectLst>
            <a:outerShdw blurRad="50800" dist="6350" dir="5400000" algn="t" rotWithShape="0">
              <a:prstClr val="black">
                <a:alpha val="63000"/>
              </a:prstClr>
            </a:outerShdw>
          </a:effectLst>
        </p:spPr>
      </p:pic>
      <p:sp>
        <p:nvSpPr>
          <p:cNvPr id="5129" name="文本框 18"/>
          <p:cNvSpPr txBox="1">
            <a:spLocks noChangeArrowheads="1"/>
          </p:cNvSpPr>
          <p:nvPr/>
        </p:nvSpPr>
        <p:spPr bwMode="auto">
          <a:xfrm>
            <a:off x="5233989" y="6172200"/>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Times New Roman" pitchFamily="18" charset="0"/>
                <a:ea typeface="黑体" pitchFamily="49" charset="-122"/>
                <a:sym typeface="黑体" pitchFamily="49" charset="-122"/>
              </a:rPr>
              <a:t>《</a:t>
            </a:r>
            <a:r>
              <a:rPr lang="zh-CN" altLang="en-US">
                <a:latin typeface="Times New Roman" pitchFamily="18" charset="0"/>
                <a:ea typeface="黑体" pitchFamily="49" charset="-122"/>
                <a:sym typeface="黑体" pitchFamily="49" charset="-122"/>
              </a:rPr>
              <a:t>千年伟人</a:t>
            </a:r>
            <a:r>
              <a:rPr lang="en-US" altLang="zh-CN">
                <a:latin typeface="Times New Roman" pitchFamily="18" charset="0"/>
                <a:ea typeface="黑体" pitchFamily="49" charset="-122"/>
                <a:sym typeface="黑体" pitchFamily="49" charset="-122"/>
              </a:rPr>
              <a:t>》</a:t>
            </a:r>
            <a:endParaRPr lang="zh-CN" altLang="en-US">
              <a:latin typeface="Times New Roman" pitchFamily="18" charset="0"/>
              <a:ea typeface="黑体" pitchFamily="49" charset="-122"/>
              <a:sym typeface="黑体" pitchFamily="49" charset="-122"/>
            </a:endParaRPr>
          </a:p>
        </p:txBody>
      </p:sp>
      <p:pic>
        <p:nvPicPr>
          <p:cNvPr id="5130" name="Picture 11" descr="一">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5867400"/>
            <a:ext cx="7381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F8E5EE39-E684-4B41-90E6-88EBA03B9538}"/>
              </a:ext>
            </a:extLst>
          </p:cNvPr>
          <p:cNvSpPr/>
          <p:nvPr/>
        </p:nvSpPr>
        <p:spPr>
          <a:xfrm>
            <a:off x="1752600" y="1041992"/>
            <a:ext cx="8662988" cy="400110"/>
          </a:xfrm>
          <a:prstGeom prst="rect">
            <a:avLst/>
          </a:prstGeom>
        </p:spPr>
        <p:txBody>
          <a:bodyPr wrap="square">
            <a:spAutoFit/>
          </a:bodyPr>
          <a:lstStyle/>
          <a:p>
            <a:r>
              <a:rPr lang="en-US" altLang="zh-CN" sz="2000" b="1" dirty="0">
                <a:latin typeface="PingFang SC"/>
              </a:rPr>
              <a:t>1999</a:t>
            </a:r>
            <a:r>
              <a:rPr lang="zh-CN" altLang="en-US" sz="2000" b="1" dirty="0">
                <a:latin typeface="PingFang SC"/>
              </a:rPr>
              <a:t>年，由</a:t>
            </a:r>
            <a:r>
              <a:rPr lang="zh-CN" altLang="en-US" sz="2000" b="1" dirty="0">
                <a:latin typeface="&amp;quot"/>
              </a:rPr>
              <a:t>英国剑桥大学</a:t>
            </a:r>
            <a:r>
              <a:rPr lang="zh-CN" altLang="en-US" sz="2000" b="1" dirty="0">
                <a:latin typeface="PingFang SC"/>
              </a:rPr>
              <a:t>文理学院教授们发起，评选“千年第一思想家”；</a:t>
            </a:r>
            <a:endParaRPr lang="zh-CN" altLang="en-US" sz="2000" b="1" dirty="0"/>
          </a:p>
        </p:txBody>
      </p:sp>
      <p:sp>
        <p:nvSpPr>
          <p:cNvPr id="4" name="矩形 3">
            <a:extLst>
              <a:ext uri="{FF2B5EF4-FFF2-40B4-BE49-F238E27FC236}">
                <a16:creationId xmlns:a16="http://schemas.microsoft.com/office/drawing/2014/main" id="{DFF75FA4-C7AE-49DC-B5E3-52D1D8D68D50}"/>
              </a:ext>
            </a:extLst>
          </p:cNvPr>
          <p:cNvSpPr/>
          <p:nvPr/>
        </p:nvSpPr>
        <p:spPr>
          <a:xfrm>
            <a:off x="1752600" y="1517611"/>
            <a:ext cx="8382000" cy="707886"/>
          </a:xfrm>
          <a:prstGeom prst="rect">
            <a:avLst/>
          </a:prstGeom>
        </p:spPr>
        <p:txBody>
          <a:bodyPr wrap="square">
            <a:spAutoFit/>
          </a:bodyPr>
          <a:lstStyle/>
          <a:p>
            <a:r>
              <a:rPr lang="en-US" altLang="zh-CN" sz="2000" b="1" dirty="0">
                <a:latin typeface="PingFang SC"/>
              </a:rPr>
              <a:t>1999</a:t>
            </a:r>
            <a:r>
              <a:rPr lang="zh-CN" altLang="en-US" sz="2000" b="1" dirty="0">
                <a:latin typeface="PingFang SC"/>
              </a:rPr>
              <a:t>年</a:t>
            </a:r>
            <a:r>
              <a:rPr lang="en-US" altLang="zh-CN" sz="2000" b="1" dirty="0">
                <a:latin typeface="PingFang SC"/>
              </a:rPr>
              <a:t>9</a:t>
            </a:r>
            <a:r>
              <a:rPr lang="zh-CN" altLang="en-US" sz="2000" b="1" dirty="0">
                <a:latin typeface="PingFang SC"/>
              </a:rPr>
              <a:t>月，</a:t>
            </a:r>
            <a:r>
              <a:rPr lang="zh-CN" altLang="en-US" sz="2000" b="1" dirty="0">
                <a:latin typeface="&amp;quot"/>
              </a:rPr>
              <a:t>英国广播公司</a:t>
            </a:r>
            <a:r>
              <a:rPr lang="zh-CN" altLang="en-US" sz="2000" b="1" dirty="0">
                <a:latin typeface="PingFang SC"/>
              </a:rPr>
              <a:t>（</a:t>
            </a:r>
            <a:r>
              <a:rPr lang="en-US" altLang="zh-CN" sz="2000" b="1" dirty="0">
                <a:latin typeface="PingFang SC"/>
              </a:rPr>
              <a:t>BBC</a:t>
            </a:r>
            <a:r>
              <a:rPr lang="zh-CN" altLang="en-US" sz="2000" b="1" dirty="0">
                <a:latin typeface="PingFang SC"/>
              </a:rPr>
              <a:t>），评选“千年第一思想家”，在全球互联网上公开征询投票一个月；</a:t>
            </a:r>
            <a:endParaRPr lang="zh-CN" altLang="en-US" sz="2000" b="1" dirty="0"/>
          </a:p>
        </p:txBody>
      </p:sp>
      <p:sp>
        <p:nvSpPr>
          <p:cNvPr id="5" name="矩形 4">
            <a:extLst>
              <a:ext uri="{FF2B5EF4-FFF2-40B4-BE49-F238E27FC236}">
                <a16:creationId xmlns:a16="http://schemas.microsoft.com/office/drawing/2014/main" id="{FAD2194E-7575-45FC-B987-023BA8859C90}"/>
              </a:ext>
            </a:extLst>
          </p:cNvPr>
          <p:cNvSpPr/>
          <p:nvPr/>
        </p:nvSpPr>
        <p:spPr>
          <a:xfrm>
            <a:off x="1752600" y="2232123"/>
            <a:ext cx="8534400" cy="707886"/>
          </a:xfrm>
          <a:prstGeom prst="rect">
            <a:avLst/>
          </a:prstGeom>
        </p:spPr>
        <p:txBody>
          <a:bodyPr wrap="square">
            <a:spAutoFit/>
          </a:bodyPr>
          <a:lstStyle/>
          <a:p>
            <a:r>
              <a:rPr lang="en-US" altLang="zh-CN" sz="2000" b="1" dirty="0">
                <a:solidFill>
                  <a:srgbClr val="333333"/>
                </a:solidFill>
                <a:latin typeface="PingFang SC"/>
              </a:rPr>
              <a:t>2002</a:t>
            </a:r>
            <a:r>
              <a:rPr lang="zh-CN" altLang="en-US" sz="2000" b="1" dirty="0">
                <a:solidFill>
                  <a:srgbClr val="333333"/>
                </a:solidFill>
                <a:latin typeface="PingFang SC"/>
              </a:rPr>
              <a:t>年，英国路透社邀请政界、商界、艺术和学术领域的名人评选“千年伟人”，以一分之差排名第二。</a:t>
            </a:r>
            <a:endParaRPr lang="zh-CN" altLang="en-US" sz="2000" b="1"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913413">
            <a:extLst>
              <a:ext uri="{FF2B5EF4-FFF2-40B4-BE49-F238E27FC236}">
                <a16:creationId xmlns:a16="http://schemas.microsoft.com/office/drawing/2014/main" id="{21DE6151-F388-4099-B0D0-9A38E2394BC3}"/>
              </a:ext>
            </a:extLst>
          </p:cNvPr>
          <p:cNvGrpSpPr>
            <a:grpSpLocks/>
          </p:cNvGrpSpPr>
          <p:nvPr/>
        </p:nvGrpSpPr>
        <p:grpSpPr bwMode="auto">
          <a:xfrm>
            <a:off x="3368675" y="998538"/>
            <a:ext cx="2806700" cy="588962"/>
            <a:chOff x="1338" y="1109"/>
            <a:chExt cx="3696" cy="384"/>
          </a:xfrm>
        </p:grpSpPr>
        <p:sp>
          <p:nvSpPr>
            <p:cNvPr id="18449" name="圆角矩形 913414">
              <a:extLst>
                <a:ext uri="{FF2B5EF4-FFF2-40B4-BE49-F238E27FC236}">
                  <a16:creationId xmlns:a16="http://schemas.microsoft.com/office/drawing/2014/main" id="{F4707FD7-6FF8-4CE5-B416-E22811D5F779}"/>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18450" name="文本框 913415">
              <a:extLst>
                <a:ext uri="{FF2B5EF4-FFF2-40B4-BE49-F238E27FC236}">
                  <a16:creationId xmlns:a16="http://schemas.microsoft.com/office/drawing/2014/main" id="{DCD11964-96CF-4E9A-AFDE-F25D002476D8}"/>
                </a:ext>
              </a:extLst>
            </p:cNvPr>
            <p:cNvSpPr txBox="1">
              <a:spLocks noChangeArrowheads="1"/>
            </p:cNvSpPr>
            <p:nvPr/>
          </p:nvSpPr>
          <p:spPr bwMode="auto">
            <a:xfrm>
              <a:off x="1440" y="1122"/>
              <a:ext cx="354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400" b="1">
                  <a:solidFill>
                    <a:schemeClr val="bg1"/>
                  </a:solidFill>
                  <a:latin typeface="楷体" panose="02010609060101010101" pitchFamily="49" charset="-122"/>
                  <a:ea typeface="楷体" panose="02010609060101010101" pitchFamily="49" charset="-122"/>
                </a:rPr>
                <a:t>什么是马克思主义</a:t>
              </a:r>
            </a:p>
          </p:txBody>
        </p:sp>
      </p:grpSp>
      <p:grpSp>
        <p:nvGrpSpPr>
          <p:cNvPr id="18437" name="组合 2086">
            <a:extLst>
              <a:ext uri="{FF2B5EF4-FFF2-40B4-BE49-F238E27FC236}">
                <a16:creationId xmlns:a16="http://schemas.microsoft.com/office/drawing/2014/main" id="{7E996F3A-248E-4BCE-9DC1-CE7E2442FF22}"/>
              </a:ext>
            </a:extLst>
          </p:cNvPr>
          <p:cNvGrpSpPr>
            <a:grpSpLocks/>
          </p:cNvGrpSpPr>
          <p:nvPr/>
        </p:nvGrpSpPr>
        <p:grpSpPr bwMode="auto">
          <a:xfrm>
            <a:off x="1535113" y="865189"/>
            <a:ext cx="1681162" cy="706437"/>
            <a:chOff x="591" y="938"/>
            <a:chExt cx="998" cy="444"/>
          </a:xfrm>
        </p:grpSpPr>
        <p:pic>
          <p:nvPicPr>
            <p:cNvPr id="18444" name="图片 2087" descr="d02">
              <a:extLst>
                <a:ext uri="{FF2B5EF4-FFF2-40B4-BE49-F238E27FC236}">
                  <a16:creationId xmlns:a16="http://schemas.microsoft.com/office/drawing/2014/main" id="{911E4D6A-8410-42B3-8FD5-DD5DAC4FB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 y="938"/>
              <a:ext cx="998"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矩形 2088">
              <a:extLst>
                <a:ext uri="{FF2B5EF4-FFF2-40B4-BE49-F238E27FC236}">
                  <a16:creationId xmlns:a16="http://schemas.microsoft.com/office/drawing/2014/main" id="{D0D2B77A-7EDB-409C-8AC1-9DC1261F1229}"/>
                </a:ext>
              </a:extLst>
            </p:cNvPr>
            <p:cNvSpPr>
              <a:spLocks noChangeArrowheads="1"/>
            </p:cNvSpPr>
            <p:nvPr/>
          </p:nvSpPr>
          <p:spPr bwMode="auto">
            <a:xfrm>
              <a:off x="591" y="1037"/>
              <a:ext cx="88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3300"/>
                  </a:solidFill>
                  <a:latin typeface="楷体" panose="02010609060101010101" pitchFamily="49" charset="-122"/>
                  <a:ea typeface="楷体" panose="02010609060101010101" pitchFamily="49" charset="-122"/>
                </a:rPr>
                <a:t>知识回顾</a:t>
              </a:r>
            </a:p>
          </p:txBody>
        </p:sp>
      </p:grpSp>
      <p:grpSp>
        <p:nvGrpSpPr>
          <p:cNvPr id="18438" name="组合 1">
            <a:extLst>
              <a:ext uri="{FF2B5EF4-FFF2-40B4-BE49-F238E27FC236}">
                <a16:creationId xmlns:a16="http://schemas.microsoft.com/office/drawing/2014/main" id="{02BDA203-9046-4DF5-B543-663F1A9C7D75}"/>
              </a:ext>
            </a:extLst>
          </p:cNvPr>
          <p:cNvGrpSpPr>
            <a:grpSpLocks/>
          </p:cNvGrpSpPr>
          <p:nvPr/>
        </p:nvGrpSpPr>
        <p:grpSpPr bwMode="auto">
          <a:xfrm>
            <a:off x="7031833" y="865189"/>
            <a:ext cx="3887787" cy="3024188"/>
            <a:chOff x="8008" y="410"/>
            <a:chExt cx="6122" cy="4763"/>
          </a:xfrm>
        </p:grpSpPr>
        <p:pic>
          <p:nvPicPr>
            <p:cNvPr id="18442" name="Picture 6" descr="201104200029221316">
              <a:extLst>
                <a:ext uri="{FF2B5EF4-FFF2-40B4-BE49-F238E27FC236}">
                  <a16:creationId xmlns:a16="http://schemas.microsoft.com/office/drawing/2014/main" id="{FFC475DB-E26A-4CC4-9253-67B8FC1A3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 y="409"/>
              <a:ext cx="6122" cy="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22" descr="http://www.people.com.cn/mediafile/pic/20170810/82/1765946474113477766.jpg">
              <a:extLst>
                <a:ext uri="{FF2B5EF4-FFF2-40B4-BE49-F238E27FC236}">
                  <a16:creationId xmlns:a16="http://schemas.microsoft.com/office/drawing/2014/main" id="{8DFDE0A2-DC4F-4C80-9BFE-B7845AF6C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8" y="3129"/>
              <a:ext cx="3063" cy="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39" name="圆角矩形 6">
            <a:extLst>
              <a:ext uri="{FF2B5EF4-FFF2-40B4-BE49-F238E27FC236}">
                <a16:creationId xmlns:a16="http://schemas.microsoft.com/office/drawing/2014/main" id="{7078A5CE-687E-45AE-9B65-0353298F0941}"/>
              </a:ext>
            </a:extLst>
          </p:cNvPr>
          <p:cNvSpPr>
            <a:spLocks noChangeArrowheads="1"/>
          </p:cNvSpPr>
          <p:nvPr/>
        </p:nvSpPr>
        <p:spPr bwMode="auto">
          <a:xfrm>
            <a:off x="1868489" y="1762126"/>
            <a:ext cx="4306887" cy="1368425"/>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马克思主义是关于自然界、人类社会、人类思维发展的一般规律的理论体系。</a:t>
            </a:r>
            <a:endParaRPr lang="zh-CN" altLang="en-US" b="1">
              <a:solidFill>
                <a:schemeClr val="accent2"/>
              </a:solidFill>
              <a:latin typeface="楷体" panose="02010609060101010101" pitchFamily="49" charset="-122"/>
              <a:ea typeface="楷体" panose="02010609060101010101" pitchFamily="49" charset="-122"/>
            </a:endParaRPr>
          </a:p>
        </p:txBody>
      </p:sp>
      <p:sp>
        <p:nvSpPr>
          <p:cNvPr id="18440" name="圆角矩形标注 5">
            <a:extLst>
              <a:ext uri="{FF2B5EF4-FFF2-40B4-BE49-F238E27FC236}">
                <a16:creationId xmlns:a16="http://schemas.microsoft.com/office/drawing/2014/main" id="{C782E56B-18D9-459C-9C3C-E91D26E1E7CD}"/>
              </a:ext>
            </a:extLst>
          </p:cNvPr>
          <p:cNvSpPr>
            <a:spLocks noChangeArrowheads="1"/>
          </p:cNvSpPr>
          <p:nvPr/>
        </p:nvSpPr>
        <p:spPr bwMode="auto">
          <a:xfrm>
            <a:off x="4892675" y="4280535"/>
            <a:ext cx="5632450" cy="2317750"/>
          </a:xfrm>
          <a:prstGeom prst="wedgeRoundRectCallout">
            <a:avLst>
              <a:gd name="adj1" fmla="val -4838"/>
              <a:gd name="adj2" fmla="val -63917"/>
              <a:gd name="adj3" fmla="val 16667"/>
            </a:avLst>
          </a:prstGeom>
          <a:blipFill dpi="0" rotWithShape="1">
            <a:blip r:embed="rId5"/>
            <a:srcRect/>
            <a:tile tx="0" ty="0" sx="100000" sy="100000" flip="none" algn="tl"/>
          </a:blipFill>
          <a:ln w="28575">
            <a:solidFill>
              <a:srgbClr val="8585E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dirty="0">
                <a:solidFill>
                  <a:srgbClr val="FF0066"/>
                </a:solidFill>
                <a:ea typeface="幼圆" panose="02010509060101010101" pitchFamily="49" charset="-122"/>
              </a:rPr>
              <a:t>    </a:t>
            </a:r>
            <a:r>
              <a:rPr lang="zh-CN" altLang="en-US" sz="2000" b="1" dirty="0">
                <a:solidFill>
                  <a:srgbClr val="C00000"/>
                </a:solidFill>
                <a:latin typeface="楷体" panose="02010609060101010101" pitchFamily="49" charset="-122"/>
                <a:ea typeface="楷体" panose="02010609060101010101" pitchFamily="49" charset="-122"/>
              </a:rPr>
              <a:t>马克思主义揭示了事物的本质、内在联系及其发展规律，是</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伟大的认识工具</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，是人们观察世界、分析问题的有力思想武器；马克思主义具有鲜明的实践品格，不仅致力于科学</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解释世界</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，而且致力于积极</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改变世界</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    </a:t>
            </a:r>
            <a:r>
              <a:rPr lang="zh-CN" altLang="en-US" sz="2000" b="1" dirty="0">
                <a:solidFill>
                  <a:srgbClr val="FF0066"/>
                </a:solidFill>
                <a:latin typeface="楷体_GB2312" pitchFamily="49" charset="-122"/>
                <a:ea typeface="楷体_GB2312" pitchFamily="49" charset="-122"/>
              </a:rPr>
              <a:t>              </a:t>
            </a:r>
          </a:p>
        </p:txBody>
      </p:sp>
      <p:pic>
        <p:nvPicPr>
          <p:cNvPr id="18441" name="图片 1">
            <a:extLst>
              <a:ext uri="{FF2B5EF4-FFF2-40B4-BE49-F238E27FC236}">
                <a16:creationId xmlns:a16="http://schemas.microsoft.com/office/drawing/2014/main" id="{EF677EFF-9723-49AE-8FEB-4D9E7C6BC6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711" r="25870"/>
          <a:stretch>
            <a:fillRect/>
          </a:stretch>
        </p:blipFill>
        <p:spPr bwMode="auto">
          <a:xfrm>
            <a:off x="2060575" y="3536950"/>
            <a:ext cx="233045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a:xfrm>
            <a:off x="4996180" y="-20320"/>
            <a:ext cx="2199640" cy="571500"/>
          </a:xfrm>
          <a:prstGeom prst="rect">
            <a:avLst/>
          </a:prstGeom>
          <a:noFill/>
          <a:ln w="0">
            <a:noFill/>
            <a:prstDash/>
          </a:ln>
        </p:spPr>
        <p:txBody>
          <a:bodyPr vert="horz" wrap="square" lIns="91440" tIns="45720" rIns="91440" bIns="45720" numCol="1" anchor="t">
            <a:spAutoFit/>
          </a:bodyPr>
          <a:lstStyle>
            <a:lvl1pPr marL="228600" indent="-228600" algn="l" defTabSz="914400" eaLnBrk="1" latinLnBrk="0" hangingPunct="1">
              <a:lnSpc>
                <a:spcPct val="90000"/>
              </a:lnSpc>
              <a:spcBef>
                <a:spcPts val="1000"/>
              </a:spcBef>
              <a:spcAft>
                <a:spcPts val="0"/>
              </a:spcAft>
              <a:buFontTx/>
              <a:buNone/>
              <a:defRPr lang="en-GB" altLang="en-US" sz="2800">
                <a:solidFill>
                  <a:schemeClr val="tx1"/>
                </a:solidFill>
                <a:latin typeface="+mn-lt"/>
                <a:ea typeface="+mn-ea"/>
                <a:cs typeface="+mn-cs"/>
              </a:defRPr>
            </a:lvl1pPr>
            <a:lvl2pPr marL="685800" indent="-228600" algn="l" defTabSz="914400" eaLnBrk="1" latinLnBrk="0" hangingPunct="1">
              <a:lnSpc>
                <a:spcPct val="90000"/>
              </a:lnSpc>
              <a:spcBef>
                <a:spcPts val="500"/>
              </a:spcBef>
              <a:spcAft>
                <a:spcPts val="0"/>
              </a:spcAft>
              <a:buFontTx/>
              <a:buNone/>
              <a:defRPr lang="en-GB" altLang="en-US" sz="2400">
                <a:solidFill>
                  <a:schemeClr val="tx1"/>
                </a:solidFill>
                <a:latin typeface="+mn-lt"/>
                <a:ea typeface="+mn-ea"/>
                <a:cs typeface="+mn-cs"/>
              </a:defRPr>
            </a:lvl2pPr>
            <a:lvl3pPr marL="1143000" indent="-228600" algn="l" defTabSz="914400" eaLnBrk="1" latinLnBrk="0" hangingPunct="1">
              <a:lnSpc>
                <a:spcPct val="90000"/>
              </a:lnSpc>
              <a:spcBef>
                <a:spcPts val="500"/>
              </a:spcBef>
              <a:spcAft>
                <a:spcPts val="0"/>
              </a:spcAft>
              <a:buFontTx/>
              <a:buNone/>
              <a:defRPr lang="en-GB" altLang="en-US" sz="2000">
                <a:solidFill>
                  <a:schemeClr val="tx1"/>
                </a:solidFill>
                <a:latin typeface="+mn-lt"/>
                <a:ea typeface="+mn-ea"/>
                <a:cs typeface="+mn-cs"/>
              </a:defRPr>
            </a:lvl3pPr>
            <a:lvl4pPr marL="1600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4pPr>
            <a:lvl5pPr marL="20574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5pPr>
            <a:lvl6pPr marL="25146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6pPr>
            <a:lvl7pPr marL="29718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7pPr>
            <a:lvl8pPr marL="34290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8pPr>
            <a:lvl9pPr marL="3886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9pPr>
          </a:lstStyle>
          <a:p>
            <a:pPr marL="0" indent="0" algn="ctr" defTabSz="914400" eaLnBrk="1" latinLnBrk="0" hangingPunct="1">
              <a:lnSpc>
                <a:spcPct val="130000"/>
              </a:lnSpc>
              <a:spcBef>
                <a:spcPts val="1000"/>
              </a:spcBef>
              <a:spcAft>
                <a:spcPts val="0"/>
              </a:spcAft>
              <a:buFontTx/>
              <a:buNone/>
            </a:pPr>
            <a:r>
              <a:rPr lang="zh-CN" altLang="en-US" sz="2400" b="1">
                <a:solidFill>
                  <a:srgbClr val="FF0000"/>
                </a:solidFill>
                <a:latin typeface="微软雅黑" charset="0"/>
                <a:ea typeface="微软雅黑" charset="0"/>
                <a:cs typeface="仿宋" charset="0"/>
              </a:rPr>
              <a:t>绪     论</a:t>
            </a:r>
            <a:endParaRPr lang="ko-KR" altLang="en-US" sz="2400" b="1">
              <a:solidFill>
                <a:srgbClr val="FF0000"/>
              </a:solidFill>
              <a:latin typeface="微软雅黑" charset="0"/>
              <a:ea typeface="微软雅黑" charset="0"/>
              <a:cs typeface="仿宋" charset="0"/>
            </a:endParaRPr>
          </a:p>
        </p:txBody>
      </p:sp>
      <p:sp>
        <p:nvSpPr>
          <p:cNvPr id="4" name="Rectangle 3"/>
          <p:cNvSpPr>
            <a:spLocks/>
          </p:cNvSpPr>
          <p:nvPr/>
        </p:nvSpPr>
        <p:spPr>
          <a:xfrm>
            <a:off x="379095" y="775335"/>
            <a:ext cx="4687570" cy="504369"/>
          </a:xfrm>
          <a:prstGeom prst="rect">
            <a:avLst/>
          </a:prstGeom>
          <a:solidFill>
            <a:schemeClr val="bg1"/>
          </a:solidFill>
          <a:ln w="0">
            <a:noFill/>
            <a:prstDash/>
          </a:ln>
        </p:spPr>
        <p:txBody>
          <a:bodyPr vert="horz" wrap="square" lIns="91440" tIns="45720" rIns="91440" bIns="45720" numCol="1" anchor="t">
            <a:spAutoFit/>
          </a:bodyPr>
          <a:lstStyle>
            <a:lvl1pPr marL="228600" indent="-228600" algn="l" defTabSz="914400" eaLnBrk="1" latinLnBrk="0" hangingPunct="1">
              <a:lnSpc>
                <a:spcPct val="90000"/>
              </a:lnSpc>
              <a:spcBef>
                <a:spcPts val="1000"/>
              </a:spcBef>
              <a:spcAft>
                <a:spcPts val="0"/>
              </a:spcAft>
              <a:buFontTx/>
              <a:buNone/>
              <a:defRPr lang="en-GB" altLang="en-US" sz="2800">
                <a:solidFill>
                  <a:schemeClr val="tx1"/>
                </a:solidFill>
                <a:latin typeface="+mn-lt"/>
                <a:ea typeface="+mn-ea"/>
                <a:cs typeface="+mn-cs"/>
              </a:defRPr>
            </a:lvl1pPr>
            <a:lvl2pPr marL="685800" indent="-228600" algn="l" defTabSz="914400" eaLnBrk="1" latinLnBrk="0" hangingPunct="1">
              <a:lnSpc>
                <a:spcPct val="90000"/>
              </a:lnSpc>
              <a:spcBef>
                <a:spcPts val="500"/>
              </a:spcBef>
              <a:spcAft>
                <a:spcPts val="0"/>
              </a:spcAft>
              <a:buFontTx/>
              <a:buNone/>
              <a:defRPr lang="en-GB" altLang="en-US" sz="2400">
                <a:solidFill>
                  <a:schemeClr val="tx1"/>
                </a:solidFill>
                <a:latin typeface="+mn-lt"/>
                <a:ea typeface="+mn-ea"/>
                <a:cs typeface="+mn-cs"/>
              </a:defRPr>
            </a:lvl2pPr>
            <a:lvl3pPr marL="1143000" indent="-228600" algn="l" defTabSz="914400" eaLnBrk="1" latinLnBrk="0" hangingPunct="1">
              <a:lnSpc>
                <a:spcPct val="90000"/>
              </a:lnSpc>
              <a:spcBef>
                <a:spcPts val="500"/>
              </a:spcBef>
              <a:spcAft>
                <a:spcPts val="0"/>
              </a:spcAft>
              <a:buFontTx/>
              <a:buNone/>
              <a:defRPr lang="en-GB" altLang="en-US" sz="2000">
                <a:solidFill>
                  <a:schemeClr val="tx1"/>
                </a:solidFill>
                <a:latin typeface="+mn-lt"/>
                <a:ea typeface="+mn-ea"/>
                <a:cs typeface="+mn-cs"/>
              </a:defRPr>
            </a:lvl3pPr>
            <a:lvl4pPr marL="1600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4pPr>
            <a:lvl5pPr marL="20574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5pPr>
            <a:lvl6pPr marL="25146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6pPr>
            <a:lvl7pPr marL="29718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7pPr>
            <a:lvl8pPr marL="34290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8pPr>
            <a:lvl9pPr marL="3886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9pPr>
          </a:lstStyle>
          <a:p>
            <a:pPr marL="0" indent="0" algn="l" defTabSz="914400" eaLnBrk="1" latinLnBrk="0" hangingPunct="1">
              <a:lnSpc>
                <a:spcPct val="130000"/>
              </a:lnSpc>
              <a:spcBef>
                <a:spcPts val="1000"/>
              </a:spcBef>
              <a:spcAft>
                <a:spcPts val="0"/>
              </a:spcAft>
              <a:buFontTx/>
              <a:buNone/>
            </a:pPr>
            <a:r>
              <a:rPr lang="zh-CN" altLang="en-US" sz="2400" b="1" dirty="0">
                <a:solidFill>
                  <a:srgbClr val="FF0000"/>
                </a:solidFill>
                <a:latin typeface="仿宋" charset="0"/>
                <a:ea typeface="仿宋" charset="0"/>
              </a:rPr>
              <a:t>●</a:t>
            </a:r>
            <a:r>
              <a:rPr lang="zh-CN" altLang="en-US" sz="2400" b="1" dirty="0">
                <a:solidFill>
                  <a:srgbClr val="FF0000"/>
                </a:solidFill>
                <a:latin typeface="仿宋" charset="0"/>
                <a:ea typeface="仿宋" charset="0"/>
                <a:cs typeface="仿宋" charset="0"/>
              </a:rPr>
              <a:t>什么是</a:t>
            </a:r>
            <a:r>
              <a:rPr lang="zh-CN" sz="2400" b="1" dirty="0">
                <a:solidFill>
                  <a:srgbClr val="FF0000"/>
                </a:solidFill>
                <a:latin typeface="仿宋" charset="0"/>
                <a:ea typeface="仿宋" charset="0"/>
                <a:cs typeface="仿宋" charset="0"/>
              </a:rPr>
              <a:t>马克思主义？</a:t>
            </a:r>
            <a:endParaRPr lang="ko-KR" altLang="en-US" sz="2400" b="1" dirty="0">
              <a:solidFill>
                <a:srgbClr val="FF0000"/>
              </a:solidFill>
              <a:latin typeface="仿宋" charset="0"/>
              <a:ea typeface="仿宋" charset="0"/>
              <a:cs typeface="仿宋" charset="0"/>
            </a:endParaRPr>
          </a:p>
        </p:txBody>
      </p:sp>
      <p:sp>
        <p:nvSpPr>
          <p:cNvPr id="100" name="矩形 99"/>
          <p:cNvSpPr>
            <a:spLocks/>
          </p:cNvSpPr>
          <p:nvPr/>
        </p:nvSpPr>
        <p:spPr>
          <a:xfrm>
            <a:off x="4534851" y="2762560"/>
            <a:ext cx="5683998" cy="2036135"/>
          </a:xfrm>
          <a:prstGeom prst="rect">
            <a:avLst/>
          </a:prstGeom>
          <a:solidFill>
            <a:schemeClr val="bg1"/>
          </a:solidFill>
          <a:ln w="0">
            <a:noFill/>
            <a:prstDash/>
          </a:ln>
        </p:spPr>
        <p:txBody>
          <a:bodyPr vert="horz" wrap="square" lIns="91440" tIns="45720" rIns="91440" bIns="45720" numCol="1" anchor="t">
            <a:spAutoFit/>
          </a:bodyPr>
          <a:lstStyle>
            <a:lvl1pPr marL="228600" indent="-228600" algn="l" defTabSz="914400" eaLnBrk="1" latinLnBrk="0" hangingPunct="1">
              <a:lnSpc>
                <a:spcPct val="90000"/>
              </a:lnSpc>
              <a:spcBef>
                <a:spcPts val="1000"/>
              </a:spcBef>
              <a:spcAft>
                <a:spcPts val="0"/>
              </a:spcAft>
              <a:buFontTx/>
              <a:buNone/>
              <a:defRPr lang="en-GB" altLang="en-US" sz="2800">
                <a:solidFill>
                  <a:schemeClr val="tx1"/>
                </a:solidFill>
                <a:latin typeface="+mn-lt"/>
                <a:ea typeface="+mn-ea"/>
                <a:cs typeface="+mn-cs"/>
              </a:defRPr>
            </a:lvl1pPr>
            <a:lvl2pPr marL="685800" indent="-228600" algn="l" defTabSz="914400" eaLnBrk="1" latinLnBrk="0" hangingPunct="1">
              <a:lnSpc>
                <a:spcPct val="90000"/>
              </a:lnSpc>
              <a:spcBef>
                <a:spcPts val="500"/>
              </a:spcBef>
              <a:spcAft>
                <a:spcPts val="0"/>
              </a:spcAft>
              <a:buFontTx/>
              <a:buNone/>
              <a:defRPr lang="en-GB" altLang="en-US" sz="2400">
                <a:solidFill>
                  <a:schemeClr val="tx1"/>
                </a:solidFill>
                <a:latin typeface="+mn-lt"/>
                <a:ea typeface="+mn-ea"/>
                <a:cs typeface="+mn-cs"/>
              </a:defRPr>
            </a:lvl2pPr>
            <a:lvl3pPr marL="1143000" indent="-228600" algn="l" defTabSz="914400" eaLnBrk="1" latinLnBrk="0" hangingPunct="1">
              <a:lnSpc>
                <a:spcPct val="90000"/>
              </a:lnSpc>
              <a:spcBef>
                <a:spcPts val="500"/>
              </a:spcBef>
              <a:spcAft>
                <a:spcPts val="0"/>
              </a:spcAft>
              <a:buFontTx/>
              <a:buNone/>
              <a:defRPr lang="en-GB" altLang="en-US" sz="2000">
                <a:solidFill>
                  <a:schemeClr val="tx1"/>
                </a:solidFill>
                <a:latin typeface="+mn-lt"/>
                <a:ea typeface="+mn-ea"/>
                <a:cs typeface="+mn-cs"/>
              </a:defRPr>
            </a:lvl3pPr>
            <a:lvl4pPr marL="1600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4pPr>
            <a:lvl5pPr marL="20574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5pPr>
            <a:lvl6pPr marL="25146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6pPr>
            <a:lvl7pPr marL="29718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7pPr>
            <a:lvl8pPr marL="34290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8pPr>
            <a:lvl9pPr marL="3886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9pPr>
          </a:lstStyle>
          <a:p>
            <a:pPr marL="0" indent="0" algn="l" defTabSz="914400" eaLnBrk="1" latinLnBrk="0" hangingPunct="1">
              <a:lnSpc>
                <a:spcPct val="130000"/>
              </a:lnSpc>
              <a:spcBef>
                <a:spcPts val="1000"/>
              </a:spcBef>
              <a:spcAft>
                <a:spcPts val="0"/>
              </a:spcAft>
              <a:buFontTx/>
              <a:buNone/>
            </a:pPr>
            <a:r>
              <a:rPr lang="zh-CN" altLang="en-US" sz="2000" b="1" dirty="0">
                <a:solidFill>
                  <a:srgbClr val="0000FF"/>
                </a:solidFill>
                <a:latin typeface="仿宋" charset="0"/>
                <a:ea typeface="仿宋" charset="0"/>
                <a:cs typeface="仿宋" charset="0"/>
              </a:rPr>
              <a:t>狭义：马克思、恩格斯在批判地继承和吸收人类关于自然科学、思维科学、社会科学优秀成果的基础上于19世纪40年代创立的关于无产阶级争取自身解放和整个人类自由全面发展的基本理论、基本观点和学说体系，由三大部分组成？</a:t>
            </a:r>
            <a:endParaRPr lang="ko-KR" altLang="en-US" sz="2000" b="1" dirty="0">
              <a:solidFill>
                <a:srgbClr val="0000FF"/>
              </a:solidFill>
              <a:latin typeface="仿宋" charset="0"/>
              <a:ea typeface="仿宋" charset="0"/>
              <a:cs typeface="仿宋" charset="0"/>
            </a:endParaRPr>
          </a:p>
        </p:txBody>
      </p:sp>
      <p:pic>
        <p:nvPicPr>
          <p:cNvPr id="2" name="PA-图片 1" descr="C:/Users/Administrator/AppData/Roaming/JisuOffice/ETemp/12436_12687232/image38.png"/>
          <p:cNvPicPr>
            <a:picLocks noChangeAspect="1"/>
          </p:cNvPicPr>
          <p:nvPr/>
        </p:nvPicPr>
        <p:blipFill rotWithShape="1">
          <a:blip r:embed="rId2" cstate="print">
            <a:extLst>
              <a:ext uri="{28A0092B-C50C-407E-A947-70E740481C1C}">
                <a14:useLocalDpi xmlns:a14="http://schemas.microsoft.com/office/drawing/2010/main" val="0"/>
              </a:ext>
            </a:extLst>
          </a:blip>
          <a:srcRect t="3387" b="5494"/>
          <a:stretch>
            <a:fillRect/>
          </a:stretch>
        </p:blipFill>
        <p:spPr>
          <a:xfrm>
            <a:off x="0" y="5789295"/>
            <a:ext cx="12192635" cy="1123315"/>
          </a:xfrm>
          <a:prstGeom prst="rect">
            <a:avLst/>
          </a:prstGeom>
          <a:noFill/>
        </p:spPr>
      </p:pic>
      <p:sp>
        <p:nvSpPr>
          <p:cNvPr id="3" name="矩形 2">
            <a:hlinkClick r:id="rId3"/>
          </p:cNvPr>
          <p:cNvSpPr>
            <a:spLocks/>
          </p:cNvSpPr>
          <p:nvPr/>
        </p:nvSpPr>
        <p:spPr>
          <a:xfrm>
            <a:off x="2052955" y="4411345"/>
            <a:ext cx="1544955" cy="372745"/>
          </a:xfrm>
          <a:prstGeom prst="rect">
            <a:avLst/>
          </a:prstGeom>
          <a:solidFill>
            <a:schemeClr val="bg1"/>
          </a:solidFill>
          <a:ln w="0">
            <a:noFill/>
            <a:prstDash/>
          </a:ln>
        </p:spPr>
        <p:txBody>
          <a:bodyPr vert="horz" wrap="square" lIns="91440" tIns="45720" rIns="91440" bIns="45720" numCol="1" anchor="t">
            <a:spAutoFit/>
          </a:bodyPr>
          <a:lstStyle>
            <a:lvl1pPr marL="228600" indent="-228600" algn="l" defTabSz="914400" eaLnBrk="1" latinLnBrk="0" hangingPunct="1">
              <a:lnSpc>
                <a:spcPct val="90000"/>
              </a:lnSpc>
              <a:spcBef>
                <a:spcPts val="1000"/>
              </a:spcBef>
              <a:spcAft>
                <a:spcPts val="0"/>
              </a:spcAft>
              <a:buFontTx/>
              <a:buNone/>
              <a:defRPr lang="en-GB" altLang="en-US" sz="2800">
                <a:solidFill>
                  <a:schemeClr val="tx1"/>
                </a:solidFill>
                <a:latin typeface="+mn-lt"/>
                <a:ea typeface="+mn-ea"/>
                <a:cs typeface="+mn-cs"/>
              </a:defRPr>
            </a:lvl1pPr>
            <a:lvl2pPr marL="685800" indent="-228600" algn="l" defTabSz="914400" eaLnBrk="1" latinLnBrk="0" hangingPunct="1">
              <a:lnSpc>
                <a:spcPct val="90000"/>
              </a:lnSpc>
              <a:spcBef>
                <a:spcPts val="500"/>
              </a:spcBef>
              <a:spcAft>
                <a:spcPts val="0"/>
              </a:spcAft>
              <a:buFontTx/>
              <a:buNone/>
              <a:defRPr lang="en-GB" altLang="en-US" sz="2400">
                <a:solidFill>
                  <a:schemeClr val="tx1"/>
                </a:solidFill>
                <a:latin typeface="+mn-lt"/>
                <a:ea typeface="+mn-ea"/>
                <a:cs typeface="+mn-cs"/>
              </a:defRPr>
            </a:lvl2pPr>
            <a:lvl3pPr marL="1143000" indent="-228600" algn="l" defTabSz="914400" eaLnBrk="1" latinLnBrk="0" hangingPunct="1">
              <a:lnSpc>
                <a:spcPct val="90000"/>
              </a:lnSpc>
              <a:spcBef>
                <a:spcPts val="500"/>
              </a:spcBef>
              <a:spcAft>
                <a:spcPts val="0"/>
              </a:spcAft>
              <a:buFontTx/>
              <a:buNone/>
              <a:defRPr lang="en-GB" altLang="en-US" sz="2000">
                <a:solidFill>
                  <a:schemeClr val="tx1"/>
                </a:solidFill>
                <a:latin typeface="+mn-lt"/>
                <a:ea typeface="+mn-ea"/>
                <a:cs typeface="+mn-cs"/>
              </a:defRPr>
            </a:lvl3pPr>
            <a:lvl4pPr marL="1600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4pPr>
            <a:lvl5pPr marL="20574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5pPr>
            <a:lvl6pPr marL="25146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6pPr>
            <a:lvl7pPr marL="29718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7pPr>
            <a:lvl8pPr marL="34290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8pPr>
            <a:lvl9pPr marL="3886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9pPr>
          </a:lstStyle>
          <a:p>
            <a:pPr marL="0" indent="0" algn="l" defTabSz="914400" eaLnBrk="1" latinLnBrk="0" hangingPunct="1">
              <a:lnSpc>
                <a:spcPct val="130000"/>
              </a:lnSpc>
              <a:spcBef>
                <a:spcPts val="1000"/>
              </a:spcBef>
              <a:spcAft>
                <a:spcPts val="0"/>
              </a:spcAft>
              <a:buFontTx/>
              <a:buNone/>
            </a:pPr>
            <a:r>
              <a:rPr sz="1400" b="1">
                <a:solidFill>
                  <a:srgbClr val="00B050"/>
                </a:solidFill>
                <a:latin typeface="仿宋" charset="0"/>
                <a:ea typeface="仿宋" charset="0"/>
                <a:cs typeface="宋体" charset="0"/>
              </a:rPr>
              <a:t>千年思想家</a:t>
            </a:r>
            <a:endParaRPr lang="ko-KR" altLang="en-US" sz="1400" b="1">
              <a:solidFill>
                <a:srgbClr val="00B050"/>
              </a:solidFill>
              <a:latin typeface="仿宋" charset="0"/>
              <a:ea typeface="仿宋" charset="0"/>
              <a:cs typeface="宋体" charset="0"/>
            </a:endParaRPr>
          </a:p>
        </p:txBody>
      </p:sp>
      <p:pic>
        <p:nvPicPr>
          <p:cNvPr id="101" name="图片 100" descr="C:/Users/Administrator/AppData/Roaming/JisuOffice/ETemp/12436_12687232/fImage194277573562.jpeg">
            <a:hlinkClick r:id="rId4" action="ppaction://hlinkfile"/>
          </p:cNvPr>
          <p:cNvPicPr>
            <a:picLocks noChangeAspect="1"/>
          </p:cNvPicPr>
          <p:nvPr/>
        </p:nvPicPr>
        <p:blipFill rotWithShape="1">
          <a:blip r:embed="rId5" cstate="hqprint">
            <a:extLst>
              <a:ext uri="{28A0092B-C50C-407E-A947-70E740481C1C}">
                <a14:useLocalDpi xmlns:a14="http://schemas.microsoft.com/office/drawing/2010/main"/>
              </a:ext>
            </a:extLst>
          </a:blip>
          <a:srcRect/>
          <a:stretch>
            <a:fillRect/>
          </a:stretch>
        </p:blipFill>
        <p:spPr>
          <a:xfrm>
            <a:off x="1695450" y="1694815"/>
            <a:ext cx="1824355" cy="2582545"/>
          </a:xfrm>
          <a:prstGeom prst="rect">
            <a:avLst/>
          </a:prstGeom>
          <a:noFill/>
        </p:spPr>
      </p:pic>
      <p:pic>
        <p:nvPicPr>
          <p:cNvPr id="102" name="图片 101" descr="C:/Users/Administrator/AppData/Roaming/JisuOffice/ETemp/12436_12687232/fImage231289126006.jpeg"/>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9431131" y="4542472"/>
            <a:ext cx="1970294" cy="1970294"/>
          </a:xfrm>
          <a:prstGeom prst="rect">
            <a:avLst/>
          </a:prstGeom>
          <a:noFill/>
        </p:spPr>
      </p:pic>
      <p:sp>
        <p:nvSpPr>
          <p:cNvPr id="103" name="文本框 102"/>
          <p:cNvSpPr txBox="1">
            <a:spLocks/>
          </p:cNvSpPr>
          <p:nvPr/>
        </p:nvSpPr>
        <p:spPr>
          <a:xfrm>
            <a:off x="5066665" y="4798695"/>
            <a:ext cx="6783070" cy="800735"/>
          </a:xfrm>
          <a:prstGeom prst="rect">
            <a:avLst/>
          </a:prstGeom>
          <a:noFill/>
        </p:spPr>
        <p:txBody>
          <a:bodyPr vert="horz" wrap="square" lIns="0" tIns="0" rIns="0" bIns="0" anchor="t">
            <a:noAutofit/>
          </a:bodyPr>
          <a:lstStyle/>
          <a:p>
            <a:pPr marL="0" indent="0" algn="l" defTabSz="914400" eaLnBrk="1" latinLnBrk="0" hangingPunct="1">
              <a:lnSpc>
                <a:spcPct val="130000"/>
              </a:lnSpc>
              <a:spcBef>
                <a:spcPts val="1000"/>
              </a:spcBef>
              <a:spcAft>
                <a:spcPts val="0"/>
              </a:spcAft>
              <a:buFontTx/>
              <a:buNone/>
            </a:pPr>
            <a:endParaRPr lang="ko-KR" altLang="en-US" sz="1800" dirty="0">
              <a:latin typeface="Calibri" charset="0"/>
              <a:ea typeface="宋体" charset="0"/>
            </a:endParaRPr>
          </a:p>
        </p:txBody>
      </p:sp>
      <p:sp>
        <p:nvSpPr>
          <p:cNvPr id="104" name="文本框 103"/>
          <p:cNvSpPr txBox="1">
            <a:spLocks/>
          </p:cNvSpPr>
          <p:nvPr/>
        </p:nvSpPr>
        <p:spPr>
          <a:xfrm>
            <a:off x="4997450" y="1605915"/>
            <a:ext cx="6765925" cy="800735"/>
          </a:xfrm>
          <a:prstGeom prst="rect">
            <a:avLst/>
          </a:prstGeom>
          <a:noFill/>
        </p:spPr>
        <p:txBody>
          <a:bodyPr vert="horz" wrap="square" lIns="0" tIns="0" rIns="0" bIns="0" anchor="t">
            <a:noAutofit/>
          </a:bodyPr>
          <a:lstStyle/>
          <a:p>
            <a:pPr marL="0" indent="0" algn="l" defTabSz="914400" eaLnBrk="1" latinLnBrk="0" hangingPunct="1">
              <a:lnSpc>
                <a:spcPct val="130000"/>
              </a:lnSpc>
              <a:spcBef>
                <a:spcPts val="1000"/>
              </a:spcBef>
              <a:spcAft>
                <a:spcPts val="0"/>
              </a:spcAft>
              <a:buFontTx/>
              <a:buNone/>
            </a:pPr>
            <a:r>
              <a:rPr lang="zh-CN" altLang="en-US" sz="2000" b="1">
                <a:solidFill>
                  <a:srgbClr val="0000FF"/>
                </a:solidFill>
                <a:latin typeface="仿宋" charset="0"/>
                <a:ea typeface="仿宋" charset="0"/>
                <a:cs typeface="仿宋" charset="0"/>
              </a:rPr>
              <a:t>马克思主义是关于全世界无产阶级和全人类彻底解放的学说。包含两个层次：</a:t>
            </a:r>
            <a:endParaRPr lang="ko-KR" altLang="en-US" sz="1800">
              <a:latin typeface="Calibri" charset="0"/>
              <a:ea typeface="宋体" charset="0"/>
            </a:endParaRPr>
          </a:p>
        </p:txBody>
      </p:sp>
    </p:spTree>
    <p:extLst>
      <p:ext uri="{BB962C8B-B14F-4D97-AF65-F5344CB8AC3E}">
        <p14:creationId xmlns:p14="http://schemas.microsoft.com/office/powerpoint/2010/main" val="672141973"/>
      </p:ext>
    </p:extLst>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1000"/>
                                        <p:tgtEl>
                                          <p:spTgt spid="102"/>
                                        </p:tgtEl>
                                        <p:attrNameLst>
                                          <p:attrName>ppt_x</p:attrName>
                                        </p:attrNameLst>
                                      </p:cBhvr>
                                      <p:tavLst>
                                        <p:tav tm="0">
                                          <p:val>
                                            <p:strVal val="#ppt_x"/>
                                          </p:val>
                                        </p:tav>
                                        <p:tav tm="100000">
                                          <p:val>
                                            <p:strVal val="#ppt_x"/>
                                          </p:val>
                                        </p:tav>
                                      </p:tavLst>
                                    </p:anim>
                                    <p:anim calcmode="lin" valueType="num">
                                      <p:cBhvr additive="base">
                                        <p:cTn id="12" dur="1000"/>
                                        <p:tgtEl>
                                          <p:spTgt spid="10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nodePh="1">
                                  <p:stCondLst>
                                    <p:cond delay="0"/>
                                  </p:stCondLst>
                                  <p:endCondLst>
                                    <p:cond evt="begin" delay="0">
                                      <p:tn val="15"/>
                                    </p:cond>
                                  </p:endCondLst>
                                  <p:childTnLst>
                                    <p:set>
                                      <p:cBhvr>
                                        <p:cTn id="16" dur="1" fill="hold">
                                          <p:stCondLst>
                                            <p:cond delay="999"/>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2" grpId="0" animBg="1"/>
      <p:bldP spid="10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a:extLst>
              <a:ext uri="{FF2B5EF4-FFF2-40B4-BE49-F238E27FC236}">
                <a16:creationId xmlns:a16="http://schemas.microsoft.com/office/drawing/2014/main" id="{6F6ABFE3-1710-4B4F-AB5E-A0E43E5ABF00}"/>
              </a:ext>
            </a:extLst>
          </p:cNvPr>
          <p:cNvSpPr>
            <a:spLocks noGrp="1" noChangeArrowheads="1"/>
          </p:cNvSpPr>
          <p:nvPr>
            <p:ph type="title"/>
          </p:nvPr>
        </p:nvSpPr>
        <p:spPr>
          <a:xfrm>
            <a:off x="1905000" y="1036638"/>
            <a:ext cx="8534400" cy="868363"/>
          </a:xfrm>
        </p:spPr>
        <p:txBody>
          <a:bodyPr/>
          <a:lstStyle/>
          <a:p>
            <a:pPr eaLnBrk="1" hangingPunct="1"/>
            <a:r>
              <a:rPr lang="zh-CN" altLang="en-US" dirty="0"/>
              <a:t>马克思主义</a:t>
            </a:r>
          </a:p>
        </p:txBody>
      </p:sp>
      <p:sp>
        <p:nvSpPr>
          <p:cNvPr id="10243" name="文本占位符 10242">
            <a:extLst>
              <a:ext uri="{FF2B5EF4-FFF2-40B4-BE49-F238E27FC236}">
                <a16:creationId xmlns:a16="http://schemas.microsoft.com/office/drawing/2014/main" id="{D0BFE275-0EF0-4646-BAEF-4077E0817DBB}"/>
              </a:ext>
            </a:extLst>
          </p:cNvPr>
          <p:cNvSpPr>
            <a:spLocks noGrp="1" noChangeArrowheads="1"/>
          </p:cNvSpPr>
          <p:nvPr>
            <p:ph sz="half" idx="1"/>
          </p:nvPr>
        </p:nvSpPr>
        <p:spPr>
          <a:xfrm>
            <a:off x="6172200" y="2514600"/>
            <a:ext cx="4343400" cy="3810000"/>
          </a:xfrm>
        </p:spPr>
        <p:txBody>
          <a:bodyPr/>
          <a:lstStyle/>
          <a:p>
            <a:pPr eaLnBrk="1" hangingPunct="1">
              <a:buFont typeface="Wingdings" panose="05000000000000000000" pitchFamily="2" charset="2"/>
              <a:buNone/>
            </a:pPr>
            <a:r>
              <a:rPr lang="en-US" altLang="zh-CN" sz="2400" dirty="0">
                <a:solidFill>
                  <a:srgbClr val="070709"/>
                </a:solidFill>
              </a:rPr>
              <a:t>     《</a:t>
            </a:r>
            <a:r>
              <a:rPr lang="zh-CN" altLang="en-US" sz="2400" dirty="0">
                <a:solidFill>
                  <a:srgbClr val="070709"/>
                </a:solidFill>
              </a:rPr>
              <a:t>共产党宣言</a:t>
            </a:r>
            <a:r>
              <a:rPr lang="en-US" altLang="zh-CN" sz="2400" dirty="0">
                <a:solidFill>
                  <a:srgbClr val="070709"/>
                </a:solidFill>
              </a:rPr>
              <a:t>》</a:t>
            </a:r>
            <a:r>
              <a:rPr lang="zh-CN" altLang="en-US" sz="2400" dirty="0">
                <a:solidFill>
                  <a:srgbClr val="070709"/>
                </a:solidFill>
              </a:rPr>
              <a:t>的发表，标志着马克思主义科学体系的形成。</a:t>
            </a:r>
          </a:p>
          <a:p>
            <a:pPr eaLnBrk="1" hangingPunct="1">
              <a:buFont typeface="Wingdings" panose="05000000000000000000" pitchFamily="2" charset="2"/>
              <a:buNone/>
            </a:pPr>
            <a:r>
              <a:rPr lang="zh-CN" altLang="en-US" sz="2400" dirty="0">
                <a:solidFill>
                  <a:srgbClr val="070709"/>
                </a:solidFill>
              </a:rPr>
              <a:t>      马克思主义包含三大组成部分：</a:t>
            </a:r>
          </a:p>
          <a:p>
            <a:pPr eaLnBrk="1" hangingPunct="1">
              <a:buFont typeface="Wingdings" panose="05000000000000000000" pitchFamily="2" charset="2"/>
              <a:buNone/>
            </a:pPr>
            <a:r>
              <a:rPr lang="zh-CN" altLang="en-US" sz="2400" dirty="0">
                <a:solidFill>
                  <a:srgbClr val="070709"/>
                </a:solidFill>
              </a:rPr>
              <a:t>  </a:t>
            </a:r>
            <a:r>
              <a:rPr lang="en-US" altLang="zh-CN" sz="2400" dirty="0">
                <a:solidFill>
                  <a:srgbClr val="070709"/>
                </a:solidFill>
              </a:rPr>
              <a:t>1.</a:t>
            </a:r>
            <a:r>
              <a:rPr lang="zh-CN" altLang="en-US" sz="2400" dirty="0">
                <a:solidFill>
                  <a:srgbClr val="070709"/>
                </a:solidFill>
              </a:rPr>
              <a:t>马克思主义哲学</a:t>
            </a:r>
          </a:p>
          <a:p>
            <a:pPr eaLnBrk="1" hangingPunct="1">
              <a:buFont typeface="Wingdings" panose="05000000000000000000" pitchFamily="2" charset="2"/>
              <a:buNone/>
            </a:pPr>
            <a:r>
              <a:rPr lang="zh-CN" altLang="en-US" sz="2400" dirty="0">
                <a:solidFill>
                  <a:srgbClr val="070709"/>
                </a:solidFill>
              </a:rPr>
              <a:t>  </a:t>
            </a:r>
            <a:r>
              <a:rPr lang="en-US" altLang="zh-CN" sz="2400" dirty="0">
                <a:solidFill>
                  <a:srgbClr val="070709"/>
                </a:solidFill>
              </a:rPr>
              <a:t>2.</a:t>
            </a:r>
            <a:r>
              <a:rPr lang="zh-CN" altLang="en-US" sz="2400" dirty="0">
                <a:solidFill>
                  <a:srgbClr val="070709"/>
                </a:solidFill>
              </a:rPr>
              <a:t>马克思主义政治经济学</a:t>
            </a:r>
          </a:p>
          <a:p>
            <a:pPr eaLnBrk="1" hangingPunct="1">
              <a:buFont typeface="Wingdings" panose="05000000000000000000" pitchFamily="2" charset="2"/>
              <a:buNone/>
            </a:pPr>
            <a:r>
              <a:rPr lang="zh-CN" altLang="en-US" sz="2400" dirty="0">
                <a:solidFill>
                  <a:srgbClr val="070709"/>
                </a:solidFill>
              </a:rPr>
              <a:t>  </a:t>
            </a:r>
            <a:r>
              <a:rPr lang="en-US" altLang="zh-CN" sz="2400" dirty="0">
                <a:solidFill>
                  <a:srgbClr val="070709"/>
                </a:solidFill>
              </a:rPr>
              <a:t>3.</a:t>
            </a:r>
            <a:r>
              <a:rPr lang="en-US" altLang="zh-CN" u="sng" dirty="0"/>
              <a:t>◆</a:t>
            </a:r>
            <a:r>
              <a:rPr lang="zh-CN" altLang="en-US" sz="2400" u="sng" dirty="0">
                <a:solidFill>
                  <a:srgbClr val="070709"/>
                </a:solidFill>
              </a:rPr>
              <a:t>科学社会主义</a:t>
            </a:r>
          </a:p>
          <a:p>
            <a:pPr eaLnBrk="1" hangingPunct="1">
              <a:buFont typeface="Wingdings" panose="05000000000000000000" pitchFamily="2" charset="2"/>
              <a:buNone/>
            </a:pPr>
            <a:r>
              <a:rPr lang="zh-CN" altLang="en-US" sz="2400" dirty="0">
                <a:solidFill>
                  <a:srgbClr val="070709"/>
                </a:solidFill>
              </a:rPr>
              <a:t>       </a:t>
            </a:r>
          </a:p>
        </p:txBody>
      </p:sp>
      <p:sp>
        <p:nvSpPr>
          <p:cNvPr id="10244" name="文本占位符 10243">
            <a:extLst>
              <a:ext uri="{FF2B5EF4-FFF2-40B4-BE49-F238E27FC236}">
                <a16:creationId xmlns:a16="http://schemas.microsoft.com/office/drawing/2014/main" id="{AA052E3C-2942-44D5-8029-C83371A6A1F5}"/>
              </a:ext>
            </a:extLst>
          </p:cNvPr>
          <p:cNvSpPr>
            <a:spLocks noGrp="1" noChangeArrowheads="1"/>
          </p:cNvSpPr>
          <p:nvPr>
            <p:ph sz="half" idx="2"/>
          </p:nvPr>
        </p:nvSpPr>
        <p:spPr>
          <a:xfrm>
            <a:off x="6172200" y="1295400"/>
            <a:ext cx="4038600" cy="5029200"/>
          </a:xfrm>
        </p:spPr>
        <p:txBody>
          <a:bodyPr/>
          <a:lstStyle/>
          <a:p>
            <a:pPr eaLnBrk="1" hangingPunct="1"/>
            <a:endParaRPr lang="zh-CN" altLang="zh-CN" sz="2400"/>
          </a:p>
        </p:txBody>
      </p:sp>
      <p:graphicFrame>
        <p:nvGraphicFramePr>
          <p:cNvPr id="10245" name="内容占位符 10244">
            <a:extLst>
              <a:ext uri="{FF2B5EF4-FFF2-40B4-BE49-F238E27FC236}">
                <a16:creationId xmlns:a16="http://schemas.microsoft.com/office/drawing/2014/main" id="{9840916E-EF8E-4880-90EA-676F522F51B9}"/>
              </a:ext>
            </a:extLst>
          </p:cNvPr>
          <p:cNvGraphicFramePr>
            <a:graphicFrameLocks noGrp="1" noChangeAspect="1"/>
          </p:cNvGraphicFramePr>
          <p:nvPr>
            <p:ph sz="half" idx="1"/>
          </p:nvPr>
        </p:nvGraphicFramePr>
        <p:xfrm>
          <a:off x="4133850" y="1295400"/>
          <a:ext cx="6534150" cy="5029200"/>
        </p:xfrm>
        <a:graphic>
          <a:graphicData uri="http://schemas.openxmlformats.org/presentationml/2006/ole">
            <mc:AlternateContent xmlns:mc="http://schemas.openxmlformats.org/markup-compatibility/2006">
              <mc:Choice xmlns:v="urn:schemas-microsoft-com:vml" Requires="v">
                <p:oleObj spid="_x0000_s1056" name="Picture" r:id="rId3" imgW="2743200" imgH="1828800" progId="Word.Picture.8">
                  <p:embed/>
                </p:oleObj>
              </mc:Choice>
              <mc:Fallback>
                <p:oleObj name="Picture" r:id="rId3" imgW="2743200" imgH="1828800" progId="Word.Picture.8">
                  <p:embed/>
                  <p:pic>
                    <p:nvPicPr>
                      <p:cNvPr id="0" name="Picture 3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850" y="1295400"/>
                        <a:ext cx="653415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10246" name="图片 10245" descr="20051018114132771">
            <a:extLst>
              <a:ext uri="{FF2B5EF4-FFF2-40B4-BE49-F238E27FC236}">
                <a16:creationId xmlns:a16="http://schemas.microsoft.com/office/drawing/2014/main" id="{094F068C-BCBF-48E4-80CB-7625808E7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1826" y="1905000"/>
            <a:ext cx="3965575" cy="44196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166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1265" descr="103214_a">
            <a:extLst>
              <a:ext uri="{FF2B5EF4-FFF2-40B4-BE49-F238E27FC236}">
                <a16:creationId xmlns:a16="http://schemas.microsoft.com/office/drawing/2014/main" id="{A167D6A5-EE91-4AD5-8EAD-22879C973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3886200"/>
            <a:ext cx="24796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图片 11266" descr="20110213084358710">
            <a:extLst>
              <a:ext uri="{FF2B5EF4-FFF2-40B4-BE49-F238E27FC236}">
                <a16:creationId xmlns:a16="http://schemas.microsoft.com/office/drawing/2014/main" id="{912FF255-59C7-4B01-82C4-7C5F65EAF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905000"/>
            <a:ext cx="302101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11267" descr="01300000259246122780350016881_s">
            <a:extLst>
              <a:ext uri="{FF2B5EF4-FFF2-40B4-BE49-F238E27FC236}">
                <a16:creationId xmlns:a16="http://schemas.microsoft.com/office/drawing/2014/main" id="{D5F3E646-9E59-4E01-9C93-36D811D0F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965" y="3238500"/>
            <a:ext cx="23780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图片 11268" descr="20120324103856987">
            <a:extLst>
              <a:ext uri="{FF2B5EF4-FFF2-40B4-BE49-F238E27FC236}">
                <a16:creationId xmlns:a16="http://schemas.microsoft.com/office/drawing/2014/main" id="{E711C624-EAF1-4ED7-BF79-1FA12A637D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0"/>
            <a:ext cx="27876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图片 11269" descr="e589aae8b4b4e69dbf-166">
            <a:extLst>
              <a:ext uri="{FF2B5EF4-FFF2-40B4-BE49-F238E27FC236}">
                <a16:creationId xmlns:a16="http://schemas.microsoft.com/office/drawing/2014/main" id="{85006BD6-A2EA-4506-99CD-024BC73DD4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9077" y="114300"/>
            <a:ext cx="21018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73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a:xfrm>
            <a:off x="4996180" y="-20320"/>
            <a:ext cx="2199640" cy="571500"/>
          </a:xfrm>
          <a:prstGeom prst="rect">
            <a:avLst/>
          </a:prstGeom>
          <a:noFill/>
          <a:ln w="0">
            <a:noFill/>
            <a:prstDash/>
          </a:ln>
        </p:spPr>
        <p:txBody>
          <a:bodyPr vert="horz" wrap="square" lIns="91440" tIns="45720" rIns="91440" bIns="45720" numCol="1" anchor="t">
            <a:spAutoFit/>
          </a:bodyPr>
          <a:lstStyle>
            <a:lvl1pPr marL="228600" indent="-228600" algn="l" defTabSz="914400" eaLnBrk="1" latinLnBrk="0" hangingPunct="1">
              <a:lnSpc>
                <a:spcPct val="90000"/>
              </a:lnSpc>
              <a:spcBef>
                <a:spcPts val="1000"/>
              </a:spcBef>
              <a:spcAft>
                <a:spcPts val="0"/>
              </a:spcAft>
              <a:buFontTx/>
              <a:buNone/>
              <a:defRPr lang="en-GB" altLang="en-US" sz="2800">
                <a:solidFill>
                  <a:schemeClr val="tx1"/>
                </a:solidFill>
                <a:latin typeface="+mn-lt"/>
                <a:ea typeface="+mn-ea"/>
                <a:cs typeface="+mn-cs"/>
              </a:defRPr>
            </a:lvl1pPr>
            <a:lvl2pPr marL="685800" indent="-228600" algn="l" defTabSz="914400" eaLnBrk="1" latinLnBrk="0" hangingPunct="1">
              <a:lnSpc>
                <a:spcPct val="90000"/>
              </a:lnSpc>
              <a:spcBef>
                <a:spcPts val="500"/>
              </a:spcBef>
              <a:spcAft>
                <a:spcPts val="0"/>
              </a:spcAft>
              <a:buFontTx/>
              <a:buNone/>
              <a:defRPr lang="en-GB" altLang="en-US" sz="2400">
                <a:solidFill>
                  <a:schemeClr val="tx1"/>
                </a:solidFill>
                <a:latin typeface="+mn-lt"/>
                <a:ea typeface="+mn-ea"/>
                <a:cs typeface="+mn-cs"/>
              </a:defRPr>
            </a:lvl2pPr>
            <a:lvl3pPr marL="1143000" indent="-228600" algn="l" defTabSz="914400" eaLnBrk="1" latinLnBrk="0" hangingPunct="1">
              <a:lnSpc>
                <a:spcPct val="90000"/>
              </a:lnSpc>
              <a:spcBef>
                <a:spcPts val="500"/>
              </a:spcBef>
              <a:spcAft>
                <a:spcPts val="0"/>
              </a:spcAft>
              <a:buFontTx/>
              <a:buNone/>
              <a:defRPr lang="en-GB" altLang="en-US" sz="2000">
                <a:solidFill>
                  <a:schemeClr val="tx1"/>
                </a:solidFill>
                <a:latin typeface="+mn-lt"/>
                <a:ea typeface="+mn-ea"/>
                <a:cs typeface="+mn-cs"/>
              </a:defRPr>
            </a:lvl3pPr>
            <a:lvl4pPr marL="1600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4pPr>
            <a:lvl5pPr marL="20574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5pPr>
            <a:lvl6pPr marL="25146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6pPr>
            <a:lvl7pPr marL="29718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7pPr>
            <a:lvl8pPr marL="34290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8pPr>
            <a:lvl9pPr marL="3886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9pPr>
          </a:lstStyle>
          <a:p>
            <a:pPr marL="0" indent="0" algn="ctr" defTabSz="914400" eaLnBrk="1" latinLnBrk="0" hangingPunct="1">
              <a:lnSpc>
                <a:spcPct val="130000"/>
              </a:lnSpc>
              <a:spcBef>
                <a:spcPts val="1000"/>
              </a:spcBef>
              <a:spcAft>
                <a:spcPts val="0"/>
              </a:spcAft>
              <a:buFontTx/>
              <a:buNone/>
            </a:pPr>
            <a:r>
              <a:rPr lang="zh-CN" altLang="en-US" sz="2400" b="1">
                <a:solidFill>
                  <a:srgbClr val="FF0000"/>
                </a:solidFill>
                <a:latin typeface="微软雅黑" charset="0"/>
                <a:ea typeface="微软雅黑" charset="0"/>
                <a:cs typeface="仿宋" charset="0"/>
              </a:rPr>
              <a:t>绪     论</a:t>
            </a:r>
            <a:endParaRPr lang="ko-KR" altLang="en-US" sz="2400" b="1">
              <a:solidFill>
                <a:srgbClr val="FF0000"/>
              </a:solidFill>
              <a:latin typeface="微软雅黑" charset="0"/>
              <a:ea typeface="微软雅黑" charset="0"/>
              <a:cs typeface="仿宋" charset="0"/>
            </a:endParaRPr>
          </a:p>
        </p:txBody>
      </p:sp>
      <p:sp>
        <p:nvSpPr>
          <p:cNvPr id="4" name="Rectangle 3"/>
          <p:cNvSpPr>
            <a:spLocks/>
          </p:cNvSpPr>
          <p:nvPr/>
        </p:nvSpPr>
        <p:spPr>
          <a:xfrm>
            <a:off x="379095" y="775335"/>
            <a:ext cx="4687570" cy="571500"/>
          </a:xfrm>
          <a:prstGeom prst="rect">
            <a:avLst/>
          </a:prstGeom>
          <a:solidFill>
            <a:schemeClr val="bg1"/>
          </a:solidFill>
          <a:ln w="0">
            <a:noFill/>
            <a:prstDash/>
          </a:ln>
        </p:spPr>
        <p:txBody>
          <a:bodyPr vert="horz" wrap="square" lIns="91440" tIns="45720" rIns="91440" bIns="45720" numCol="1" anchor="t">
            <a:spAutoFit/>
          </a:bodyPr>
          <a:lstStyle>
            <a:lvl1pPr marL="228600" indent="-228600" algn="l" defTabSz="914400" eaLnBrk="1" latinLnBrk="0" hangingPunct="1">
              <a:lnSpc>
                <a:spcPct val="90000"/>
              </a:lnSpc>
              <a:spcBef>
                <a:spcPts val="1000"/>
              </a:spcBef>
              <a:spcAft>
                <a:spcPts val="0"/>
              </a:spcAft>
              <a:buFontTx/>
              <a:buNone/>
              <a:defRPr lang="en-GB" altLang="en-US" sz="2800">
                <a:solidFill>
                  <a:schemeClr val="tx1"/>
                </a:solidFill>
                <a:latin typeface="+mn-lt"/>
                <a:ea typeface="+mn-ea"/>
                <a:cs typeface="+mn-cs"/>
              </a:defRPr>
            </a:lvl1pPr>
            <a:lvl2pPr marL="685800" indent="-228600" algn="l" defTabSz="914400" eaLnBrk="1" latinLnBrk="0" hangingPunct="1">
              <a:lnSpc>
                <a:spcPct val="90000"/>
              </a:lnSpc>
              <a:spcBef>
                <a:spcPts val="500"/>
              </a:spcBef>
              <a:spcAft>
                <a:spcPts val="0"/>
              </a:spcAft>
              <a:buFontTx/>
              <a:buNone/>
              <a:defRPr lang="en-GB" altLang="en-US" sz="2400">
                <a:solidFill>
                  <a:schemeClr val="tx1"/>
                </a:solidFill>
                <a:latin typeface="+mn-lt"/>
                <a:ea typeface="+mn-ea"/>
                <a:cs typeface="+mn-cs"/>
              </a:defRPr>
            </a:lvl2pPr>
            <a:lvl3pPr marL="1143000" indent="-228600" algn="l" defTabSz="914400" eaLnBrk="1" latinLnBrk="0" hangingPunct="1">
              <a:lnSpc>
                <a:spcPct val="90000"/>
              </a:lnSpc>
              <a:spcBef>
                <a:spcPts val="500"/>
              </a:spcBef>
              <a:spcAft>
                <a:spcPts val="0"/>
              </a:spcAft>
              <a:buFontTx/>
              <a:buNone/>
              <a:defRPr lang="en-GB" altLang="en-US" sz="2000">
                <a:solidFill>
                  <a:schemeClr val="tx1"/>
                </a:solidFill>
                <a:latin typeface="+mn-lt"/>
                <a:ea typeface="+mn-ea"/>
                <a:cs typeface="+mn-cs"/>
              </a:defRPr>
            </a:lvl3pPr>
            <a:lvl4pPr marL="1600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4pPr>
            <a:lvl5pPr marL="20574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5pPr>
            <a:lvl6pPr marL="25146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6pPr>
            <a:lvl7pPr marL="29718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7pPr>
            <a:lvl8pPr marL="34290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8pPr>
            <a:lvl9pPr marL="3886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9pPr>
          </a:lstStyle>
          <a:p>
            <a:pPr marL="0" indent="0" algn="l" defTabSz="914400" eaLnBrk="1" latinLnBrk="0" hangingPunct="1">
              <a:lnSpc>
                <a:spcPct val="130000"/>
              </a:lnSpc>
              <a:spcBef>
                <a:spcPts val="1000"/>
              </a:spcBef>
              <a:spcAft>
                <a:spcPts val="0"/>
              </a:spcAft>
              <a:buFontTx/>
              <a:buNone/>
            </a:pPr>
            <a:r>
              <a:rPr lang="zh-CN" altLang="en-US" sz="2400" b="1" dirty="0">
                <a:solidFill>
                  <a:srgbClr val="FF0000"/>
                </a:solidFill>
                <a:latin typeface="仿宋" charset="0"/>
                <a:ea typeface="仿宋" charset="0"/>
              </a:rPr>
              <a:t>●</a:t>
            </a:r>
            <a:r>
              <a:rPr lang="zh-CN" sz="2400" b="1" dirty="0">
                <a:solidFill>
                  <a:srgbClr val="FF0000"/>
                </a:solidFill>
                <a:latin typeface="仿宋" charset="0"/>
                <a:ea typeface="仿宋" charset="0"/>
                <a:cs typeface="仿宋" charset="0"/>
              </a:rPr>
              <a:t>中国为什么要选择马克思主义？</a:t>
            </a:r>
            <a:endParaRPr lang="ko-KR" altLang="en-US" sz="2400" b="1" dirty="0">
              <a:solidFill>
                <a:srgbClr val="FF0000"/>
              </a:solidFill>
              <a:latin typeface="仿宋" charset="0"/>
              <a:ea typeface="仿宋" charset="0"/>
              <a:cs typeface="仿宋" charset="0"/>
            </a:endParaRPr>
          </a:p>
        </p:txBody>
      </p:sp>
      <p:pic>
        <p:nvPicPr>
          <p:cNvPr id="2" name="PA-图片 1" descr="C:/Users/Administrator/AppData/Roaming/JisuOffice/ETemp/12436_12687232/image38.png"/>
          <p:cNvPicPr>
            <a:picLocks noChangeAspect="1"/>
          </p:cNvPicPr>
          <p:nvPr/>
        </p:nvPicPr>
        <p:blipFill rotWithShape="1">
          <a:blip r:embed="rId2" cstate="print">
            <a:extLst>
              <a:ext uri="{28A0092B-C50C-407E-A947-70E740481C1C}">
                <a14:useLocalDpi xmlns:a14="http://schemas.microsoft.com/office/drawing/2010/main" val="0"/>
              </a:ext>
            </a:extLst>
          </a:blip>
          <a:srcRect t="3387" b="5494"/>
          <a:stretch>
            <a:fillRect/>
          </a:stretch>
        </p:blipFill>
        <p:spPr>
          <a:xfrm>
            <a:off x="0" y="5789295"/>
            <a:ext cx="12192635" cy="1123315"/>
          </a:xfrm>
          <a:prstGeom prst="rect">
            <a:avLst/>
          </a:prstGeom>
          <a:noFill/>
        </p:spPr>
      </p:pic>
      <p:sp>
        <p:nvSpPr>
          <p:cNvPr id="103" name="文本框 102"/>
          <p:cNvSpPr txBox="1">
            <a:spLocks/>
          </p:cNvSpPr>
          <p:nvPr/>
        </p:nvSpPr>
        <p:spPr>
          <a:xfrm>
            <a:off x="4723765" y="1671002"/>
            <a:ext cx="6783070" cy="800735"/>
          </a:xfrm>
          <a:prstGeom prst="rect">
            <a:avLst/>
          </a:prstGeom>
          <a:noFill/>
        </p:spPr>
        <p:txBody>
          <a:bodyPr vert="horz" wrap="square" lIns="0" tIns="0" rIns="0" bIns="0" anchor="t">
            <a:noAutofit/>
          </a:bodyPr>
          <a:lstStyle/>
          <a:p>
            <a:pPr marL="0" indent="0" algn="l" defTabSz="914400" eaLnBrk="1" latinLnBrk="0" hangingPunct="1">
              <a:lnSpc>
                <a:spcPct val="130000"/>
              </a:lnSpc>
              <a:spcBef>
                <a:spcPts val="1000"/>
              </a:spcBef>
              <a:spcAft>
                <a:spcPts val="0"/>
              </a:spcAft>
              <a:buFontTx/>
              <a:buNone/>
            </a:pPr>
            <a:r>
              <a:rPr lang="zh-CN" altLang="en-US" sz="2000" b="1" dirty="0">
                <a:solidFill>
                  <a:srgbClr val="0000FF"/>
                </a:solidFill>
                <a:latin typeface="仿宋" charset="0"/>
                <a:ea typeface="仿宋" charset="0"/>
                <a:cs typeface="仿宋" charset="0"/>
              </a:rPr>
              <a:t>广义：在实践中不断地丰富、发展和完善的无产阶级思想的科学体系：</a:t>
            </a:r>
            <a:endParaRPr lang="ko-KR" altLang="en-US" sz="1800" dirty="0">
              <a:latin typeface="Calibri" charset="0"/>
              <a:ea typeface="宋体" charset="0"/>
            </a:endParaRPr>
          </a:p>
        </p:txBody>
      </p:sp>
      <p:pic>
        <p:nvPicPr>
          <p:cNvPr id="105" name="图片 104" descr="C:/Users/Administrator/AppData/Roaming/JisuOffice/ETemp/12436_12687232/fImage283159152672.jpeg"/>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397578" y="2448877"/>
            <a:ext cx="3008630" cy="3012440"/>
          </a:xfrm>
          <a:prstGeom prst="rect">
            <a:avLst/>
          </a:prstGeom>
          <a:noFill/>
        </p:spPr>
      </p:pic>
      <p:pic>
        <p:nvPicPr>
          <p:cNvPr id="6" name="图片 5">
            <a:extLst>
              <a:ext uri="{FF2B5EF4-FFF2-40B4-BE49-F238E27FC236}">
                <a16:creationId xmlns:a16="http://schemas.microsoft.com/office/drawing/2014/main" id="{AF356F6F-4EBD-4893-B5BC-98FDECC8B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653" y="2358549"/>
            <a:ext cx="4229039" cy="3543935"/>
          </a:xfrm>
          <a:prstGeom prst="rect">
            <a:avLst/>
          </a:prstGeom>
        </p:spPr>
      </p:pic>
      <p:sp>
        <p:nvSpPr>
          <p:cNvPr id="14" name="Rectangle 3">
            <a:extLst>
              <a:ext uri="{FF2B5EF4-FFF2-40B4-BE49-F238E27FC236}">
                <a16:creationId xmlns:a16="http://schemas.microsoft.com/office/drawing/2014/main" id="{8AB22A7D-D2D4-47FC-9ED5-460425F5409F}"/>
              </a:ext>
            </a:extLst>
          </p:cNvPr>
          <p:cNvSpPr>
            <a:spLocks/>
          </p:cNvSpPr>
          <p:nvPr/>
        </p:nvSpPr>
        <p:spPr>
          <a:xfrm>
            <a:off x="379095" y="775335"/>
            <a:ext cx="4687570" cy="504369"/>
          </a:xfrm>
          <a:prstGeom prst="rect">
            <a:avLst/>
          </a:prstGeom>
          <a:solidFill>
            <a:schemeClr val="bg1"/>
          </a:solidFill>
          <a:ln w="0">
            <a:noFill/>
            <a:prstDash/>
          </a:ln>
        </p:spPr>
        <p:txBody>
          <a:bodyPr vert="horz" wrap="square" lIns="91440" tIns="45720" rIns="91440" bIns="45720" numCol="1" anchor="t">
            <a:spAutoFit/>
          </a:bodyPr>
          <a:lstStyle>
            <a:lvl1pPr marL="228600" indent="-228600" algn="l" defTabSz="914400" eaLnBrk="1" latinLnBrk="0" hangingPunct="1">
              <a:lnSpc>
                <a:spcPct val="90000"/>
              </a:lnSpc>
              <a:spcBef>
                <a:spcPts val="1000"/>
              </a:spcBef>
              <a:spcAft>
                <a:spcPts val="0"/>
              </a:spcAft>
              <a:buFontTx/>
              <a:buNone/>
              <a:defRPr lang="en-GB" altLang="en-US" sz="2800">
                <a:solidFill>
                  <a:schemeClr val="tx1"/>
                </a:solidFill>
                <a:latin typeface="+mn-lt"/>
                <a:ea typeface="+mn-ea"/>
                <a:cs typeface="+mn-cs"/>
              </a:defRPr>
            </a:lvl1pPr>
            <a:lvl2pPr marL="685800" indent="-228600" algn="l" defTabSz="914400" eaLnBrk="1" latinLnBrk="0" hangingPunct="1">
              <a:lnSpc>
                <a:spcPct val="90000"/>
              </a:lnSpc>
              <a:spcBef>
                <a:spcPts val="500"/>
              </a:spcBef>
              <a:spcAft>
                <a:spcPts val="0"/>
              </a:spcAft>
              <a:buFontTx/>
              <a:buNone/>
              <a:defRPr lang="en-GB" altLang="en-US" sz="2400">
                <a:solidFill>
                  <a:schemeClr val="tx1"/>
                </a:solidFill>
                <a:latin typeface="+mn-lt"/>
                <a:ea typeface="+mn-ea"/>
                <a:cs typeface="+mn-cs"/>
              </a:defRPr>
            </a:lvl2pPr>
            <a:lvl3pPr marL="1143000" indent="-228600" algn="l" defTabSz="914400" eaLnBrk="1" latinLnBrk="0" hangingPunct="1">
              <a:lnSpc>
                <a:spcPct val="90000"/>
              </a:lnSpc>
              <a:spcBef>
                <a:spcPts val="500"/>
              </a:spcBef>
              <a:spcAft>
                <a:spcPts val="0"/>
              </a:spcAft>
              <a:buFontTx/>
              <a:buNone/>
              <a:defRPr lang="en-GB" altLang="en-US" sz="2000">
                <a:solidFill>
                  <a:schemeClr val="tx1"/>
                </a:solidFill>
                <a:latin typeface="+mn-lt"/>
                <a:ea typeface="+mn-ea"/>
                <a:cs typeface="+mn-cs"/>
              </a:defRPr>
            </a:lvl3pPr>
            <a:lvl4pPr marL="1600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4pPr>
            <a:lvl5pPr marL="20574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5pPr>
            <a:lvl6pPr marL="25146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6pPr>
            <a:lvl7pPr marL="29718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7pPr>
            <a:lvl8pPr marL="34290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8pPr>
            <a:lvl9pPr marL="3886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9pPr>
          </a:lstStyle>
          <a:p>
            <a:pPr marL="0" indent="0" algn="l" defTabSz="914400" eaLnBrk="1" latinLnBrk="0" hangingPunct="1">
              <a:lnSpc>
                <a:spcPct val="130000"/>
              </a:lnSpc>
              <a:spcBef>
                <a:spcPts val="1000"/>
              </a:spcBef>
              <a:spcAft>
                <a:spcPts val="0"/>
              </a:spcAft>
              <a:buFontTx/>
              <a:buNone/>
            </a:pPr>
            <a:r>
              <a:rPr lang="zh-CN" altLang="en-US" sz="2400" b="1" dirty="0">
                <a:solidFill>
                  <a:srgbClr val="FF0000"/>
                </a:solidFill>
                <a:latin typeface="仿宋" charset="0"/>
                <a:ea typeface="仿宋" charset="0"/>
              </a:rPr>
              <a:t>●</a:t>
            </a:r>
            <a:r>
              <a:rPr lang="zh-CN" altLang="en-US" sz="2400" b="1" dirty="0">
                <a:solidFill>
                  <a:srgbClr val="FF0000"/>
                </a:solidFill>
                <a:latin typeface="仿宋" charset="0"/>
                <a:ea typeface="仿宋" charset="0"/>
                <a:cs typeface="仿宋" charset="0"/>
              </a:rPr>
              <a:t>什么是</a:t>
            </a:r>
            <a:r>
              <a:rPr lang="zh-CN" sz="2400" b="1" dirty="0">
                <a:solidFill>
                  <a:srgbClr val="FF0000"/>
                </a:solidFill>
                <a:latin typeface="仿宋" charset="0"/>
                <a:ea typeface="仿宋" charset="0"/>
                <a:cs typeface="仿宋" charset="0"/>
              </a:rPr>
              <a:t>马克思主义？</a:t>
            </a:r>
            <a:endParaRPr lang="ko-KR" altLang="en-US" sz="2400" b="1" dirty="0">
              <a:solidFill>
                <a:srgbClr val="FF0000"/>
              </a:solidFill>
              <a:latin typeface="仿宋" charset="0"/>
              <a:ea typeface="仿宋" charset="0"/>
              <a:cs typeface="仿宋" charset="0"/>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999"/>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3" nodeType="click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1000"/>
                                        <p:tgtEl>
                                          <p:spTgt spid="105"/>
                                        </p:tgtEl>
                                        <p:attrNameLst>
                                          <p:attrName>ppt_x</p:attrName>
                                        </p:attrNameLst>
                                      </p:cBhvr>
                                      <p:tavLst>
                                        <p:tav tm="0">
                                          <p:val>
                                            <p:strVal val="#ppt_x"/>
                                          </p:val>
                                        </p:tav>
                                        <p:tav tm="100000">
                                          <p:val>
                                            <p:strVal val="#ppt_x"/>
                                          </p:val>
                                        </p:tav>
                                      </p:tavLst>
                                    </p:anim>
                                    <p:anim calcmode="lin" valueType="num">
                                      <p:cBhvr additive="base">
                                        <p:cTn id="12" dur="1000"/>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2" animBg="1"/>
      <p:bldP spid="105" grpId="3"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85165" y="1070610"/>
            <a:ext cx="4631690" cy="570865"/>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2.</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解决中国实际问题的客观需要</a:t>
            </a:r>
          </a:p>
        </p:txBody>
      </p:sp>
      <p:sp>
        <p:nvSpPr>
          <p:cNvPr id="11" name="Rectangle 4"/>
          <p:cNvSpPr>
            <a:spLocks noGrp="1" noChangeArrowheads="1"/>
          </p:cNvSpPr>
          <p:nvPr/>
        </p:nvSpPr>
        <p:spPr>
          <a:xfrm>
            <a:off x="4996180" y="-79955"/>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2" name="矩形 1"/>
          <p:cNvSpPr/>
          <p:nvPr/>
        </p:nvSpPr>
        <p:spPr>
          <a:xfrm>
            <a:off x="1898650" y="2926715"/>
            <a:ext cx="3932555" cy="1691640"/>
          </a:xfrm>
          <a:prstGeom prst="rect">
            <a:avLst/>
          </a:prstGeom>
          <a:solidFill>
            <a:schemeClr val="bg1"/>
          </a:solidFill>
          <a:ln>
            <a:noFill/>
          </a:ln>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“马克思的整个世界观不是教义，而是方法。它提供的不是现成的教条，而是进一步研究的出发点和提供这种研究使用的方法</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a:t>
            </a:r>
          </a:p>
        </p:txBody>
      </p:sp>
      <p:pic>
        <p:nvPicPr>
          <p:cNvPr id="3" name="图片 2"/>
          <p:cNvPicPr>
            <a:picLocks noChangeAspect="1"/>
          </p:cNvPicPr>
          <p:nvPr/>
        </p:nvPicPr>
        <p:blipFill>
          <a:blip r:embed="rId2" cstate="print"/>
          <a:srcRect l="8267" t="3364" r="5940" b="12750"/>
          <a:stretch>
            <a:fillRect/>
          </a:stretch>
        </p:blipFill>
        <p:spPr>
          <a:xfrm>
            <a:off x="542290" y="2926715"/>
            <a:ext cx="1225550" cy="1645285"/>
          </a:xfrm>
          <a:prstGeom prst="rect">
            <a:avLst/>
          </a:prstGeom>
        </p:spPr>
      </p:pic>
      <p:sp>
        <p:nvSpPr>
          <p:cNvPr id="4" name="矩形 3"/>
          <p:cNvSpPr/>
          <p:nvPr/>
        </p:nvSpPr>
        <p:spPr>
          <a:xfrm>
            <a:off x="6741795" y="2068416"/>
            <a:ext cx="4639310" cy="2891790"/>
          </a:xfrm>
          <a:prstGeom prst="rect">
            <a:avLst/>
          </a:prstGeom>
          <a:solidFill>
            <a:schemeClr val="bg1"/>
          </a:solidFill>
          <a:ln>
            <a:noFill/>
          </a:ln>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en-US" altLang="zh-CN" sz="2000" b="1" dirty="0" err="1">
                <a:solidFill>
                  <a:srgbClr val="0000FF"/>
                </a:solidFill>
                <a:latin typeface="仿宋" panose="02010609060101010101" charset="-122"/>
                <a:ea typeface="仿宋" panose="02010609060101010101" charset="-122"/>
                <a:cs typeface="仿宋" panose="02010609060101010101" charset="-122"/>
                <a:sym typeface="+mn-ea"/>
              </a:rPr>
              <a:t>中国革命、建设和改革的实践反复证明，马克思主义之所以能在中国发挥指导作用，不仅因为它是科学</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的</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，而且是因为中国的社会条件</a:t>
            </a:r>
            <a:r>
              <a:rPr lang="en-US" altLang="zh-CN" sz="2000" b="1" dirty="0">
                <a:solidFill>
                  <a:srgbClr val="C00000"/>
                </a:solidFill>
                <a:latin typeface="仿宋" panose="02010609060101010101" charset="-122"/>
                <a:ea typeface="仿宋" panose="02010609060101010101" charset="-122"/>
                <a:cs typeface="仿宋" panose="02010609060101010101" charset="-122"/>
                <a:sym typeface="+mn-ea"/>
              </a:rPr>
              <a:t>有这种需要</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，是因为它同中国人民的革命、建设和改革的实践发生了联系，</a:t>
            </a:r>
            <a:r>
              <a:rPr lang="en-US" altLang="zh-CN" sz="2000" b="1" dirty="0">
                <a:solidFill>
                  <a:srgbClr val="C00000"/>
                </a:solidFill>
                <a:latin typeface="仿宋" panose="02010609060101010101" charset="-122"/>
                <a:ea typeface="仿宋" panose="02010609060101010101" charset="-122"/>
                <a:cs typeface="仿宋" panose="02010609060101010101" charset="-122"/>
                <a:sym typeface="+mn-ea"/>
              </a:rPr>
              <a:t>实现了结合</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，是因为它被中国</a:t>
            </a:r>
            <a:r>
              <a:rPr lang="en-US" altLang="zh-CN" sz="2000" b="1" dirty="0">
                <a:solidFill>
                  <a:srgbClr val="C00000"/>
                </a:solidFill>
                <a:latin typeface="仿宋" panose="02010609060101010101" charset="-122"/>
                <a:ea typeface="仿宋" panose="02010609060101010101" charset="-122"/>
                <a:cs typeface="仿宋" panose="02010609060101010101" charset="-122"/>
                <a:sym typeface="+mn-ea"/>
              </a:rPr>
              <a:t>人民所掌握</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t="28599" b="3167"/>
          <a:stretch>
            <a:fillRect/>
          </a:stretch>
        </p:blipFill>
        <p:spPr>
          <a:xfrm>
            <a:off x="-2540" y="5964555"/>
            <a:ext cx="12208510" cy="942975"/>
          </a:xfrm>
          <a:prstGeom prst="rect">
            <a:avLst/>
          </a:prstGeom>
        </p:spPr>
      </p:pic>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1450" y="736600"/>
            <a:ext cx="1334770" cy="1080770"/>
          </a:xfrm>
          <a:prstGeom prst="rect">
            <a:avLst/>
          </a:prstGeom>
        </p:spPr>
      </p:pic>
      <p:sp>
        <p:nvSpPr>
          <p:cNvPr id="9" name="矩形 8">
            <a:extLst>
              <a:ext uri="{FF2B5EF4-FFF2-40B4-BE49-F238E27FC236}">
                <a16:creationId xmlns:a16="http://schemas.microsoft.com/office/drawing/2014/main" id="{B77EE9D8-2305-47FF-B697-A044C166F8EF}"/>
              </a:ext>
            </a:extLst>
          </p:cNvPr>
          <p:cNvSpPr/>
          <p:nvPr/>
        </p:nvSpPr>
        <p:spPr>
          <a:xfrm>
            <a:off x="-119270" y="5464224"/>
            <a:ext cx="12311270" cy="369332"/>
          </a:xfrm>
          <a:prstGeom prst="rect">
            <a:avLst/>
          </a:prstGeom>
        </p:spPr>
        <p:txBody>
          <a:bodyPr wrap="square">
            <a:spAutoFit/>
          </a:bodyPr>
          <a:lstStyle/>
          <a:p>
            <a:r>
              <a:rPr lang="zh-CN" altLang="en-US" dirty="0">
                <a:solidFill>
                  <a:srgbClr val="404040"/>
                </a:solidFill>
                <a:latin typeface="PingFang SC"/>
              </a:rPr>
              <a:t>“批判的武器当然不能代替武器的批判，物质力量只能用物质力量来摧毁；但是理论一经掌握群众，也会变成物质力量。”</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912495" y="1032510"/>
            <a:ext cx="4889500" cy="570865"/>
          </a:xfrm>
          <a:prstGeom prst="rect">
            <a:avLst/>
          </a:prstGeom>
          <a:ln w="12700" cmpd="sng">
            <a:noFill/>
            <a:prstDash val="solid"/>
          </a:ln>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spAutoFit/>
          </a:bodyPr>
          <a:lstStyle/>
          <a:p>
            <a:pPr lvl="0" algn="l">
              <a:lnSpc>
                <a:spcPct val="130000"/>
              </a:lnSpc>
              <a:spcBef>
                <a:spcPct val="20000"/>
              </a:spcBef>
              <a:spcAft>
                <a:spcPts val="0"/>
              </a:spcAft>
              <a:buClrTx/>
              <a:buSzTx/>
              <a:buFontTx/>
              <a:defRP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3.</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马克思主义理论发展的内在要求</a:t>
            </a:r>
            <a:endParaRPr lang="zh-CN" altLang="en-US" sz="2400" b="1" dirty="0">
              <a:solidFill>
                <a:srgbClr val="0000FF"/>
              </a:solidFill>
              <a:latin typeface="楷体" panose="02010609060101010101" charset="-122"/>
              <a:ea typeface="楷体" panose="02010609060101010101" charset="-122"/>
              <a:sym typeface="+mn-ea"/>
            </a:endParaRPr>
          </a:p>
        </p:txBody>
      </p:sp>
      <p:sp>
        <p:nvSpPr>
          <p:cNvPr id="11"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4" name="图片 3"/>
          <p:cNvPicPr>
            <a:picLocks noChangeAspect="1"/>
          </p:cNvPicPr>
          <p:nvPr/>
        </p:nvPicPr>
        <p:blipFill>
          <a:blip r:embed="rId3"/>
          <a:srcRect l="7114" t="5934" r="6267" b="7818"/>
          <a:stretch>
            <a:fillRect/>
          </a:stretch>
        </p:blipFill>
        <p:spPr>
          <a:xfrm>
            <a:off x="530225" y="2801620"/>
            <a:ext cx="1464945" cy="1952625"/>
          </a:xfrm>
          <a:prstGeom prst="rect">
            <a:avLst/>
          </a:prstGeom>
        </p:spPr>
      </p:pic>
      <p:sp>
        <p:nvSpPr>
          <p:cNvPr id="5" name="矩形 4"/>
          <p:cNvSpPr/>
          <p:nvPr/>
        </p:nvSpPr>
        <p:spPr>
          <a:xfrm>
            <a:off x="2409825" y="2932430"/>
            <a:ext cx="4884420" cy="1691640"/>
          </a:xfrm>
          <a:prstGeom prst="rect">
            <a:avLst/>
          </a:prstGeom>
          <a:solidFill>
            <a:schemeClr val="bg1"/>
          </a:solidFill>
          <a:ln>
            <a:noFill/>
          </a:ln>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“马克思主义的全部精神，它的整个体系要求人们对每一个原理只是(α)历史地，(β)只是同其他原理联系起来，(γ)只是同具体历史经验联系起来加以考察。”</a:t>
            </a:r>
          </a:p>
        </p:txBody>
      </p:sp>
      <p:sp>
        <p:nvSpPr>
          <p:cNvPr id="6" name="矩形 5"/>
          <p:cNvSpPr/>
          <p:nvPr/>
        </p:nvSpPr>
        <p:spPr>
          <a:xfrm>
            <a:off x="7984490" y="1383030"/>
            <a:ext cx="3308985" cy="4092575"/>
          </a:xfrm>
          <a:prstGeom prst="rect">
            <a:avLst/>
          </a:prstGeom>
          <a:solidFill>
            <a:schemeClr val="bg1"/>
          </a:solidFill>
          <a:ln>
            <a:noFill/>
          </a:ln>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马克思主义之所以具有与时俱进的强大生命力，就是因为它能够与各个国家的具体实际相结合，实现马克思主义</a:t>
            </a:r>
            <a:r>
              <a:rPr lang="en-US" altLang="zh-CN" sz="2000" b="1" dirty="0">
                <a:solidFill>
                  <a:srgbClr val="C00000"/>
                </a:solidFill>
                <a:latin typeface="仿宋" panose="02010609060101010101" charset="-122"/>
                <a:ea typeface="仿宋" panose="02010609060101010101" charset="-122"/>
                <a:cs typeface="仿宋" panose="02010609060101010101" charset="-122"/>
                <a:sym typeface="+mn-ea"/>
              </a:rPr>
              <a:t>具体化</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，不断创新和发展马克思主义；同时，马克思主义只有在同各国具体实际相结合的过程中，才能开辟自身的发展道路。这是马克思主义的题中应有之义。</a:t>
            </a:r>
          </a:p>
        </p:txBody>
      </p:sp>
      <p:pic>
        <p:nvPicPr>
          <p:cNvPr id="14"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753735"/>
            <a:ext cx="12192000" cy="1129665"/>
          </a:xfrm>
          <a:prstGeom prst="rect">
            <a:avLst/>
          </a:prstGeom>
        </p:spPr>
      </p:pic>
    </p:spTree>
    <p:extLst>
      <p:ext uri="{BB962C8B-B14F-4D97-AF65-F5344CB8AC3E}">
        <p14:creationId xmlns:p14="http://schemas.microsoft.com/office/powerpoint/2010/main" val="136534339"/>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内容占位符 12289">
            <a:extLst>
              <a:ext uri="{FF2B5EF4-FFF2-40B4-BE49-F238E27FC236}">
                <a16:creationId xmlns:a16="http://schemas.microsoft.com/office/drawing/2014/main" id="{F2481A7E-B17F-4EAF-AE43-82B640D0B9CE}"/>
              </a:ext>
            </a:extLst>
          </p:cNvPr>
          <p:cNvSpPr>
            <a:spLocks noGrp="1" noChangeArrowheads="1"/>
          </p:cNvSpPr>
          <p:nvPr>
            <p:ph idx="1"/>
          </p:nvPr>
        </p:nvSpPr>
        <p:spPr>
          <a:xfrm>
            <a:off x="2057400" y="1676400"/>
            <a:ext cx="8382000" cy="4876800"/>
          </a:xfrm>
          <a:solidFill>
            <a:srgbClr val="008080">
              <a:alpha val="50195"/>
            </a:srgbClr>
          </a:solidFill>
          <a:ln>
            <a:solidFill>
              <a:schemeClr val="bg1"/>
            </a:solidFill>
            <a:miter lim="800000"/>
            <a:headEnd/>
            <a:tailEnd/>
          </a:ln>
        </p:spPr>
        <p:txBody>
          <a:bodyPr/>
          <a:lstStyle/>
          <a:p>
            <a:pPr algn="just" eaLnBrk="1" hangingPunct="1">
              <a:lnSpc>
                <a:spcPct val="140000"/>
              </a:lnSpc>
              <a:buFont typeface="Wingdings" panose="05000000000000000000" pitchFamily="2" charset="2"/>
              <a:buNone/>
            </a:pPr>
            <a:r>
              <a:rPr lang="zh-CN" altLang="en-US" sz="3600" dirty="0">
                <a:solidFill>
                  <a:srgbClr val="000000"/>
                </a:solidFill>
              </a:rPr>
              <a:t>如何正确对待马克思主义</a:t>
            </a:r>
          </a:p>
          <a:p>
            <a:pPr algn="just" eaLnBrk="1" hangingPunct="1">
              <a:lnSpc>
                <a:spcPct val="140000"/>
              </a:lnSpc>
              <a:buFont typeface="Wingdings" panose="05000000000000000000" pitchFamily="2" charset="2"/>
              <a:buNone/>
            </a:pPr>
            <a:r>
              <a:rPr lang="zh-CN" altLang="en-US" dirty="0">
                <a:solidFill>
                  <a:srgbClr val="000000"/>
                </a:solidFill>
              </a:rPr>
              <a:t>    马克思主义                          列宁主义</a:t>
            </a:r>
          </a:p>
          <a:p>
            <a:pPr algn="just" eaLnBrk="1" hangingPunct="1">
              <a:lnSpc>
                <a:spcPct val="140000"/>
              </a:lnSpc>
              <a:buFont typeface="Wingdings" panose="05000000000000000000" pitchFamily="2" charset="2"/>
              <a:buNone/>
            </a:pPr>
            <a:r>
              <a:rPr lang="zh-CN" altLang="en-US" dirty="0">
                <a:solidFill>
                  <a:srgbClr val="000000"/>
                </a:solidFill>
              </a:rPr>
              <a:t>    </a:t>
            </a:r>
            <a:r>
              <a:rPr lang="en-US" altLang="zh-CN" dirty="0">
                <a:solidFill>
                  <a:srgbClr val="000000"/>
                </a:solidFill>
              </a:rPr>
              <a:t>19</a:t>
            </a:r>
            <a:r>
              <a:rPr lang="zh-CN" altLang="en-US" dirty="0">
                <a:solidFill>
                  <a:srgbClr val="000000"/>
                </a:solidFill>
              </a:rPr>
              <a:t>世纪上半叶                      </a:t>
            </a:r>
            <a:r>
              <a:rPr lang="en-US" altLang="zh-CN" dirty="0">
                <a:solidFill>
                  <a:srgbClr val="000000"/>
                </a:solidFill>
              </a:rPr>
              <a:t>19</a:t>
            </a:r>
            <a:r>
              <a:rPr lang="zh-CN" altLang="en-US" dirty="0">
                <a:solidFill>
                  <a:srgbClr val="000000"/>
                </a:solidFill>
              </a:rPr>
              <a:t>世纪末</a:t>
            </a:r>
            <a:r>
              <a:rPr lang="en-US" altLang="zh-CN" dirty="0">
                <a:solidFill>
                  <a:srgbClr val="000000"/>
                </a:solidFill>
              </a:rPr>
              <a:t>20</a:t>
            </a:r>
            <a:r>
              <a:rPr lang="zh-CN" altLang="en-US" dirty="0">
                <a:solidFill>
                  <a:srgbClr val="000000"/>
                </a:solidFill>
              </a:rPr>
              <a:t>世纪初</a:t>
            </a:r>
          </a:p>
          <a:p>
            <a:pPr algn="just" eaLnBrk="1" hangingPunct="1">
              <a:lnSpc>
                <a:spcPct val="140000"/>
              </a:lnSpc>
              <a:buFont typeface="Wingdings" panose="05000000000000000000" pitchFamily="2" charset="2"/>
              <a:buNone/>
            </a:pPr>
            <a:r>
              <a:rPr lang="zh-CN" altLang="en-US" dirty="0">
                <a:solidFill>
                  <a:srgbClr val="000000"/>
                </a:solidFill>
              </a:rPr>
              <a:t> 资本主义自由竞争阶段        帝国主义阶段</a:t>
            </a:r>
          </a:p>
          <a:p>
            <a:pPr algn="just" eaLnBrk="1" hangingPunct="1">
              <a:lnSpc>
                <a:spcPct val="140000"/>
              </a:lnSpc>
              <a:buFont typeface="Wingdings" panose="05000000000000000000" pitchFamily="2" charset="2"/>
              <a:buNone/>
            </a:pPr>
            <a:r>
              <a:rPr lang="zh-CN" altLang="en-US" dirty="0">
                <a:solidFill>
                  <a:srgbClr val="000000"/>
                </a:solidFill>
              </a:rPr>
              <a:t>                       （政治、经济极不平衡）</a:t>
            </a:r>
          </a:p>
          <a:p>
            <a:pPr algn="just" eaLnBrk="1" hangingPunct="1">
              <a:lnSpc>
                <a:spcPct val="140000"/>
              </a:lnSpc>
              <a:buFont typeface="Wingdings" panose="05000000000000000000" pitchFamily="2" charset="2"/>
              <a:buNone/>
            </a:pPr>
            <a:r>
              <a:rPr lang="zh-CN" altLang="en-US" dirty="0">
                <a:solidFill>
                  <a:srgbClr val="000000"/>
                </a:solidFill>
              </a:rPr>
              <a:t>    “同时胜利说</a:t>
            </a:r>
            <a:r>
              <a:rPr lang="en-US" altLang="zh-CN" dirty="0">
                <a:solidFill>
                  <a:srgbClr val="000000"/>
                </a:solidFill>
              </a:rPr>
              <a:t>”               “</a:t>
            </a:r>
            <a:r>
              <a:rPr lang="zh-CN" altLang="en-US" dirty="0">
                <a:solidFill>
                  <a:srgbClr val="000000"/>
                </a:solidFill>
              </a:rPr>
              <a:t>一国胜利说</a:t>
            </a:r>
            <a:r>
              <a:rPr lang="en-US" altLang="zh-CN" dirty="0">
                <a:solidFill>
                  <a:srgbClr val="000000"/>
                </a:solidFill>
              </a:rPr>
              <a:t>”</a:t>
            </a:r>
          </a:p>
          <a:p>
            <a:pPr eaLnBrk="1" hangingPunct="1">
              <a:buFont typeface="Wingdings" panose="05000000000000000000" pitchFamily="2" charset="2"/>
              <a:buNone/>
            </a:pPr>
            <a:endParaRPr lang="zh-CN" altLang="en-US" u="sng" dirty="0">
              <a:solidFill>
                <a:srgbClr val="000000"/>
              </a:solidFill>
            </a:endParaRPr>
          </a:p>
          <a:p>
            <a:pPr algn="just" eaLnBrk="1" hangingPunct="1">
              <a:lnSpc>
                <a:spcPct val="140000"/>
              </a:lnSpc>
              <a:buFont typeface="Wingdings" panose="05000000000000000000" pitchFamily="2" charset="2"/>
              <a:buNone/>
            </a:pPr>
            <a:endParaRPr lang="zh-CN" altLang="en-US" sz="3200" u="sng" dirty="0">
              <a:solidFill>
                <a:srgbClr val="070709"/>
              </a:solidFill>
              <a:latin typeface="宋体" panose="02010600030101010101" pitchFamily="2" charset="-122"/>
            </a:endParaRPr>
          </a:p>
          <a:p>
            <a:pPr algn="just" eaLnBrk="1" hangingPunct="1">
              <a:lnSpc>
                <a:spcPct val="140000"/>
              </a:lnSpc>
              <a:buFont typeface="Wingdings" panose="05000000000000000000" pitchFamily="2" charset="2"/>
              <a:buNone/>
            </a:pPr>
            <a:endParaRPr lang="zh-CN" altLang="en-US" sz="3200" dirty="0">
              <a:solidFill>
                <a:srgbClr val="070709"/>
              </a:solidFill>
              <a:latin typeface="宋体" panose="02010600030101010101" pitchFamily="2" charset="-122"/>
            </a:endParaRPr>
          </a:p>
        </p:txBody>
      </p:sp>
      <p:pic>
        <p:nvPicPr>
          <p:cNvPr id="12291" name="图片 12290" descr="n112">
            <a:hlinkClick r:id="rId2" action="ppaction://hlinksldjump"/>
            <a:extLst>
              <a:ext uri="{FF2B5EF4-FFF2-40B4-BE49-F238E27FC236}">
                <a16:creationId xmlns:a16="http://schemas.microsoft.com/office/drawing/2014/main" id="{3D01276C-EE07-4316-B814-D881F5614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1" y="5486401"/>
            <a:ext cx="65087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777508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2290">
                                            <p:txEl>
                                              <p:pRg st="0" end="0"/>
                                            </p:txEl>
                                          </p:spTgt>
                                        </p:tgtEl>
                                        <p:attrNameLst>
                                          <p:attrName>style.visibility</p:attrName>
                                        </p:attrNameLst>
                                      </p:cBhvr>
                                      <p:to>
                                        <p:strVal val="visible"/>
                                      </p:to>
                                    </p:set>
                                    <p:anim to="" calcmode="lin" valueType="num">
                                      <p:cBhvr>
                                        <p:cTn id="7" dur="1" fill="hold"/>
                                        <p:tgtEl>
                                          <p:spTgt spid="12290">
                                            <p:txEl>
                                              <p:pRg st="0" end="0"/>
                                            </p:txEl>
                                          </p:spTgt>
                                        </p:tgtEl>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12290">
                                            <p:txEl>
                                              <p:pRg st="1" end="1"/>
                                            </p:txEl>
                                          </p:spTgt>
                                        </p:tgtEl>
                                        <p:attrNameLst>
                                          <p:attrName>style.visibility</p:attrName>
                                        </p:attrNameLst>
                                      </p:cBhvr>
                                      <p:to>
                                        <p:strVal val="visible"/>
                                      </p:to>
                                    </p:set>
                                    <p:anim to="" calcmode="lin" valueType="num">
                                      <p:cBhvr>
                                        <p:cTn id="12" dur="1" fill="hold"/>
                                        <p:tgtEl>
                                          <p:spTgt spid="12290">
                                            <p:txEl>
                                              <p:pRg st="1" end="1"/>
                                            </p:txEl>
                                          </p:spTgt>
                                        </p:tgtEl>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12290">
                                            <p:txEl>
                                              <p:pRg st="2" end="2"/>
                                            </p:txEl>
                                          </p:spTgt>
                                        </p:tgtEl>
                                        <p:attrNameLst>
                                          <p:attrName>style.visibility</p:attrName>
                                        </p:attrNameLst>
                                      </p:cBhvr>
                                      <p:to>
                                        <p:strVal val="visible"/>
                                      </p:to>
                                    </p:set>
                                    <p:anim to="" calcmode="lin" valueType="num">
                                      <p:cBhvr>
                                        <p:cTn id="17" dur="1" fill="hold"/>
                                        <p:tgtEl>
                                          <p:spTgt spid="12290">
                                            <p:txEl>
                                              <p:pRg st="2" end="2"/>
                                            </p:txEl>
                                          </p:spTgt>
                                        </p:tgtEl>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12290">
                                            <p:txEl>
                                              <p:pRg st="3" end="3"/>
                                            </p:txEl>
                                          </p:spTgt>
                                        </p:tgtEl>
                                        <p:attrNameLst>
                                          <p:attrName>style.visibility</p:attrName>
                                        </p:attrNameLst>
                                      </p:cBhvr>
                                      <p:to>
                                        <p:strVal val="visible"/>
                                      </p:to>
                                    </p:set>
                                    <p:anim to="" calcmode="lin" valueType="num">
                                      <p:cBhvr>
                                        <p:cTn id="22" dur="1" fill="hold"/>
                                        <p:tgtEl>
                                          <p:spTgt spid="12290">
                                            <p:txEl>
                                              <p:pRg st="3" end="3"/>
                                            </p:txEl>
                                          </p:spTgt>
                                        </p:tgtEl>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12290">
                                            <p:txEl>
                                              <p:pRg st="4" end="4"/>
                                            </p:txEl>
                                          </p:spTgt>
                                        </p:tgtEl>
                                        <p:attrNameLst>
                                          <p:attrName>style.visibility</p:attrName>
                                        </p:attrNameLst>
                                      </p:cBhvr>
                                      <p:to>
                                        <p:strVal val="visible"/>
                                      </p:to>
                                    </p:set>
                                    <p:anim to="" calcmode="lin" valueType="num">
                                      <p:cBhvr>
                                        <p:cTn id="27" dur="1" fill="hold"/>
                                        <p:tgtEl>
                                          <p:spTgt spid="12290">
                                            <p:txEl>
                                              <p:pRg st="4" end="4"/>
                                            </p:txEl>
                                          </p:spTgt>
                                        </p:tgtEl>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12290">
                                            <p:txEl>
                                              <p:pRg st="5" end="5"/>
                                            </p:txEl>
                                          </p:spTgt>
                                        </p:tgtEl>
                                        <p:attrNameLst>
                                          <p:attrName>style.visibility</p:attrName>
                                        </p:attrNameLst>
                                      </p:cBhvr>
                                      <p:to>
                                        <p:strVal val="visible"/>
                                      </p:to>
                                    </p:set>
                                    <p:anim to="" calcmode="lin" valueType="num">
                                      <p:cBhvr>
                                        <p:cTn id="32" dur="1" fill="hold"/>
                                        <p:tgtEl>
                                          <p:spTgt spid="12290">
                                            <p:txEl>
                                              <p:pRg st="5" end="5"/>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783374" descr="565646a8afcbde509">
            <a:extLst>
              <a:ext uri="{FF2B5EF4-FFF2-40B4-BE49-F238E27FC236}">
                <a16:creationId xmlns:a16="http://schemas.microsoft.com/office/drawing/2014/main" id="{4EA8C783-4537-4955-8B6D-0D52A1F36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40000">
            <a:off x="3190874" y="1361528"/>
            <a:ext cx="2406650" cy="19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矩形 376843" descr="白色大理石">
            <a:extLst>
              <a:ext uri="{FF2B5EF4-FFF2-40B4-BE49-F238E27FC236}">
                <a16:creationId xmlns:a16="http://schemas.microsoft.com/office/drawing/2014/main" id="{33984E77-7853-4389-869D-CA60A9F02077}"/>
              </a:ext>
            </a:extLst>
          </p:cNvPr>
          <p:cNvSpPr>
            <a:spLocks noChangeArrowheads="1" noChangeShapeType="1" noTextEdit="1"/>
          </p:cNvSpPr>
          <p:nvPr/>
        </p:nvSpPr>
        <p:spPr bwMode="auto">
          <a:xfrm>
            <a:off x="1873251" y="355601"/>
            <a:ext cx="5299075" cy="33972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kern="10" dirty="0">
                <a:ln w="9525">
                  <a:round/>
                  <a:headEnd/>
                  <a:tailEnd/>
                </a:ln>
                <a:solidFill>
                  <a:srgbClr val="FF0000"/>
                </a:solidFill>
                <a:latin typeface="宋体" panose="02010600030101010101" pitchFamily="2" charset="-122"/>
              </a:rPr>
              <a:t>马克思主义世界化</a:t>
            </a:r>
          </a:p>
        </p:txBody>
      </p:sp>
      <p:sp>
        <p:nvSpPr>
          <p:cNvPr id="4" name="矩形 783361">
            <a:extLst>
              <a:ext uri="{FF2B5EF4-FFF2-40B4-BE49-F238E27FC236}">
                <a16:creationId xmlns:a16="http://schemas.microsoft.com/office/drawing/2014/main" id="{1A0572A0-1CE8-44A0-A253-DC9CF48DF1EA}"/>
              </a:ext>
            </a:extLst>
          </p:cNvPr>
          <p:cNvSpPr/>
          <p:nvPr/>
        </p:nvSpPr>
        <p:spPr>
          <a:xfrm>
            <a:off x="3359149" y="3271290"/>
            <a:ext cx="1333500" cy="291426"/>
          </a:xfrm>
          <a:prstGeom prst="rect">
            <a:avLst/>
          </a:prstGeom>
          <a:solidFill>
            <a:schemeClr val="accent3">
              <a:lumMod val="95000"/>
            </a:schemeClr>
          </a:solidFill>
          <a:ln w="38100">
            <a:noFill/>
          </a:ln>
        </p:spPr>
        <p:txBody>
          <a:bodyPr>
            <a:spAutoFit/>
          </a:bodyPr>
          <a:lstStyle/>
          <a:p>
            <a:pPr>
              <a:lnSpc>
                <a:spcPct val="125000"/>
              </a:lnSpc>
              <a:buFont typeface="Arial" panose="020B0604020202020204" pitchFamily="34" charset="0"/>
              <a:buNone/>
              <a:defRPr/>
            </a:pPr>
            <a:r>
              <a:rPr lang="en-US" altLang="zh-CN" sz="1200" b="1" noProof="1">
                <a:solidFill>
                  <a:srgbClr val="C00000"/>
                </a:solidFill>
                <a:latin typeface="楷体" panose="02010609060101010101" charset="-122"/>
                <a:ea typeface="楷体" panose="02010609060101010101" charset="-122"/>
              </a:rPr>
              <a:t>1917</a:t>
            </a:r>
            <a:r>
              <a:rPr lang="zh-CN" altLang="en-US" sz="1200" b="1" noProof="1">
                <a:solidFill>
                  <a:srgbClr val="C00000"/>
                </a:solidFill>
                <a:latin typeface="楷体" panose="02010609060101010101" charset="-122"/>
                <a:ea typeface="楷体" panose="02010609060101010101" charset="-122"/>
              </a:rPr>
              <a:t>：十月革命</a:t>
            </a:r>
          </a:p>
        </p:txBody>
      </p:sp>
      <p:pic>
        <p:nvPicPr>
          <p:cNvPr id="16390" name="图片 4">
            <a:extLst>
              <a:ext uri="{FF2B5EF4-FFF2-40B4-BE49-F238E27FC236}">
                <a16:creationId xmlns:a16="http://schemas.microsoft.com/office/drawing/2014/main" id="{88D9AF48-762E-4C0D-A47E-31C076A951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20000">
            <a:off x="4519612" y="2253703"/>
            <a:ext cx="2398712"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图片 7">
            <a:extLst>
              <a:ext uri="{FF2B5EF4-FFF2-40B4-BE49-F238E27FC236}">
                <a16:creationId xmlns:a16="http://schemas.microsoft.com/office/drawing/2014/main" id="{95D8592E-C52A-45F0-BFCD-251D74320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341266"/>
            <a:ext cx="3000375"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图片 8">
            <a:extLst>
              <a:ext uri="{FF2B5EF4-FFF2-40B4-BE49-F238E27FC236}">
                <a16:creationId xmlns:a16="http://schemas.microsoft.com/office/drawing/2014/main" id="{93F66936-FF82-481B-99ED-DB51924794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713" r="16197"/>
          <a:stretch>
            <a:fillRect/>
          </a:stretch>
        </p:blipFill>
        <p:spPr bwMode="auto">
          <a:xfrm rot="420000">
            <a:off x="1722438" y="1585365"/>
            <a:ext cx="137477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图片 5" descr="苏联解体漫画1.jpg">
            <a:extLst>
              <a:ext uri="{FF2B5EF4-FFF2-40B4-BE49-F238E27FC236}">
                <a16:creationId xmlns:a16="http://schemas.microsoft.com/office/drawing/2014/main" id="{A8A90B5E-3828-45E5-B8B7-538AD926D032}"/>
              </a:ext>
            </a:extLst>
          </p:cNvPr>
          <p:cNvPicPr>
            <a:picLocks noChangeAspect="1" noChangeArrowheads="1"/>
          </p:cNvPicPr>
          <p:nvPr/>
        </p:nvPicPr>
        <p:blipFill>
          <a:blip r:embed="rId6"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rot="1331370">
            <a:off x="8293099" y="4452391"/>
            <a:ext cx="132080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783361">
            <a:extLst>
              <a:ext uri="{FF2B5EF4-FFF2-40B4-BE49-F238E27FC236}">
                <a16:creationId xmlns:a16="http://schemas.microsoft.com/office/drawing/2014/main" id="{18C149DB-0736-461C-84C8-F4F91C583438}"/>
              </a:ext>
            </a:extLst>
          </p:cNvPr>
          <p:cNvSpPr/>
          <p:nvPr/>
        </p:nvSpPr>
        <p:spPr>
          <a:xfrm>
            <a:off x="8696324" y="6106565"/>
            <a:ext cx="1195388" cy="291426"/>
          </a:xfrm>
          <a:prstGeom prst="rect">
            <a:avLst/>
          </a:prstGeom>
          <a:solidFill>
            <a:schemeClr val="accent3">
              <a:lumMod val="95000"/>
            </a:schemeClr>
          </a:solidFill>
          <a:ln w="38100">
            <a:noFill/>
          </a:ln>
        </p:spPr>
        <p:txBody>
          <a:bodyPr>
            <a:spAutoFit/>
          </a:bodyPr>
          <a:lstStyle/>
          <a:p>
            <a:pPr>
              <a:lnSpc>
                <a:spcPct val="125000"/>
              </a:lnSpc>
              <a:buFont typeface="Arial" panose="020B0604020202020204" pitchFamily="34" charset="0"/>
              <a:buNone/>
              <a:defRPr/>
            </a:pPr>
            <a:r>
              <a:rPr lang="en-US" altLang="zh-CN" sz="1200" b="1" noProof="1">
                <a:solidFill>
                  <a:srgbClr val="C00000"/>
                </a:solidFill>
                <a:latin typeface="楷体" panose="02010609060101010101" charset="-122"/>
                <a:ea typeface="楷体" panose="02010609060101010101" charset="-122"/>
              </a:rPr>
              <a:t>1990</a:t>
            </a:r>
            <a:r>
              <a:rPr lang="zh-CN" altLang="en-US" sz="1200" b="1" noProof="1">
                <a:solidFill>
                  <a:srgbClr val="C00000"/>
                </a:solidFill>
                <a:latin typeface="楷体" panose="02010609060101010101" charset="-122"/>
                <a:ea typeface="楷体" panose="02010609060101010101" charset="-122"/>
              </a:rPr>
              <a:t>初：剧变</a:t>
            </a:r>
          </a:p>
        </p:txBody>
      </p:sp>
      <p:pic>
        <p:nvPicPr>
          <p:cNvPr id="16395" name="图片 12">
            <a:extLst>
              <a:ext uri="{FF2B5EF4-FFF2-40B4-BE49-F238E27FC236}">
                <a16:creationId xmlns:a16="http://schemas.microsoft.com/office/drawing/2014/main" id="{BFE8FBFE-733E-4754-890D-B343287BD9B7}"/>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720000">
            <a:off x="4581524" y="4247603"/>
            <a:ext cx="2624138"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783361">
            <a:extLst>
              <a:ext uri="{FF2B5EF4-FFF2-40B4-BE49-F238E27FC236}">
                <a16:creationId xmlns:a16="http://schemas.microsoft.com/office/drawing/2014/main" id="{468D4C5F-734F-4815-9726-C38CD5AE424D}"/>
              </a:ext>
            </a:extLst>
          </p:cNvPr>
          <p:cNvSpPr/>
          <p:nvPr/>
        </p:nvSpPr>
        <p:spPr>
          <a:xfrm>
            <a:off x="5313362" y="6000203"/>
            <a:ext cx="1162050" cy="291426"/>
          </a:xfrm>
          <a:prstGeom prst="rect">
            <a:avLst/>
          </a:prstGeom>
          <a:solidFill>
            <a:schemeClr val="accent3">
              <a:lumMod val="95000"/>
            </a:schemeClr>
          </a:solidFill>
          <a:ln w="38100">
            <a:noFill/>
          </a:ln>
        </p:spPr>
        <p:txBody>
          <a:bodyPr>
            <a:spAutoFit/>
          </a:bodyPr>
          <a:lstStyle/>
          <a:p>
            <a:pPr>
              <a:lnSpc>
                <a:spcPct val="125000"/>
              </a:lnSpc>
              <a:buFont typeface="Arial" panose="020B0604020202020204" pitchFamily="34" charset="0"/>
              <a:buNone/>
              <a:defRPr/>
            </a:pPr>
            <a:r>
              <a:rPr lang="zh-CN" altLang="en-US" sz="1200" b="1" noProof="1">
                <a:solidFill>
                  <a:srgbClr val="C00000"/>
                </a:solidFill>
                <a:latin typeface="楷体" panose="02010609060101010101" charset="-122"/>
                <a:ea typeface="楷体" panose="02010609060101010101" charset="-122"/>
              </a:rPr>
              <a:t>二战后：争霸</a:t>
            </a:r>
          </a:p>
        </p:txBody>
      </p:sp>
      <p:pic>
        <p:nvPicPr>
          <p:cNvPr id="16397" name="图片 14">
            <a:extLst>
              <a:ext uri="{FF2B5EF4-FFF2-40B4-BE49-F238E27FC236}">
                <a16:creationId xmlns:a16="http://schemas.microsoft.com/office/drawing/2014/main" id="{2E2D939B-3A84-4F95-A9DB-2B3FCE5D63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5774" y="4484141"/>
            <a:ext cx="1296988"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783361">
            <a:extLst>
              <a:ext uri="{FF2B5EF4-FFF2-40B4-BE49-F238E27FC236}">
                <a16:creationId xmlns:a16="http://schemas.microsoft.com/office/drawing/2014/main" id="{C96CF9BD-7042-4E5D-9190-422962FC71A7}"/>
              </a:ext>
            </a:extLst>
          </p:cNvPr>
          <p:cNvSpPr/>
          <p:nvPr/>
        </p:nvSpPr>
        <p:spPr>
          <a:xfrm>
            <a:off x="6835774" y="6000203"/>
            <a:ext cx="1595438" cy="291426"/>
          </a:xfrm>
          <a:prstGeom prst="rect">
            <a:avLst/>
          </a:prstGeom>
          <a:solidFill>
            <a:schemeClr val="accent3">
              <a:lumMod val="95000"/>
            </a:schemeClr>
          </a:solidFill>
          <a:ln w="38100">
            <a:noFill/>
          </a:ln>
        </p:spPr>
        <p:txBody>
          <a:bodyPr>
            <a:spAutoFit/>
          </a:bodyPr>
          <a:lstStyle/>
          <a:p>
            <a:pPr>
              <a:lnSpc>
                <a:spcPct val="125000"/>
              </a:lnSpc>
              <a:buFont typeface="Arial" panose="020B0604020202020204" pitchFamily="34" charset="0"/>
              <a:buNone/>
              <a:defRPr/>
            </a:pPr>
            <a:r>
              <a:rPr lang="en-US" altLang="zh-CN" sz="1200" b="1" noProof="1">
                <a:solidFill>
                  <a:srgbClr val="C00000"/>
                </a:solidFill>
                <a:latin typeface="楷体" panose="02010609060101010101" charset="-122"/>
                <a:ea typeface="楷体" panose="02010609060101010101" charset="-122"/>
              </a:rPr>
              <a:t>1960</a:t>
            </a:r>
            <a:r>
              <a:rPr lang="zh-CN" altLang="en-US" sz="1200" b="1" noProof="1">
                <a:solidFill>
                  <a:srgbClr val="C00000"/>
                </a:solidFill>
                <a:latin typeface="楷体" panose="02010609060101010101" charset="-122"/>
                <a:ea typeface="楷体" panose="02010609060101010101" charset="-122"/>
              </a:rPr>
              <a:t>后：分裂</a:t>
            </a:r>
          </a:p>
        </p:txBody>
      </p:sp>
      <p:pic>
        <p:nvPicPr>
          <p:cNvPr id="16399" name="图片 23">
            <a:extLst>
              <a:ext uri="{FF2B5EF4-FFF2-40B4-BE49-F238E27FC236}">
                <a16:creationId xmlns:a16="http://schemas.microsoft.com/office/drawing/2014/main" id="{08581E27-7DB7-4721-B74B-918F0796DA9D}"/>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99337" y="1450429"/>
            <a:ext cx="3109912"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0" name="组合 2">
            <a:extLst>
              <a:ext uri="{FF2B5EF4-FFF2-40B4-BE49-F238E27FC236}">
                <a16:creationId xmlns:a16="http://schemas.microsoft.com/office/drawing/2014/main" id="{90D401BB-F32D-4ECC-BC27-731A1CB21C71}"/>
              </a:ext>
            </a:extLst>
          </p:cNvPr>
          <p:cNvGrpSpPr>
            <a:grpSpLocks/>
          </p:cNvGrpSpPr>
          <p:nvPr/>
        </p:nvGrpSpPr>
        <p:grpSpPr bwMode="auto">
          <a:xfrm>
            <a:off x="1579563" y="3557041"/>
            <a:ext cx="8999537" cy="1356995"/>
            <a:chOff x="87" y="4680"/>
            <a:chExt cx="14174" cy="2137"/>
          </a:xfrm>
        </p:grpSpPr>
        <p:cxnSp>
          <p:nvCxnSpPr>
            <p:cNvPr id="2" name="直接箭头连接符 1">
              <a:extLst>
                <a:ext uri="{FF2B5EF4-FFF2-40B4-BE49-F238E27FC236}">
                  <a16:creationId xmlns:a16="http://schemas.microsoft.com/office/drawing/2014/main" id="{9491B0C0-422A-4580-89C3-6FCBA7A6EF34}"/>
                </a:ext>
              </a:extLst>
            </p:cNvPr>
            <p:cNvCxnSpPr/>
            <p:nvPr/>
          </p:nvCxnSpPr>
          <p:spPr>
            <a:xfrm>
              <a:off x="87" y="5510"/>
              <a:ext cx="14174" cy="113"/>
            </a:xfrm>
            <a:prstGeom prst="straightConnector1">
              <a:avLst/>
            </a:prstGeom>
            <a:ln w="762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42D6818-87FE-46B9-93BA-E5D27A26B2A2}"/>
                </a:ext>
              </a:extLst>
            </p:cNvPr>
            <p:cNvCxnSpPr/>
            <p:nvPr/>
          </p:nvCxnSpPr>
          <p:spPr>
            <a:xfrm>
              <a:off x="1747" y="5285"/>
              <a:ext cx="10" cy="22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2D0BF570-68D0-4638-BCD8-60306D94A519}"/>
                </a:ext>
              </a:extLst>
            </p:cNvPr>
            <p:cNvCxnSpPr/>
            <p:nvPr/>
          </p:nvCxnSpPr>
          <p:spPr>
            <a:xfrm flipH="1">
              <a:off x="12416" y="5243"/>
              <a:ext cx="5" cy="38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矩形 783361">
              <a:extLst>
                <a:ext uri="{FF2B5EF4-FFF2-40B4-BE49-F238E27FC236}">
                  <a16:creationId xmlns:a16="http://schemas.microsoft.com/office/drawing/2014/main" id="{FCEE3A4F-2D18-4D7B-96DF-A6A0ABA52BDD}"/>
                </a:ext>
              </a:extLst>
            </p:cNvPr>
            <p:cNvSpPr/>
            <p:nvPr/>
          </p:nvSpPr>
          <p:spPr>
            <a:xfrm>
              <a:off x="265" y="4735"/>
              <a:ext cx="2258" cy="459"/>
            </a:xfrm>
            <a:prstGeom prst="rect">
              <a:avLst/>
            </a:prstGeom>
            <a:solidFill>
              <a:schemeClr val="accent3">
                <a:lumMod val="95000"/>
              </a:schemeClr>
            </a:solidFill>
            <a:ln w="38100">
              <a:noFill/>
            </a:ln>
          </p:spPr>
          <p:txBody>
            <a:bodyPr>
              <a:spAutoFit/>
            </a:bodyPr>
            <a:lstStyle/>
            <a:p>
              <a:pPr>
                <a:lnSpc>
                  <a:spcPct val="125000"/>
                </a:lnSpc>
                <a:buFont typeface="Arial" panose="020B0604020202020204" pitchFamily="34" charset="0"/>
                <a:buNone/>
                <a:defRPr/>
              </a:pPr>
              <a:r>
                <a:rPr lang="en-US" altLang="zh-CN" sz="1200" b="1" noProof="1">
                  <a:solidFill>
                    <a:srgbClr val="C00000"/>
                  </a:solidFill>
                  <a:latin typeface="楷体" panose="02010609060101010101" charset="-122"/>
                  <a:ea typeface="楷体" panose="02010609060101010101" charset="-122"/>
                </a:rPr>
                <a:t>1848</a:t>
              </a:r>
              <a:r>
                <a:rPr lang="zh-CN" altLang="en-US" sz="1200" b="1" noProof="1">
                  <a:solidFill>
                    <a:srgbClr val="C00000"/>
                  </a:solidFill>
                  <a:latin typeface="楷体" panose="02010609060101010101" charset="-122"/>
                  <a:ea typeface="楷体" panose="02010609060101010101" charset="-122"/>
                </a:rPr>
                <a:t>：共产党宣言</a:t>
              </a:r>
            </a:p>
          </p:txBody>
        </p:sp>
        <p:sp>
          <p:nvSpPr>
            <p:cNvPr id="11" name="矩形 783361">
              <a:extLst>
                <a:ext uri="{FF2B5EF4-FFF2-40B4-BE49-F238E27FC236}">
                  <a16:creationId xmlns:a16="http://schemas.microsoft.com/office/drawing/2014/main" id="{CD50ABCB-3306-4367-A7F9-272383EA4643}"/>
                </a:ext>
              </a:extLst>
            </p:cNvPr>
            <p:cNvSpPr/>
            <p:nvPr/>
          </p:nvSpPr>
          <p:spPr>
            <a:xfrm>
              <a:off x="4765" y="4780"/>
              <a:ext cx="3075" cy="459"/>
            </a:xfrm>
            <a:prstGeom prst="rect">
              <a:avLst/>
            </a:prstGeom>
            <a:solidFill>
              <a:schemeClr val="accent3">
                <a:lumMod val="95000"/>
              </a:schemeClr>
            </a:solidFill>
            <a:ln w="38100">
              <a:noFill/>
            </a:ln>
          </p:spPr>
          <p:txBody>
            <a:bodyPr>
              <a:spAutoFit/>
            </a:bodyPr>
            <a:lstStyle/>
            <a:p>
              <a:pPr>
                <a:lnSpc>
                  <a:spcPct val="125000"/>
                </a:lnSpc>
                <a:buFont typeface="Arial" panose="020B0604020202020204" pitchFamily="34" charset="0"/>
                <a:buNone/>
                <a:defRPr/>
              </a:pPr>
              <a:r>
                <a:rPr lang="zh-CN" altLang="en-US" sz="1200" b="1" noProof="1">
                  <a:solidFill>
                    <a:srgbClr val="C00000"/>
                  </a:solidFill>
                  <a:latin typeface="楷体" panose="02010609060101010101" charset="-122"/>
                  <a:ea typeface="楷体" panose="02010609060101010101" charset="-122"/>
                </a:rPr>
                <a:t>二战后：社会主义阵营</a:t>
              </a:r>
            </a:p>
          </p:txBody>
        </p:sp>
        <p:cxnSp>
          <p:nvCxnSpPr>
            <p:cNvPr id="18" name="直接连接符 17">
              <a:extLst>
                <a:ext uri="{FF2B5EF4-FFF2-40B4-BE49-F238E27FC236}">
                  <a16:creationId xmlns:a16="http://schemas.microsoft.com/office/drawing/2014/main" id="{879ED472-CB2A-4CD6-A9EE-AEF08B410334}"/>
                </a:ext>
              </a:extLst>
            </p:cNvPr>
            <p:cNvCxnSpPr/>
            <p:nvPr/>
          </p:nvCxnSpPr>
          <p:spPr>
            <a:xfrm>
              <a:off x="4232" y="5285"/>
              <a:ext cx="20" cy="22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5E85638-7575-4E1E-9672-801E320A516A}"/>
                </a:ext>
              </a:extLst>
            </p:cNvPr>
            <p:cNvCxnSpPr>
              <a:endCxn id="16395" idx="0"/>
            </p:cNvCxnSpPr>
            <p:nvPr/>
          </p:nvCxnSpPr>
          <p:spPr>
            <a:xfrm>
              <a:off x="7170" y="6452"/>
              <a:ext cx="10" cy="26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F48BBBF-FA1F-409C-809D-4113D59FD500}"/>
                </a:ext>
              </a:extLst>
            </p:cNvPr>
            <p:cNvCxnSpPr>
              <a:endCxn id="16395" idx="0"/>
            </p:cNvCxnSpPr>
            <p:nvPr/>
          </p:nvCxnSpPr>
          <p:spPr>
            <a:xfrm>
              <a:off x="5840" y="6207"/>
              <a:ext cx="0" cy="34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56A8E05-0778-4F43-9C6B-27A91BD57766}"/>
                </a:ext>
              </a:extLst>
            </p:cNvPr>
            <p:cNvCxnSpPr>
              <a:endCxn id="16395" idx="0"/>
            </p:cNvCxnSpPr>
            <p:nvPr/>
          </p:nvCxnSpPr>
          <p:spPr>
            <a:xfrm>
              <a:off x="9380" y="6547"/>
              <a:ext cx="10" cy="27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AE18610-F26F-46B9-BE3F-295CAA4497D8}"/>
                </a:ext>
              </a:extLst>
            </p:cNvPr>
            <p:cNvCxnSpPr>
              <a:endCxn id="16395" idx="0"/>
            </p:cNvCxnSpPr>
            <p:nvPr/>
          </p:nvCxnSpPr>
          <p:spPr>
            <a:xfrm>
              <a:off x="11286" y="6452"/>
              <a:ext cx="10" cy="26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矩形 783361">
              <a:extLst>
                <a:ext uri="{FF2B5EF4-FFF2-40B4-BE49-F238E27FC236}">
                  <a16:creationId xmlns:a16="http://schemas.microsoft.com/office/drawing/2014/main" id="{63179A4A-145B-40F7-A7FE-A290252CAA81}"/>
                </a:ext>
              </a:extLst>
            </p:cNvPr>
            <p:cNvSpPr/>
            <p:nvPr/>
          </p:nvSpPr>
          <p:spPr>
            <a:xfrm>
              <a:off x="11453" y="4680"/>
              <a:ext cx="2108" cy="459"/>
            </a:xfrm>
            <a:prstGeom prst="rect">
              <a:avLst/>
            </a:prstGeom>
            <a:solidFill>
              <a:schemeClr val="accent3">
                <a:lumMod val="95000"/>
              </a:schemeClr>
            </a:solidFill>
            <a:ln w="38100">
              <a:noFill/>
            </a:ln>
          </p:spPr>
          <p:txBody>
            <a:bodyPr>
              <a:spAutoFit/>
            </a:bodyPr>
            <a:lstStyle/>
            <a:p>
              <a:pPr>
                <a:lnSpc>
                  <a:spcPct val="125000"/>
                </a:lnSpc>
                <a:buFont typeface="Arial" panose="020B0604020202020204" pitchFamily="34" charset="0"/>
                <a:buNone/>
                <a:defRPr/>
              </a:pPr>
              <a:r>
                <a:rPr lang="zh-CN" altLang="en-US" sz="1200" b="1" noProof="1">
                  <a:solidFill>
                    <a:srgbClr val="C00000"/>
                  </a:solidFill>
                  <a:latin typeface="楷体" panose="02010609060101010101" charset="-122"/>
                  <a:ea typeface="楷体" panose="02010609060101010101" charset="-122"/>
                </a:rPr>
                <a:t>中国：一枝独秀</a:t>
              </a:r>
            </a:p>
          </p:txBody>
        </p:sp>
      </p:grpSp>
    </p:spTree>
    <p:extLst>
      <p:ext uri="{BB962C8B-B14F-4D97-AF65-F5344CB8AC3E}">
        <p14:creationId xmlns:p14="http://schemas.microsoft.com/office/powerpoint/2010/main" val="160028769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a:spLocks noGrp="1" noChangeArrowheads="1"/>
          </p:cNvSpPr>
          <p:nvPr>
            <p:ph type="body" sz="half" idx="1"/>
          </p:nvPr>
        </p:nvSpPr>
        <p:spPr>
          <a:xfrm>
            <a:off x="3568065" y="2754630"/>
            <a:ext cx="4817110" cy="1178560"/>
          </a:xfrm>
          <a:solidFill>
            <a:schemeClr val="bg1"/>
          </a:solidFill>
          <a:ln>
            <a:noFill/>
          </a:ln>
        </p:spPr>
        <p:txBody>
          <a:bodyPr wrap="square">
            <a:spAutoFit/>
          </a:bodyPr>
          <a:lstStyle/>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一、性质特性      二、基本框架</a:t>
            </a:r>
          </a:p>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三、学习线索      四、目的作用</a:t>
            </a:r>
          </a:p>
        </p:txBody>
      </p:sp>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grpSp>
        <p:nvGrpSpPr>
          <p:cNvPr id="3" name="组合 23"/>
          <p:cNvGrpSpPr/>
          <p:nvPr/>
        </p:nvGrpSpPr>
        <p:grpSpPr>
          <a:xfrm>
            <a:off x="65405" y="4812030"/>
            <a:ext cx="11990705" cy="1970405"/>
            <a:chOff x="65405" y="4812030"/>
            <a:chExt cx="11990705" cy="1970405"/>
          </a:xfrm>
        </p:grpSpPr>
        <p:pic>
          <p:nvPicPr>
            <p:cNvPr id="23" name="图片 22"/>
            <p:cNvPicPr>
              <a:picLocks noChangeAspect="1"/>
            </p:cNvPicPr>
            <p:nvPr/>
          </p:nvPicPr>
          <p:blipFill>
            <a:blip r:embed="rId2" cstate="print">
              <a:clrChange>
                <a:clrFrom>
                  <a:srgbClr val="EBF8FF"/>
                </a:clrFrom>
                <a:clrTo>
                  <a:srgbClr val="EBF8FF">
                    <a:alpha val="0"/>
                  </a:srgbClr>
                </a:clrTo>
              </a:clrChange>
            </a:blip>
            <a:stretch>
              <a:fillRect/>
            </a:stretch>
          </p:blipFill>
          <p:spPr>
            <a:xfrm>
              <a:off x="8136255" y="5335270"/>
              <a:ext cx="2190750" cy="1357630"/>
            </a:xfrm>
            <a:prstGeom prst="rect">
              <a:avLst/>
            </a:prstGeom>
          </p:spPr>
        </p:pic>
        <p:pic>
          <p:nvPicPr>
            <p:cNvPr id="15" name="图片 14"/>
            <p:cNvPicPr>
              <a:picLocks noChangeAspect="1"/>
            </p:cNvPicPr>
            <p:nvPr/>
          </p:nvPicPr>
          <p:blipFill>
            <a:blip r:embed="rId3" cstate="print"/>
            <a:srcRect l="71905" t="54167"/>
            <a:stretch>
              <a:fillRect/>
            </a:stretch>
          </p:blipFill>
          <p:spPr>
            <a:xfrm>
              <a:off x="1679575" y="5146040"/>
              <a:ext cx="2324100" cy="1618615"/>
            </a:xfrm>
            <a:prstGeom prst="rect">
              <a:avLst/>
            </a:prstGeom>
          </p:spPr>
        </p:pic>
        <p:pic>
          <p:nvPicPr>
            <p:cNvPr id="13" name="图片 12"/>
            <p:cNvPicPr>
              <a:picLocks noChangeAspect="1"/>
            </p:cNvPicPr>
            <p:nvPr/>
          </p:nvPicPr>
          <p:blipFill>
            <a:blip r:embed="rId4" cstate="print"/>
            <a:stretch>
              <a:fillRect/>
            </a:stretch>
          </p:blipFill>
          <p:spPr>
            <a:xfrm>
              <a:off x="65405" y="4812030"/>
              <a:ext cx="2117090" cy="1880870"/>
            </a:xfrm>
            <a:prstGeom prst="rect">
              <a:avLst/>
            </a:prstGeom>
          </p:spPr>
        </p:pic>
        <p:pic>
          <p:nvPicPr>
            <p:cNvPr id="19" name="图片 18"/>
            <p:cNvPicPr>
              <a:picLocks noChangeAspect="1"/>
            </p:cNvPicPr>
            <p:nvPr/>
          </p:nvPicPr>
          <p:blipFill>
            <a:blip r:embed="rId5" cstate="print"/>
            <a:stretch>
              <a:fillRect/>
            </a:stretch>
          </p:blipFill>
          <p:spPr>
            <a:xfrm>
              <a:off x="9750425" y="4813935"/>
              <a:ext cx="2207895" cy="1845310"/>
            </a:xfrm>
            <a:prstGeom prst="rect">
              <a:avLst/>
            </a:prstGeom>
          </p:spPr>
        </p:pic>
        <p:pic>
          <p:nvPicPr>
            <p:cNvPr id="20" name="图片 19"/>
            <p:cNvPicPr>
              <a:picLocks noChangeAspect="1"/>
            </p:cNvPicPr>
            <p:nvPr/>
          </p:nvPicPr>
          <p:blipFill>
            <a:blip r:embed="rId6" cstate="print"/>
            <a:stretch>
              <a:fillRect/>
            </a:stretch>
          </p:blipFill>
          <p:spPr>
            <a:xfrm>
              <a:off x="65405" y="5735955"/>
              <a:ext cx="5187950" cy="1029335"/>
            </a:xfrm>
            <a:prstGeom prst="rect">
              <a:avLst/>
            </a:prstGeom>
          </p:spPr>
        </p:pic>
        <p:pic>
          <p:nvPicPr>
            <p:cNvPr id="21" name="图片 20"/>
            <p:cNvPicPr>
              <a:picLocks noChangeAspect="1"/>
            </p:cNvPicPr>
            <p:nvPr/>
          </p:nvPicPr>
          <p:blipFill>
            <a:blip r:embed="rId6" cstate="print"/>
            <a:stretch>
              <a:fillRect/>
            </a:stretch>
          </p:blipFill>
          <p:spPr>
            <a:xfrm flipH="1">
              <a:off x="6868160" y="5753100"/>
              <a:ext cx="5187950" cy="1029335"/>
            </a:xfrm>
            <a:prstGeom prst="rect">
              <a:avLst/>
            </a:prstGeom>
          </p:spPr>
        </p:pic>
        <p:pic>
          <p:nvPicPr>
            <p:cNvPr id="17" name="图片 16"/>
            <p:cNvPicPr>
              <a:picLocks noChangeAspect="1"/>
            </p:cNvPicPr>
            <p:nvPr/>
          </p:nvPicPr>
          <p:blipFill>
            <a:blip r:embed="rId7" cstate="print"/>
            <a:stretch>
              <a:fillRect/>
            </a:stretch>
          </p:blipFill>
          <p:spPr>
            <a:xfrm>
              <a:off x="4737735" y="5175250"/>
              <a:ext cx="2905125" cy="1472565"/>
            </a:xfrm>
            <a:prstGeom prst="rect">
              <a:avLst/>
            </a:prstGeom>
          </p:spPr>
        </p:pic>
      </p:grpSp>
      <p:grpSp>
        <p:nvGrpSpPr>
          <p:cNvPr id="14" name="组合 24"/>
          <p:cNvGrpSpPr/>
          <p:nvPr/>
        </p:nvGrpSpPr>
        <p:grpSpPr>
          <a:xfrm>
            <a:off x="1826260" y="624840"/>
            <a:ext cx="8500745" cy="1170305"/>
            <a:chOff x="1826260" y="624840"/>
            <a:chExt cx="8500745" cy="1170305"/>
          </a:xfrm>
          <a:solidFill>
            <a:schemeClr val="bg1"/>
          </a:solidFill>
        </p:grpSpPr>
        <p:pic>
          <p:nvPicPr>
            <p:cNvPr id="16" name="图片 15"/>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065905" y="624840"/>
              <a:ext cx="4563110" cy="1170305"/>
            </a:xfrm>
            <a:prstGeom prst="rect">
              <a:avLst/>
            </a:prstGeom>
            <a:grpFill/>
          </p:spPr>
        </p:pic>
        <p:pic>
          <p:nvPicPr>
            <p:cNvPr id="18" name="图片 17"/>
            <p:cNvPicPr>
              <a:picLocks noChangeAspect="1"/>
            </p:cNvPicPr>
            <p:nvPr/>
          </p:nvPicPr>
          <p:blipFill>
            <a:blip r:embed="rId10" cstate="print"/>
            <a:stretch>
              <a:fillRect/>
            </a:stretch>
          </p:blipFill>
          <p:spPr>
            <a:xfrm>
              <a:off x="1826260" y="896620"/>
              <a:ext cx="2060575" cy="645160"/>
            </a:xfrm>
            <a:prstGeom prst="rect">
              <a:avLst/>
            </a:prstGeom>
            <a:grpFill/>
          </p:spPr>
        </p:pic>
        <p:pic>
          <p:nvPicPr>
            <p:cNvPr id="22" name="图片 21"/>
            <p:cNvPicPr>
              <a:picLocks noChangeAspect="1"/>
            </p:cNvPicPr>
            <p:nvPr/>
          </p:nvPicPr>
          <p:blipFill>
            <a:blip r:embed="rId11" cstate="print"/>
            <a:stretch>
              <a:fillRect/>
            </a:stretch>
          </p:blipFill>
          <p:spPr>
            <a:xfrm>
              <a:off x="8775700" y="978535"/>
              <a:ext cx="1551305" cy="485775"/>
            </a:xfrm>
            <a:prstGeom prst="rect">
              <a:avLst/>
            </a:prstGeom>
            <a:grpFill/>
          </p:spPr>
        </p:pic>
      </p:gr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圆角矩形 6">
            <a:extLst>
              <a:ext uri="{FF2B5EF4-FFF2-40B4-BE49-F238E27FC236}">
                <a16:creationId xmlns:a16="http://schemas.microsoft.com/office/drawing/2014/main" id="{8B52EA12-C4F4-4B4E-A124-C9AE40DE3A18}"/>
              </a:ext>
            </a:extLst>
          </p:cNvPr>
          <p:cNvSpPr>
            <a:spLocks noChangeArrowheads="1"/>
          </p:cNvSpPr>
          <p:nvPr/>
        </p:nvSpPr>
        <p:spPr bwMode="auto">
          <a:xfrm>
            <a:off x="1903413" y="3162139"/>
            <a:ext cx="2806700" cy="2970213"/>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历史和现实反复证明，马克思主义只有中国化才能在中国大地上闪耀真理光芒，也只有实现中国化才能救中国、发展中国、发展社会主义。</a:t>
            </a:r>
          </a:p>
        </p:txBody>
      </p:sp>
      <p:grpSp>
        <p:nvGrpSpPr>
          <p:cNvPr id="19461" name="组合 913413">
            <a:extLst>
              <a:ext uri="{FF2B5EF4-FFF2-40B4-BE49-F238E27FC236}">
                <a16:creationId xmlns:a16="http://schemas.microsoft.com/office/drawing/2014/main" id="{62BA6901-287F-4135-BB3F-42E97977514F}"/>
              </a:ext>
            </a:extLst>
          </p:cNvPr>
          <p:cNvGrpSpPr>
            <a:grpSpLocks/>
          </p:cNvGrpSpPr>
          <p:nvPr/>
        </p:nvGrpSpPr>
        <p:grpSpPr bwMode="auto">
          <a:xfrm>
            <a:off x="5230814" y="2151063"/>
            <a:ext cx="3565525" cy="576262"/>
            <a:chOff x="1338" y="1109"/>
            <a:chExt cx="3696" cy="384"/>
          </a:xfrm>
        </p:grpSpPr>
        <p:sp>
          <p:nvSpPr>
            <p:cNvPr id="19477" name="圆角矩形 913414">
              <a:extLst>
                <a:ext uri="{FF2B5EF4-FFF2-40B4-BE49-F238E27FC236}">
                  <a16:creationId xmlns:a16="http://schemas.microsoft.com/office/drawing/2014/main" id="{5B8E773E-28F7-49F6-9952-8A6375FC2D4D}"/>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19478" name="文本框 913415">
              <a:extLst>
                <a:ext uri="{FF2B5EF4-FFF2-40B4-BE49-F238E27FC236}">
                  <a16:creationId xmlns:a16="http://schemas.microsoft.com/office/drawing/2014/main" id="{49C86A16-A2C7-48FA-A483-30AAD02C2C8E}"/>
                </a:ext>
              </a:extLst>
            </p:cNvPr>
            <p:cNvSpPr txBox="1">
              <a:spLocks noChangeArrowheads="1"/>
            </p:cNvSpPr>
            <p:nvPr/>
          </p:nvSpPr>
          <p:spPr bwMode="auto">
            <a:xfrm>
              <a:off x="1440" y="1122"/>
              <a:ext cx="35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1 </a:t>
              </a:r>
              <a:r>
                <a:rPr lang="zh-CN" altLang="en-US" sz="2400" b="1">
                  <a:solidFill>
                    <a:schemeClr val="bg1"/>
                  </a:solidFill>
                  <a:latin typeface="楷体" panose="02010609060101010101" pitchFamily="49" charset="-122"/>
                  <a:ea typeface="楷体" panose="02010609060101010101" pitchFamily="49" charset="-122"/>
                </a:rPr>
                <a:t>马克思主义进入中国</a:t>
              </a:r>
            </a:p>
          </p:txBody>
        </p:sp>
      </p:grpSp>
      <p:grpSp>
        <p:nvGrpSpPr>
          <p:cNvPr id="19462" name="组合 913413">
            <a:extLst>
              <a:ext uri="{FF2B5EF4-FFF2-40B4-BE49-F238E27FC236}">
                <a16:creationId xmlns:a16="http://schemas.microsoft.com/office/drawing/2014/main" id="{DE7913B2-30A2-45A0-95A9-F3981747710E}"/>
              </a:ext>
            </a:extLst>
          </p:cNvPr>
          <p:cNvGrpSpPr>
            <a:grpSpLocks/>
          </p:cNvGrpSpPr>
          <p:nvPr/>
        </p:nvGrpSpPr>
        <p:grpSpPr bwMode="auto">
          <a:xfrm>
            <a:off x="5273676" y="2914651"/>
            <a:ext cx="3565525" cy="574675"/>
            <a:chOff x="1338" y="1109"/>
            <a:chExt cx="3696" cy="384"/>
          </a:xfrm>
        </p:grpSpPr>
        <p:sp>
          <p:nvSpPr>
            <p:cNvPr id="19475" name="圆角矩形 913414">
              <a:extLst>
                <a:ext uri="{FF2B5EF4-FFF2-40B4-BE49-F238E27FC236}">
                  <a16:creationId xmlns:a16="http://schemas.microsoft.com/office/drawing/2014/main" id="{0469AFD9-AEB6-4A51-AD5F-93B79BA47E1F}"/>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19476" name="文本框 913415">
              <a:extLst>
                <a:ext uri="{FF2B5EF4-FFF2-40B4-BE49-F238E27FC236}">
                  <a16:creationId xmlns:a16="http://schemas.microsoft.com/office/drawing/2014/main" id="{704FF718-9BA4-4A4D-8C03-B8B1DACE314B}"/>
                </a:ext>
              </a:extLst>
            </p:cNvPr>
            <p:cNvSpPr txBox="1">
              <a:spLocks noChangeArrowheads="1"/>
            </p:cNvSpPr>
            <p:nvPr/>
          </p:nvSpPr>
          <p:spPr bwMode="auto">
            <a:xfrm>
              <a:off x="1440" y="1122"/>
              <a:ext cx="3549"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2 </a:t>
              </a:r>
              <a:r>
                <a:rPr lang="zh-CN" altLang="en-US" sz="2400" b="1">
                  <a:solidFill>
                    <a:schemeClr val="bg1"/>
                  </a:solidFill>
                  <a:latin typeface="楷体" panose="02010609060101010101" pitchFamily="49" charset="-122"/>
                  <a:ea typeface="楷体" panose="02010609060101010101" pitchFamily="49" charset="-122"/>
                </a:rPr>
                <a:t>建党初期：传播</a:t>
              </a:r>
            </a:p>
          </p:txBody>
        </p:sp>
      </p:grpSp>
      <p:grpSp>
        <p:nvGrpSpPr>
          <p:cNvPr id="19463" name="组合 913413">
            <a:extLst>
              <a:ext uri="{FF2B5EF4-FFF2-40B4-BE49-F238E27FC236}">
                <a16:creationId xmlns:a16="http://schemas.microsoft.com/office/drawing/2014/main" id="{55FF07F6-3355-4194-95ED-3DB7FB59D8A2}"/>
              </a:ext>
            </a:extLst>
          </p:cNvPr>
          <p:cNvGrpSpPr>
            <a:grpSpLocks/>
          </p:cNvGrpSpPr>
          <p:nvPr/>
        </p:nvGrpSpPr>
        <p:grpSpPr bwMode="auto">
          <a:xfrm>
            <a:off x="5230814" y="3668713"/>
            <a:ext cx="5013325" cy="576262"/>
            <a:chOff x="1338" y="1109"/>
            <a:chExt cx="3696" cy="384"/>
          </a:xfrm>
        </p:grpSpPr>
        <p:sp>
          <p:nvSpPr>
            <p:cNvPr id="19473" name="圆角矩形 913414">
              <a:extLst>
                <a:ext uri="{FF2B5EF4-FFF2-40B4-BE49-F238E27FC236}">
                  <a16:creationId xmlns:a16="http://schemas.microsoft.com/office/drawing/2014/main" id="{4300BF1F-04BB-4153-B8ED-DA0FE7721305}"/>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19474" name="文本框 913415">
              <a:extLst>
                <a:ext uri="{FF2B5EF4-FFF2-40B4-BE49-F238E27FC236}">
                  <a16:creationId xmlns:a16="http://schemas.microsoft.com/office/drawing/2014/main" id="{D7151EFD-8E16-468F-A1DD-9431FB25DDE0}"/>
                </a:ext>
              </a:extLst>
            </p:cNvPr>
            <p:cNvSpPr txBox="1">
              <a:spLocks noChangeArrowheads="1"/>
            </p:cNvSpPr>
            <p:nvPr/>
          </p:nvSpPr>
          <p:spPr bwMode="auto">
            <a:xfrm>
              <a:off x="1440" y="1122"/>
              <a:ext cx="35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3 </a:t>
              </a:r>
              <a:r>
                <a:rPr lang="zh-CN" altLang="en-US" sz="2400" b="1">
                  <a:solidFill>
                    <a:schemeClr val="bg1"/>
                  </a:solidFill>
                  <a:latin typeface="楷体" panose="02010609060101010101" pitchFamily="49" charset="-122"/>
                  <a:ea typeface="楷体" panose="02010609060101010101" pitchFamily="49" charset="-122"/>
                </a:rPr>
                <a:t>第二次国内革命战争时期：探索  </a:t>
              </a:r>
            </a:p>
          </p:txBody>
        </p:sp>
      </p:grpSp>
      <p:grpSp>
        <p:nvGrpSpPr>
          <p:cNvPr id="19464" name="组合 913413">
            <a:extLst>
              <a:ext uri="{FF2B5EF4-FFF2-40B4-BE49-F238E27FC236}">
                <a16:creationId xmlns:a16="http://schemas.microsoft.com/office/drawing/2014/main" id="{176D2B7A-80B6-4C01-A253-4CF479BF656E}"/>
              </a:ext>
            </a:extLst>
          </p:cNvPr>
          <p:cNvGrpSpPr>
            <a:grpSpLocks/>
          </p:cNvGrpSpPr>
          <p:nvPr/>
        </p:nvGrpSpPr>
        <p:grpSpPr bwMode="auto">
          <a:xfrm>
            <a:off x="5265739" y="4448176"/>
            <a:ext cx="5013325" cy="574675"/>
            <a:chOff x="1338" y="1109"/>
            <a:chExt cx="3696" cy="384"/>
          </a:xfrm>
        </p:grpSpPr>
        <p:sp>
          <p:nvSpPr>
            <p:cNvPr id="19471" name="圆角矩形 913414">
              <a:extLst>
                <a:ext uri="{FF2B5EF4-FFF2-40B4-BE49-F238E27FC236}">
                  <a16:creationId xmlns:a16="http://schemas.microsoft.com/office/drawing/2014/main" id="{E155BB70-3BD1-4520-852D-3A33CABBA36E}"/>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19472" name="文本框 913415">
              <a:extLst>
                <a:ext uri="{FF2B5EF4-FFF2-40B4-BE49-F238E27FC236}">
                  <a16:creationId xmlns:a16="http://schemas.microsoft.com/office/drawing/2014/main" id="{9B17099F-A43A-4921-AD5E-5A02090EA6C9}"/>
                </a:ext>
              </a:extLst>
            </p:cNvPr>
            <p:cNvSpPr txBox="1">
              <a:spLocks noChangeArrowheads="1"/>
            </p:cNvSpPr>
            <p:nvPr/>
          </p:nvSpPr>
          <p:spPr bwMode="auto">
            <a:xfrm>
              <a:off x="1440" y="1122"/>
              <a:ext cx="3549"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4 </a:t>
              </a:r>
              <a:r>
                <a:rPr lang="zh-CN" altLang="en-US" sz="2400" b="1">
                  <a:solidFill>
                    <a:schemeClr val="bg1"/>
                  </a:solidFill>
                  <a:latin typeface="楷体" panose="02010609060101010101" pitchFamily="49" charset="-122"/>
                  <a:ea typeface="楷体" panose="02010609060101010101" pitchFamily="49" charset="-122"/>
                </a:rPr>
                <a:t>从遵义会议到延安整风：提出</a:t>
              </a:r>
              <a:r>
                <a:rPr lang="zh-CN" altLang="en-US" sz="2400" b="1">
                  <a:solidFill>
                    <a:schemeClr val="bg1"/>
                  </a:solidFill>
                  <a:latin typeface="楷体" panose="02010609060101010101" pitchFamily="49" charset="-122"/>
                  <a:ea typeface="楷体" panose="02010609060101010101" pitchFamily="49" charset="-122"/>
                  <a:sym typeface="宋体" panose="02010600030101010101" pitchFamily="2" charset="-122"/>
                </a:rPr>
                <a:t>  </a:t>
              </a:r>
              <a:endParaRPr lang="zh-CN" altLang="en-US" sz="2400" b="1">
                <a:solidFill>
                  <a:schemeClr val="bg1"/>
                </a:solidFill>
                <a:latin typeface="楷体" panose="02010609060101010101" pitchFamily="49" charset="-122"/>
                <a:ea typeface="楷体" panose="02010609060101010101" pitchFamily="49" charset="-122"/>
              </a:endParaRPr>
            </a:p>
          </p:txBody>
        </p:sp>
      </p:grpSp>
      <p:grpSp>
        <p:nvGrpSpPr>
          <p:cNvPr id="19465" name="组合 913413">
            <a:extLst>
              <a:ext uri="{FF2B5EF4-FFF2-40B4-BE49-F238E27FC236}">
                <a16:creationId xmlns:a16="http://schemas.microsoft.com/office/drawing/2014/main" id="{89CAD19E-4063-456F-B641-BBB6DFDCBD53}"/>
              </a:ext>
            </a:extLst>
          </p:cNvPr>
          <p:cNvGrpSpPr>
            <a:grpSpLocks/>
          </p:cNvGrpSpPr>
          <p:nvPr/>
        </p:nvGrpSpPr>
        <p:grpSpPr bwMode="auto">
          <a:xfrm>
            <a:off x="5329213" y="5151897"/>
            <a:ext cx="3355975" cy="576262"/>
            <a:chOff x="1338" y="1109"/>
            <a:chExt cx="3696" cy="384"/>
          </a:xfrm>
        </p:grpSpPr>
        <p:sp>
          <p:nvSpPr>
            <p:cNvPr id="19469" name="圆角矩形 913414">
              <a:extLst>
                <a:ext uri="{FF2B5EF4-FFF2-40B4-BE49-F238E27FC236}">
                  <a16:creationId xmlns:a16="http://schemas.microsoft.com/office/drawing/2014/main" id="{EC083838-FD25-4439-81A5-492E7AE45395}"/>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19470" name="文本框 913415">
              <a:extLst>
                <a:ext uri="{FF2B5EF4-FFF2-40B4-BE49-F238E27FC236}">
                  <a16:creationId xmlns:a16="http://schemas.microsoft.com/office/drawing/2014/main" id="{98C752F9-C18B-407A-B977-799CBFA856E2}"/>
                </a:ext>
              </a:extLst>
            </p:cNvPr>
            <p:cNvSpPr txBox="1">
              <a:spLocks noChangeArrowheads="1"/>
            </p:cNvSpPr>
            <p:nvPr/>
          </p:nvSpPr>
          <p:spPr bwMode="auto">
            <a:xfrm>
              <a:off x="1440" y="1122"/>
              <a:ext cx="35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5 党的七大</a:t>
              </a:r>
              <a:r>
                <a:rPr lang="zh-CN" altLang="en-US" sz="2400" b="1">
                  <a:solidFill>
                    <a:schemeClr val="bg1"/>
                  </a:solidFill>
                  <a:latin typeface="楷体" panose="02010609060101010101" pitchFamily="49" charset="-122"/>
                  <a:ea typeface="楷体" panose="02010609060101010101" pitchFamily="49" charset="-122"/>
                </a:rPr>
                <a:t>：确立</a:t>
              </a:r>
              <a:r>
                <a:rPr lang="en-US" altLang="zh-CN" sz="2400" b="1">
                  <a:solidFill>
                    <a:schemeClr val="bg1"/>
                  </a:solidFill>
                  <a:latin typeface="楷体" panose="02010609060101010101" pitchFamily="49" charset="-122"/>
                  <a:ea typeface="楷体" panose="02010609060101010101" pitchFamily="49" charset="-122"/>
                  <a:sym typeface="宋体" panose="02010600030101010101" pitchFamily="2" charset="-122"/>
                </a:rPr>
                <a:t> </a:t>
              </a:r>
              <a:endParaRPr lang="zh-CN" altLang="en-US" sz="2400" b="1">
                <a:solidFill>
                  <a:schemeClr val="bg1"/>
                </a:solidFill>
                <a:latin typeface="楷体" panose="02010609060101010101" pitchFamily="49" charset="-122"/>
                <a:ea typeface="楷体" panose="02010609060101010101" pitchFamily="49" charset="-122"/>
              </a:endParaRPr>
            </a:p>
          </p:txBody>
        </p:sp>
      </p:grpSp>
      <p:pic>
        <p:nvPicPr>
          <p:cNvPr id="19466" name="图片 13">
            <a:extLst>
              <a:ext uri="{FF2B5EF4-FFF2-40B4-BE49-F238E27FC236}">
                <a16:creationId xmlns:a16="http://schemas.microsoft.com/office/drawing/2014/main" id="{A8647CF2-AB1C-4736-9A96-601057400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013" y="115888"/>
            <a:ext cx="2716212"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圆角矩形标注 5">
            <a:extLst>
              <a:ext uri="{FF2B5EF4-FFF2-40B4-BE49-F238E27FC236}">
                <a16:creationId xmlns:a16="http://schemas.microsoft.com/office/drawing/2014/main" id="{9CF85212-977A-4DD6-B814-B974C6E99F2C}"/>
              </a:ext>
            </a:extLst>
          </p:cNvPr>
          <p:cNvSpPr>
            <a:spLocks noChangeArrowheads="1"/>
          </p:cNvSpPr>
          <p:nvPr/>
        </p:nvSpPr>
        <p:spPr bwMode="auto">
          <a:xfrm>
            <a:off x="1903413" y="625476"/>
            <a:ext cx="3657600" cy="1095375"/>
          </a:xfrm>
          <a:prstGeom prst="wedgeRoundRectCallout">
            <a:avLst>
              <a:gd name="adj1" fmla="val 90407"/>
              <a:gd name="adj2" fmla="val 10486"/>
              <a:gd name="adj3" fmla="val 16667"/>
            </a:avLst>
          </a:prstGeom>
          <a:blipFill dpi="0" rotWithShape="1">
            <a:blip r:embed="rId3"/>
            <a:srcRect/>
            <a:tile tx="0" ty="0" sx="100000" sy="100000" flip="none" algn="tl"/>
          </a:blipFill>
          <a:ln w="28575">
            <a:solidFill>
              <a:srgbClr val="8585E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FF0066"/>
                </a:solidFill>
                <a:ea typeface="幼圆" panose="02010509060101010101" pitchFamily="49" charset="-122"/>
              </a:rPr>
              <a:t>    </a:t>
            </a:r>
            <a:r>
              <a:rPr lang="zh-CN" altLang="en-US" sz="1600" b="1">
                <a:solidFill>
                  <a:srgbClr val="C00000"/>
                </a:solidFill>
                <a:latin typeface="幼圆" panose="02010509060101010101" pitchFamily="49" charset="-122"/>
                <a:ea typeface="幼圆" panose="02010509060101010101" pitchFamily="49" charset="-122"/>
              </a:rPr>
              <a:t>马克思主义自诞生以来就始终</a:t>
            </a:r>
            <a:r>
              <a:rPr lang="en-US" altLang="zh-CN" sz="2000" b="1">
                <a:solidFill>
                  <a:srgbClr val="C00000"/>
                </a:solidFill>
                <a:latin typeface="楷体" panose="02010609060101010101" pitchFamily="49" charset="-122"/>
                <a:ea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rPr>
              <a:t>占据着真理和道义的制高点</a:t>
            </a:r>
            <a:r>
              <a:rPr lang="en-US" altLang="zh-CN" sz="2000" b="1">
                <a:solidFill>
                  <a:srgbClr val="C00000"/>
                </a:solidFill>
                <a:latin typeface="楷体" panose="02010609060101010101" pitchFamily="49" charset="-122"/>
                <a:ea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rPr>
              <a:t>   </a:t>
            </a:r>
            <a:r>
              <a:rPr lang="zh-CN" altLang="en-US" sz="2000" b="1">
                <a:solidFill>
                  <a:srgbClr val="FF0066"/>
                </a:solidFill>
                <a:latin typeface="楷体_GB2312" pitchFamily="49" charset="-122"/>
                <a:ea typeface="楷体_GB2312" pitchFamily="49" charset="-122"/>
              </a:rPr>
              <a:t>              </a:t>
            </a:r>
          </a:p>
        </p:txBody>
      </p:sp>
      <p:sp>
        <p:nvSpPr>
          <p:cNvPr id="2" name="矩形 1">
            <a:extLst>
              <a:ext uri="{FF2B5EF4-FFF2-40B4-BE49-F238E27FC236}">
                <a16:creationId xmlns:a16="http://schemas.microsoft.com/office/drawing/2014/main" id="{3B4883AE-FA43-4582-AEB0-9377F6F00027}"/>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圆角矩形 6">
            <a:extLst>
              <a:ext uri="{FF2B5EF4-FFF2-40B4-BE49-F238E27FC236}">
                <a16:creationId xmlns:a16="http://schemas.microsoft.com/office/drawing/2014/main" id="{8C5F27AA-CD06-47C8-B984-E9AEDC21B551}"/>
              </a:ext>
            </a:extLst>
          </p:cNvPr>
          <p:cNvSpPr>
            <a:spLocks noChangeArrowheads="1"/>
          </p:cNvSpPr>
          <p:nvPr/>
        </p:nvSpPr>
        <p:spPr bwMode="auto">
          <a:xfrm>
            <a:off x="1855789" y="2178415"/>
            <a:ext cx="4095750" cy="4211637"/>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dirty="0">
                <a:solidFill>
                  <a:schemeClr val="accent2"/>
                </a:solidFill>
                <a:latin typeface="楷体" panose="02010609060101010101" pitchFamily="49" charset="-122"/>
                <a:ea typeface="楷体" panose="02010609060101010101" pitchFamily="49" charset="-122"/>
              </a:rPr>
              <a:t>   </a:t>
            </a:r>
            <a:r>
              <a:rPr lang="zh-CN" altLang="en-US" sz="2000" b="1" dirty="0">
                <a:solidFill>
                  <a:schemeClr val="accent2"/>
                </a:solidFill>
                <a:latin typeface="楷体" panose="02010609060101010101" pitchFamily="49" charset="-122"/>
                <a:ea typeface="楷体" panose="02010609060101010101" pitchFamily="49" charset="-122"/>
              </a:rPr>
              <a:t>中国先进分子从马克思列宁主义的科学真理中看到了解决中国问题的出路。</a:t>
            </a:r>
          </a:p>
          <a:p>
            <a:pPr eaLnBrk="1" hangingPunct="1">
              <a:lnSpc>
                <a:spcPct val="125000"/>
              </a:lnSpc>
            </a:pPr>
            <a:r>
              <a:rPr lang="zh-CN" altLang="en-US" sz="2000" b="1" dirty="0">
                <a:solidFill>
                  <a:schemeClr val="accent2"/>
                </a:solidFill>
                <a:latin typeface="楷体" panose="02010609060101010101" pitchFamily="49" charset="-122"/>
                <a:ea typeface="楷体" panose="02010609060101010101" pitchFamily="49" charset="-122"/>
              </a:rPr>
              <a:t>   </a:t>
            </a:r>
            <a:r>
              <a:rPr lang="zh-CN" altLang="en-US" b="1" dirty="0">
                <a:solidFill>
                  <a:schemeClr val="accent2"/>
                </a:solidFill>
                <a:latin typeface="楷体" panose="02010609060101010101" pitchFamily="49" charset="-122"/>
                <a:ea typeface="楷体" panose="02010609060101010101" pitchFamily="49" charset="-122"/>
              </a:rPr>
              <a:t>在近代以后中国社会的剧烈运动中，在中国人民反抗封建统治和外来侵略的激烈斗争中，在马克思列宁主义同中国工人运动的结合过程中，中国共产党应运而生，担负起为人民谋幸福、为民族谋复兴的历史使命，中国人民从精神上由被动转为主动。</a:t>
            </a:r>
          </a:p>
          <a:p>
            <a:pPr eaLnBrk="1" hangingPunct="1">
              <a:lnSpc>
                <a:spcPct val="125000"/>
              </a:lnSpc>
            </a:pPr>
            <a:r>
              <a:rPr lang="zh-CN" altLang="en-US" b="1" dirty="0">
                <a:solidFill>
                  <a:schemeClr val="accent2"/>
                </a:solidFill>
                <a:latin typeface="楷体" panose="02010609060101010101" pitchFamily="49" charset="-122"/>
                <a:ea typeface="楷体" panose="02010609060101010101" pitchFamily="49" charset="-122"/>
              </a:rPr>
              <a:t>   </a:t>
            </a:r>
          </a:p>
        </p:txBody>
      </p:sp>
      <p:grpSp>
        <p:nvGrpSpPr>
          <p:cNvPr id="20485" name="组合 913413">
            <a:extLst>
              <a:ext uri="{FF2B5EF4-FFF2-40B4-BE49-F238E27FC236}">
                <a16:creationId xmlns:a16="http://schemas.microsoft.com/office/drawing/2014/main" id="{A57BB71F-281B-4F01-9883-934C1128DF40}"/>
              </a:ext>
            </a:extLst>
          </p:cNvPr>
          <p:cNvGrpSpPr>
            <a:grpSpLocks/>
          </p:cNvGrpSpPr>
          <p:nvPr/>
        </p:nvGrpSpPr>
        <p:grpSpPr bwMode="auto">
          <a:xfrm>
            <a:off x="2092326" y="517526"/>
            <a:ext cx="3565525" cy="576263"/>
            <a:chOff x="1338" y="1109"/>
            <a:chExt cx="3696" cy="384"/>
          </a:xfrm>
        </p:grpSpPr>
        <p:sp>
          <p:nvSpPr>
            <p:cNvPr id="20490" name="圆角矩形 913414">
              <a:extLst>
                <a:ext uri="{FF2B5EF4-FFF2-40B4-BE49-F238E27FC236}">
                  <a16:creationId xmlns:a16="http://schemas.microsoft.com/office/drawing/2014/main" id="{1237DB02-595E-4846-B79B-87EBCFAA1124}"/>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0491" name="文本框 913415">
              <a:extLst>
                <a:ext uri="{FF2B5EF4-FFF2-40B4-BE49-F238E27FC236}">
                  <a16:creationId xmlns:a16="http://schemas.microsoft.com/office/drawing/2014/main" id="{E871391E-D663-48AD-893F-008D84F5E71B}"/>
                </a:ext>
              </a:extLst>
            </p:cNvPr>
            <p:cNvSpPr txBox="1">
              <a:spLocks noChangeArrowheads="1"/>
            </p:cNvSpPr>
            <p:nvPr/>
          </p:nvSpPr>
          <p:spPr bwMode="auto">
            <a:xfrm>
              <a:off x="1440" y="1122"/>
              <a:ext cx="35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1 </a:t>
              </a:r>
              <a:r>
                <a:rPr lang="zh-CN" altLang="en-US" sz="2400" b="1">
                  <a:solidFill>
                    <a:schemeClr val="bg1"/>
                  </a:solidFill>
                  <a:latin typeface="楷体" panose="02010609060101010101" pitchFamily="49" charset="-122"/>
                  <a:ea typeface="楷体" panose="02010609060101010101" pitchFamily="49" charset="-122"/>
                </a:rPr>
                <a:t>马克思主义进入中国</a:t>
              </a:r>
            </a:p>
          </p:txBody>
        </p:sp>
      </p:grpSp>
      <p:sp>
        <p:nvSpPr>
          <p:cNvPr id="20486" name="矩形 921603" descr="白色大理石">
            <a:extLst>
              <a:ext uri="{FF2B5EF4-FFF2-40B4-BE49-F238E27FC236}">
                <a16:creationId xmlns:a16="http://schemas.microsoft.com/office/drawing/2014/main" id="{90D2ED3A-58D5-4D7A-A2D8-F90DF0438CB7}"/>
              </a:ext>
            </a:extLst>
          </p:cNvPr>
          <p:cNvSpPr>
            <a:spLocks noChangeArrowheads="1" noChangeShapeType="1" noTextEdit="1"/>
          </p:cNvSpPr>
          <p:nvPr/>
        </p:nvSpPr>
        <p:spPr bwMode="auto">
          <a:xfrm>
            <a:off x="1855789" y="1270001"/>
            <a:ext cx="4535487" cy="411163"/>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kern="10">
                <a:ln w="9525">
                  <a:round/>
                  <a:headEnd/>
                  <a:tailEnd/>
                </a:ln>
                <a:solidFill>
                  <a:srgbClr val="FF0000"/>
                </a:solidFill>
                <a:latin typeface="宋体" panose="02010600030101010101" pitchFamily="2" charset="-122"/>
              </a:rPr>
              <a:t>十月革命一声炮响，给中国送来了马克思列宁主义</a:t>
            </a:r>
          </a:p>
        </p:txBody>
      </p:sp>
      <p:pic>
        <p:nvPicPr>
          <p:cNvPr id="20487" name="图片 16">
            <a:extLst>
              <a:ext uri="{FF2B5EF4-FFF2-40B4-BE49-F238E27FC236}">
                <a16:creationId xmlns:a16="http://schemas.microsoft.com/office/drawing/2014/main" id="{1E4910D4-7390-46C6-B3FC-04A2C996D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576" y="3670301"/>
            <a:ext cx="424497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图片 17">
            <a:extLst>
              <a:ext uri="{FF2B5EF4-FFF2-40B4-BE49-F238E27FC236}">
                <a16:creationId xmlns:a16="http://schemas.microsoft.com/office/drawing/2014/main" id="{24F605DE-4ECE-4734-8E92-227DF4D68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5" y="247650"/>
            <a:ext cx="368935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文本框 1">
            <a:extLst>
              <a:ext uri="{FF2B5EF4-FFF2-40B4-BE49-F238E27FC236}">
                <a16:creationId xmlns:a16="http://schemas.microsoft.com/office/drawing/2014/main" id="{798C3F58-AB4B-4BD4-860C-EDC4B76A23A4}"/>
              </a:ext>
            </a:extLst>
          </p:cNvPr>
          <p:cNvSpPr txBox="1">
            <a:spLocks noChangeArrowheads="1"/>
          </p:cNvSpPr>
          <p:nvPr/>
        </p:nvSpPr>
        <p:spPr bwMode="auto">
          <a:xfrm>
            <a:off x="6855858" y="6134914"/>
            <a:ext cx="30364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华文彩云" panose="02010800040101010101" pitchFamily="2" charset="-122"/>
                <a:ea typeface="华文彩云" panose="02010800040101010101" pitchFamily="2" charset="-122"/>
                <a:hlinkClick r:id="rId4" action="ppaction://hlinkfile"/>
              </a:rPr>
              <a:t>北方吹来十月的风 1.mp4</a:t>
            </a:r>
            <a:endParaRPr lang="zh-CN" altLang="en-US" sz="2000" b="1" dirty="0">
              <a:solidFill>
                <a:srgbClr val="FF0000"/>
              </a:solidFill>
              <a:latin typeface="华文彩云" panose="02010800040101010101" pitchFamily="2" charset="-122"/>
              <a:ea typeface="华文彩云" panose="02010800040101010101" pitchFamily="2" charset="-122"/>
            </a:endParaRPr>
          </a:p>
        </p:txBody>
      </p:sp>
      <p:sp>
        <p:nvSpPr>
          <p:cNvPr id="15" name="矩形 14">
            <a:extLst>
              <a:ext uri="{FF2B5EF4-FFF2-40B4-BE49-F238E27FC236}">
                <a16:creationId xmlns:a16="http://schemas.microsoft.com/office/drawing/2014/main" id="{D0A1CB87-397C-4C76-9795-C670670844E9}"/>
              </a:ext>
            </a:extLst>
          </p:cNvPr>
          <p:cNvSpPr/>
          <p:nvPr/>
        </p:nvSpPr>
        <p:spPr>
          <a:xfrm>
            <a:off x="240550" y="1049958"/>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7" descr="Img312045072">
            <a:extLst>
              <a:ext uri="{FF2B5EF4-FFF2-40B4-BE49-F238E27FC236}">
                <a16:creationId xmlns:a16="http://schemas.microsoft.com/office/drawing/2014/main" id="{BA800649-671E-4971-AC9A-10B2A1242A3D}"/>
              </a:ext>
            </a:extLst>
          </p:cNvPr>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138863" y="223839"/>
            <a:ext cx="183515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矩形 14">
            <a:extLst>
              <a:ext uri="{FF2B5EF4-FFF2-40B4-BE49-F238E27FC236}">
                <a16:creationId xmlns:a16="http://schemas.microsoft.com/office/drawing/2014/main" id="{5057DD7A-0307-4C68-8BB5-A618674E957E}"/>
              </a:ext>
            </a:extLst>
          </p:cNvPr>
          <p:cNvSpPr/>
          <p:nvPr/>
        </p:nvSpPr>
        <p:spPr>
          <a:xfrm>
            <a:off x="5932489" y="2112963"/>
            <a:ext cx="2370137" cy="368300"/>
          </a:xfrm>
          <a:prstGeom prst="rect">
            <a:avLst/>
          </a:prstGeom>
          <a:solidFill>
            <a:schemeClr val="accent3">
              <a:lumMod val="95000"/>
            </a:schemeClr>
          </a:solidFill>
          <a:ln w="9525">
            <a:noFill/>
          </a:ln>
        </p:spPr>
        <p:txBody>
          <a:bodyPr>
            <a:spAutoFit/>
          </a:bodyPr>
          <a:lstStyle/>
          <a:p>
            <a:pPr eaLnBrk="1" hangingPunct="1">
              <a:buFont typeface="Arial" panose="020B0604020202020204" pitchFamily="34" charset="0"/>
              <a:buNone/>
              <a:defRPr/>
            </a:pPr>
            <a:r>
              <a:rPr lang="zh-CN" altLang="en-US" b="1" noProof="1">
                <a:solidFill>
                  <a:srgbClr val="B80000"/>
                </a:solidFill>
                <a:latin typeface="楷体" panose="02010609060101010101" charset="-122"/>
                <a:ea typeface="楷体" panose="02010609060101010101" charset="-122"/>
                <a:cs typeface="楷体" panose="02010609060101010101" charset="-122"/>
              </a:rPr>
              <a:t>李大钊（</a:t>
            </a:r>
            <a:r>
              <a:rPr lang="en-US" altLang="zh-CN" b="1" noProof="1">
                <a:solidFill>
                  <a:srgbClr val="B80000"/>
                </a:solidFill>
                <a:latin typeface="楷体" panose="02010609060101010101" charset="-122"/>
                <a:ea typeface="楷体" panose="02010609060101010101" charset="-122"/>
                <a:cs typeface="楷体" panose="02010609060101010101" charset="-122"/>
              </a:rPr>
              <a:t>1889-1927</a:t>
            </a:r>
            <a:r>
              <a:rPr lang="zh-CN" altLang="en-US" b="1" noProof="1">
                <a:solidFill>
                  <a:srgbClr val="B80000"/>
                </a:solidFill>
                <a:latin typeface="楷体" panose="02010609060101010101" charset="-122"/>
                <a:ea typeface="楷体" panose="02010609060101010101" charset="-122"/>
                <a:cs typeface="楷体" panose="02010609060101010101" charset="-122"/>
              </a:rPr>
              <a:t>）</a:t>
            </a:r>
          </a:p>
        </p:txBody>
      </p:sp>
      <p:pic>
        <p:nvPicPr>
          <p:cNvPr id="21509" name="Picture 4" descr="cdx">
            <a:extLst>
              <a:ext uri="{FF2B5EF4-FFF2-40B4-BE49-F238E27FC236}">
                <a16:creationId xmlns:a16="http://schemas.microsoft.com/office/drawing/2014/main" id="{11CBD1B2-4D4A-437C-B717-D86B2404D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751" y="225425"/>
            <a:ext cx="1890713"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Text Box 7">
            <a:extLst>
              <a:ext uri="{FF2B5EF4-FFF2-40B4-BE49-F238E27FC236}">
                <a16:creationId xmlns:a16="http://schemas.microsoft.com/office/drawing/2014/main" id="{D0EC7FEC-45E1-4A5E-A378-CE8AFBD62AB5}"/>
              </a:ext>
            </a:extLst>
          </p:cNvPr>
          <p:cNvSpPr txBox="1"/>
          <p:nvPr/>
        </p:nvSpPr>
        <p:spPr>
          <a:xfrm>
            <a:off x="8302626" y="2481264"/>
            <a:ext cx="2314575" cy="350837"/>
          </a:xfrm>
          <a:prstGeom prst="rect">
            <a:avLst/>
          </a:prstGeom>
          <a:solidFill>
            <a:schemeClr val="accent3">
              <a:lumMod val="95000"/>
            </a:schemeClr>
          </a:solidFill>
          <a:ln w="9525">
            <a:noFill/>
          </a:ln>
        </p:spPr>
        <p:txBody>
          <a:bodyPr lIns="74017" tIns="37009" rIns="74017" bIns="37009">
            <a:spAutoFit/>
          </a:bodyPr>
          <a:lstStyle/>
          <a:p>
            <a:pPr defTabSz="739775">
              <a:spcBef>
                <a:spcPct val="50000"/>
              </a:spcBef>
              <a:defRPr/>
            </a:pPr>
            <a:r>
              <a:rPr lang="zh-CN" altLang="en-US" b="1" noProof="1">
                <a:solidFill>
                  <a:schemeClr val="accent2"/>
                </a:solidFill>
                <a:latin typeface="楷体" panose="02010609060101010101" charset="-122"/>
                <a:ea typeface="楷体" panose="02010609060101010101" charset="-122"/>
                <a:cs typeface="楷体" panose="02010609060101010101" charset="-122"/>
              </a:rPr>
              <a:t>陈独秀（</a:t>
            </a:r>
            <a:r>
              <a:rPr lang="en-US" altLang="zh-CN" b="1" noProof="1">
                <a:solidFill>
                  <a:schemeClr val="accent2"/>
                </a:solidFill>
                <a:latin typeface="楷体" panose="02010609060101010101" charset="-122"/>
                <a:ea typeface="楷体" panose="02010609060101010101" charset="-122"/>
                <a:cs typeface="楷体" panose="02010609060101010101" charset="-122"/>
              </a:rPr>
              <a:t>1879-1942</a:t>
            </a:r>
            <a:r>
              <a:rPr lang="zh-CN" altLang="en-US" b="1" noProof="1">
                <a:solidFill>
                  <a:schemeClr val="accent2"/>
                </a:solidFill>
                <a:latin typeface="楷体" panose="02010609060101010101" charset="-122"/>
                <a:ea typeface="楷体" panose="02010609060101010101" charset="-122"/>
                <a:cs typeface="楷体" panose="02010609060101010101" charset="-122"/>
              </a:rPr>
              <a:t>）</a:t>
            </a:r>
          </a:p>
        </p:txBody>
      </p:sp>
      <p:grpSp>
        <p:nvGrpSpPr>
          <p:cNvPr id="21511" name="组合 913413">
            <a:extLst>
              <a:ext uri="{FF2B5EF4-FFF2-40B4-BE49-F238E27FC236}">
                <a16:creationId xmlns:a16="http://schemas.microsoft.com/office/drawing/2014/main" id="{CF76D2C8-4FD8-4CA1-A68C-875B9DCE3688}"/>
              </a:ext>
            </a:extLst>
          </p:cNvPr>
          <p:cNvGrpSpPr>
            <a:grpSpLocks/>
          </p:cNvGrpSpPr>
          <p:nvPr/>
        </p:nvGrpSpPr>
        <p:grpSpPr bwMode="auto">
          <a:xfrm>
            <a:off x="2154238" y="455613"/>
            <a:ext cx="3078162" cy="576262"/>
            <a:chOff x="1338" y="1109"/>
            <a:chExt cx="3696" cy="384"/>
          </a:xfrm>
        </p:grpSpPr>
        <p:sp>
          <p:nvSpPr>
            <p:cNvPr id="21517" name="圆角矩形 913414">
              <a:extLst>
                <a:ext uri="{FF2B5EF4-FFF2-40B4-BE49-F238E27FC236}">
                  <a16:creationId xmlns:a16="http://schemas.microsoft.com/office/drawing/2014/main" id="{F97EAC41-5E38-429B-B0D3-D995975AC47D}"/>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1518" name="文本框 913415">
              <a:extLst>
                <a:ext uri="{FF2B5EF4-FFF2-40B4-BE49-F238E27FC236}">
                  <a16:creationId xmlns:a16="http://schemas.microsoft.com/office/drawing/2014/main" id="{023C99B9-201F-49E3-8975-EDFB96FE28BC}"/>
                </a:ext>
              </a:extLst>
            </p:cNvPr>
            <p:cNvSpPr txBox="1">
              <a:spLocks noChangeArrowheads="1"/>
            </p:cNvSpPr>
            <p:nvPr/>
          </p:nvSpPr>
          <p:spPr bwMode="auto">
            <a:xfrm>
              <a:off x="1440" y="1122"/>
              <a:ext cx="35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2 </a:t>
              </a:r>
              <a:r>
                <a:rPr lang="zh-CN" altLang="en-US" sz="2400" b="1">
                  <a:solidFill>
                    <a:schemeClr val="bg1"/>
                  </a:solidFill>
                  <a:latin typeface="楷体" panose="02010609060101010101" pitchFamily="49" charset="-122"/>
                  <a:ea typeface="楷体" panose="02010609060101010101" pitchFamily="49" charset="-122"/>
                </a:rPr>
                <a:t>建党初期：传播</a:t>
              </a:r>
            </a:p>
          </p:txBody>
        </p:sp>
      </p:grpSp>
      <p:sp>
        <p:nvSpPr>
          <p:cNvPr id="21513" name="圆角矩形 6">
            <a:extLst>
              <a:ext uri="{FF2B5EF4-FFF2-40B4-BE49-F238E27FC236}">
                <a16:creationId xmlns:a16="http://schemas.microsoft.com/office/drawing/2014/main" id="{EDF12DCF-3382-496D-95A1-899139C0C6E6}"/>
              </a:ext>
            </a:extLst>
          </p:cNvPr>
          <p:cNvSpPr>
            <a:spLocks noChangeArrowheads="1"/>
          </p:cNvSpPr>
          <p:nvPr/>
        </p:nvSpPr>
        <p:spPr bwMode="auto">
          <a:xfrm>
            <a:off x="1946276" y="1185863"/>
            <a:ext cx="3768725" cy="1905000"/>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李大钊等党的早期领导人，曾经提出要以马克思列宁主义为指导努力研究和解决中国实际问题的思想。</a:t>
            </a:r>
          </a:p>
        </p:txBody>
      </p:sp>
      <p:pic>
        <p:nvPicPr>
          <p:cNvPr id="21514" name="图片 6">
            <a:extLst>
              <a:ext uri="{FF2B5EF4-FFF2-40B4-BE49-F238E27FC236}">
                <a16:creationId xmlns:a16="http://schemas.microsoft.com/office/drawing/2014/main" id="{81B54A11-9177-4122-B61A-C99DA56B81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80000">
            <a:off x="1191266" y="3497525"/>
            <a:ext cx="3248025"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圆角矩形标注 5">
            <a:extLst>
              <a:ext uri="{FF2B5EF4-FFF2-40B4-BE49-F238E27FC236}">
                <a16:creationId xmlns:a16="http://schemas.microsoft.com/office/drawing/2014/main" id="{E73DA63F-2701-40BE-AC29-3DD2C031F789}"/>
              </a:ext>
            </a:extLst>
          </p:cNvPr>
          <p:cNvSpPr>
            <a:spLocks noChangeArrowheads="1"/>
          </p:cNvSpPr>
          <p:nvPr/>
        </p:nvSpPr>
        <p:spPr bwMode="auto">
          <a:xfrm>
            <a:off x="5391150" y="2946400"/>
            <a:ext cx="5226050" cy="3105150"/>
          </a:xfrm>
          <a:prstGeom prst="wedgeRoundRectCallout">
            <a:avLst>
              <a:gd name="adj1" fmla="val -72773"/>
              <a:gd name="adj2" fmla="val 1083"/>
              <a:gd name="adj3" fmla="val 16667"/>
            </a:avLst>
          </a:prstGeom>
          <a:blipFill dpi="0" rotWithShape="1">
            <a:blip r:embed="rId5"/>
            <a:srcRect/>
            <a:tile tx="0" ty="0" sx="100000" sy="100000" flip="none" algn="tl"/>
          </a:blipFill>
          <a:ln w="28575">
            <a:solidFill>
              <a:srgbClr val="8585E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b="1">
                <a:solidFill>
                  <a:srgbClr val="FF0066"/>
                </a:solidFill>
                <a:ea typeface="幼圆" panose="02010509060101010101" pitchFamily="49" charset="-122"/>
              </a:rPr>
              <a:t>   </a:t>
            </a:r>
            <a:r>
              <a:rPr lang="en-US" altLang="zh-CN" b="1">
                <a:solidFill>
                  <a:srgbClr val="FF0066"/>
                </a:solidFill>
                <a:latin typeface="楷体" panose="02010609060101010101" pitchFamily="49" charset="-122"/>
                <a:ea typeface="楷体" panose="02010609060101010101" pitchFamily="49" charset="-122"/>
              </a:rPr>
              <a:t> </a:t>
            </a:r>
            <a:r>
              <a:rPr lang="zh-CN" altLang="zh-CN" b="1">
                <a:solidFill>
                  <a:srgbClr val="C00000"/>
                </a:solidFill>
                <a:latin typeface="楷体" panose="02010609060101010101" pitchFamily="49" charset="-122"/>
                <a:ea typeface="楷体" panose="02010609060101010101" pitchFamily="49" charset="-122"/>
              </a:rPr>
              <a:t>“一个社会主义者，为使他的主义在世界上发生一些影响，必须要研究怎么可以把他的理想尽量应用于环绕着他的实境。”</a:t>
            </a:r>
            <a:r>
              <a:rPr lang="zh-CN" altLang="zh-CN" sz="1400" b="1">
                <a:solidFill>
                  <a:schemeClr val="accent2"/>
                </a:solidFill>
                <a:latin typeface="幼圆" panose="02010509060101010101" pitchFamily="49" charset="-122"/>
                <a:ea typeface="幼圆" panose="02010509060101010101" pitchFamily="49" charset="-122"/>
              </a:rPr>
              <a:t>也就是说，社会主义</a:t>
            </a:r>
            <a:r>
              <a:rPr lang="zh-CN" altLang="zh-CN" b="1">
                <a:solidFill>
                  <a:srgbClr val="C00000"/>
                </a:solidFill>
                <a:latin typeface="楷体" panose="02010609060101010101" pitchFamily="49" charset="-122"/>
                <a:ea typeface="楷体" panose="02010609060101010101" pitchFamily="49" charset="-122"/>
              </a:rPr>
              <a:t>“原有适应实际的可能性”</a:t>
            </a:r>
            <a:r>
              <a:rPr lang="zh-CN" altLang="zh-CN" sz="1400" b="1">
                <a:solidFill>
                  <a:schemeClr val="accent2"/>
                </a:solidFill>
                <a:latin typeface="楷体" panose="02010609060101010101" pitchFamily="49" charset="-122"/>
                <a:ea typeface="楷体" panose="02010609060101010101" pitchFamily="49" charset="-122"/>
              </a:rPr>
              <a:t>，</a:t>
            </a:r>
            <a:r>
              <a:rPr lang="zh-CN" altLang="zh-CN" sz="1400" b="1">
                <a:solidFill>
                  <a:schemeClr val="accent2"/>
                </a:solidFill>
                <a:latin typeface="幼圆" panose="02010509060101010101" pitchFamily="49" charset="-122"/>
                <a:ea typeface="幼圆" panose="02010509060101010101" pitchFamily="49" charset="-122"/>
              </a:rPr>
              <a:t>当人们把它</a:t>
            </a:r>
            <a:r>
              <a:rPr lang="zh-CN" altLang="zh-CN" b="1">
                <a:solidFill>
                  <a:srgbClr val="C00000"/>
                </a:solidFill>
                <a:latin typeface="楷体" panose="02010609060101010101" pitchFamily="49" charset="-122"/>
                <a:ea typeface="楷体" panose="02010609060101010101" pitchFamily="49" charset="-122"/>
              </a:rPr>
              <a:t>“用以为实际的运动”</a:t>
            </a:r>
            <a:r>
              <a:rPr lang="zh-CN" altLang="zh-CN" sz="1400" b="1">
                <a:solidFill>
                  <a:schemeClr val="accent2"/>
                </a:solidFill>
                <a:latin typeface="幼圆" panose="02010509060101010101" pitchFamily="49" charset="-122"/>
                <a:ea typeface="幼圆" panose="02010509060101010101" pitchFamily="49" charset="-122"/>
              </a:rPr>
              <a:t>时，即</a:t>
            </a:r>
            <a:r>
              <a:rPr lang="zh-CN" altLang="zh-CN" b="1">
                <a:solidFill>
                  <a:srgbClr val="C00000"/>
                </a:solidFill>
                <a:latin typeface="楷体" panose="02010609060101010101" pitchFamily="49" charset="-122"/>
                <a:ea typeface="楷体" panose="02010609060101010101" pitchFamily="49" charset="-122"/>
              </a:rPr>
              <a:t>“把这个理想适用到实际的政治上去，那就因时、因所、因事的性质情形，有些不同”，“生一种适应环境的变化”</a:t>
            </a:r>
            <a:r>
              <a:rPr lang="zh-CN" altLang="zh-CN" sz="1400" b="1">
                <a:solidFill>
                  <a:schemeClr val="accent2"/>
                </a:solidFill>
                <a:latin typeface="幼圆" panose="02010509060101010101" pitchFamily="49" charset="-122"/>
                <a:ea typeface="幼圆" panose="02010509060101010101" pitchFamily="49" charset="-122"/>
              </a:rPr>
              <a:t>，我们应当</a:t>
            </a:r>
            <a:r>
              <a:rPr lang="zh-CN" altLang="zh-CN" b="1">
                <a:solidFill>
                  <a:srgbClr val="C00000"/>
                </a:solidFill>
                <a:latin typeface="楷体" panose="02010609060101010101" pitchFamily="49" charset="-122"/>
                <a:ea typeface="楷体" panose="02010609060101010101" pitchFamily="49" charset="-122"/>
              </a:rPr>
              <a:t>“务求其适合者行之”。</a:t>
            </a:r>
            <a:r>
              <a:rPr lang="zh-CN" altLang="en-US" b="1">
                <a:solidFill>
                  <a:srgbClr val="C00000"/>
                </a:solidFill>
                <a:latin typeface="楷体" panose="02010609060101010101" pitchFamily="49" charset="-122"/>
                <a:ea typeface="楷体" panose="02010609060101010101" pitchFamily="49" charset="-122"/>
              </a:rPr>
              <a:t>   </a:t>
            </a:r>
            <a:r>
              <a:rPr lang="zh-CN" altLang="en-US" sz="2000" b="1">
                <a:solidFill>
                  <a:srgbClr val="FF0066"/>
                </a:solidFill>
                <a:latin typeface="楷体_GB2312" pitchFamily="49" charset="-122"/>
                <a:ea typeface="楷体_GB2312" pitchFamily="49" charset="-122"/>
              </a:rPr>
              <a:t>              </a:t>
            </a:r>
          </a:p>
        </p:txBody>
      </p:sp>
      <p:sp>
        <p:nvSpPr>
          <p:cNvPr id="21516" name="文本框 1">
            <a:extLst>
              <a:ext uri="{FF2B5EF4-FFF2-40B4-BE49-F238E27FC236}">
                <a16:creationId xmlns:a16="http://schemas.microsoft.com/office/drawing/2014/main" id="{73042A5F-1172-456E-A1E8-C2B469887A23}"/>
              </a:ext>
            </a:extLst>
          </p:cNvPr>
          <p:cNvSpPr txBox="1">
            <a:spLocks noChangeArrowheads="1"/>
          </p:cNvSpPr>
          <p:nvPr/>
        </p:nvSpPr>
        <p:spPr bwMode="auto">
          <a:xfrm>
            <a:off x="7667640" y="6076981"/>
            <a:ext cx="17540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华文彩云" panose="02010800040101010101" pitchFamily="2" charset="-122"/>
                <a:ea typeface="华文彩云" panose="02010800040101010101" pitchFamily="2" charset="-122"/>
                <a:hlinkClick r:id="rId6" action="ppaction://hlinkfile"/>
              </a:rPr>
              <a:t>李大钊 3.mp4</a:t>
            </a:r>
            <a:endParaRPr lang="zh-CN" altLang="en-US" sz="2000" b="1" dirty="0">
              <a:solidFill>
                <a:srgbClr val="FF0000"/>
              </a:solidFill>
              <a:latin typeface="华文彩云" panose="02010800040101010101" pitchFamily="2" charset="-122"/>
              <a:ea typeface="华文彩云" panose="02010800040101010101" pitchFamily="2" charset="-122"/>
            </a:endParaRPr>
          </a:p>
        </p:txBody>
      </p:sp>
      <p:sp>
        <p:nvSpPr>
          <p:cNvPr id="18" name="矩形 17">
            <a:extLst>
              <a:ext uri="{FF2B5EF4-FFF2-40B4-BE49-F238E27FC236}">
                <a16:creationId xmlns:a16="http://schemas.microsoft.com/office/drawing/2014/main" id="{1D1EA3EE-0594-4138-8303-B85544EF9FB1}"/>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图片 2">
            <a:extLst>
              <a:ext uri="{FF2B5EF4-FFF2-40B4-BE49-F238E27FC236}">
                <a16:creationId xmlns:a16="http://schemas.microsoft.com/office/drawing/2014/main" id="{073CC352-AAA2-46DC-8764-ADFCEC48F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6663" y="2859881"/>
            <a:ext cx="1617662"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图片 3">
            <a:extLst>
              <a:ext uri="{FF2B5EF4-FFF2-40B4-BE49-F238E27FC236}">
                <a16:creationId xmlns:a16="http://schemas.microsoft.com/office/drawing/2014/main" id="{1E30EB4F-6CCA-4412-BD17-FECD0244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926" y="2859881"/>
            <a:ext cx="1338263"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文本框 1">
            <a:extLst>
              <a:ext uri="{FF2B5EF4-FFF2-40B4-BE49-F238E27FC236}">
                <a16:creationId xmlns:a16="http://schemas.microsoft.com/office/drawing/2014/main" id="{B2D81835-751C-4680-9429-E66B32EEBB1F}"/>
              </a:ext>
            </a:extLst>
          </p:cNvPr>
          <p:cNvSpPr txBox="1"/>
          <p:nvPr/>
        </p:nvSpPr>
        <p:spPr>
          <a:xfrm>
            <a:off x="7108825" y="4563269"/>
            <a:ext cx="1785938" cy="736600"/>
          </a:xfrm>
          <a:prstGeom prst="rect">
            <a:avLst/>
          </a:prstGeom>
          <a:solidFill>
            <a:schemeClr val="accent3">
              <a:lumMod val="95000"/>
            </a:schemeClr>
          </a:solidFill>
          <a:ln w="9525">
            <a:noFill/>
          </a:ln>
        </p:spPr>
        <p:txBody>
          <a:bodyPr>
            <a:spAutoFit/>
          </a:bodyPr>
          <a:lstStyle/>
          <a:p>
            <a:pPr eaLnBrk="1" hangingPunct="1">
              <a:buFont typeface="Arial" panose="020B0604020202020204" pitchFamily="34" charset="0"/>
              <a:buNone/>
              <a:defRPr/>
            </a:pPr>
            <a:r>
              <a:rPr lang="zh-CN" altLang="en-US" sz="1400" b="1" noProof="1">
                <a:solidFill>
                  <a:srgbClr val="0000CC"/>
                </a:solidFill>
                <a:latin typeface="楷体" panose="02010609060101010101" charset="-122"/>
                <a:ea typeface="楷体" panose="02010609060101010101" charset="-122"/>
                <a:cs typeface="楷体" panose="02010609060101010101" charset="-122"/>
              </a:rPr>
              <a:t>王明（</a:t>
            </a:r>
            <a:r>
              <a:rPr lang="en-US" altLang="zh-CN" sz="1400" b="1" noProof="1">
                <a:solidFill>
                  <a:srgbClr val="0000CC"/>
                </a:solidFill>
                <a:latin typeface="楷体" panose="02010609060101010101" charset="-122"/>
                <a:ea typeface="楷体" panose="02010609060101010101" charset="-122"/>
                <a:cs typeface="楷体" panose="02010609060101010101" charset="-122"/>
              </a:rPr>
              <a:t>1904-1974</a:t>
            </a:r>
            <a:r>
              <a:rPr lang="zh-CN" altLang="en-US" sz="1400" b="1" noProof="1">
                <a:solidFill>
                  <a:srgbClr val="0000CC"/>
                </a:solidFill>
                <a:latin typeface="楷体" panose="02010609060101010101" charset="-122"/>
                <a:ea typeface="楷体" panose="02010609060101010101" charset="-122"/>
                <a:cs typeface="楷体" panose="02010609060101010101" charset="-122"/>
              </a:rPr>
              <a:t>）</a:t>
            </a:r>
            <a:r>
              <a:rPr lang="en-US" altLang="zh-CN" sz="1400" b="1" noProof="1">
                <a:solidFill>
                  <a:srgbClr val="0000CC"/>
                </a:solidFill>
                <a:latin typeface="楷体" panose="02010609060101010101" charset="-122"/>
                <a:ea typeface="楷体" panose="02010609060101010101" charset="-122"/>
                <a:cs typeface="楷体" panose="02010609060101010101" charset="-122"/>
              </a:rPr>
              <a:t>1931</a:t>
            </a:r>
            <a:r>
              <a:rPr lang="zh-CN" altLang="en-US" sz="1400" b="1" noProof="1">
                <a:solidFill>
                  <a:srgbClr val="0000CC"/>
                </a:solidFill>
                <a:latin typeface="楷体" panose="02010609060101010101" charset="-122"/>
                <a:ea typeface="楷体" panose="02010609060101010101" charset="-122"/>
                <a:cs typeface="楷体" panose="02010609060101010101" charset="-122"/>
              </a:rPr>
              <a:t>年任中央总书记，后去莫斯科</a:t>
            </a:r>
          </a:p>
        </p:txBody>
      </p:sp>
      <p:sp>
        <p:nvSpPr>
          <p:cNvPr id="18444" name="文本框 1">
            <a:extLst>
              <a:ext uri="{FF2B5EF4-FFF2-40B4-BE49-F238E27FC236}">
                <a16:creationId xmlns:a16="http://schemas.microsoft.com/office/drawing/2014/main" id="{A31CCF80-73E9-486B-ABE2-B867C731A619}"/>
              </a:ext>
            </a:extLst>
          </p:cNvPr>
          <p:cNvSpPr txBox="1"/>
          <p:nvPr/>
        </p:nvSpPr>
        <p:spPr>
          <a:xfrm>
            <a:off x="8894763" y="4563269"/>
            <a:ext cx="1541462" cy="736600"/>
          </a:xfrm>
          <a:prstGeom prst="rect">
            <a:avLst/>
          </a:prstGeom>
          <a:solidFill>
            <a:schemeClr val="accent3">
              <a:lumMod val="95000"/>
            </a:schemeClr>
          </a:solidFill>
          <a:ln w="9525">
            <a:noFill/>
          </a:ln>
        </p:spPr>
        <p:txBody>
          <a:bodyPr>
            <a:spAutoFit/>
          </a:bodyPr>
          <a:lstStyle/>
          <a:p>
            <a:pPr eaLnBrk="1" hangingPunct="1">
              <a:buFont typeface="Arial" panose="020B0604020202020204" pitchFamily="34" charset="0"/>
              <a:buNone/>
              <a:defRPr/>
            </a:pPr>
            <a:r>
              <a:rPr lang="zh-CN" altLang="en-US" sz="1400" b="1" noProof="1">
                <a:solidFill>
                  <a:srgbClr val="0000CC"/>
                </a:solidFill>
                <a:latin typeface="楷体" panose="02010609060101010101" charset="-122"/>
                <a:ea typeface="楷体" panose="02010609060101010101" charset="-122"/>
                <a:cs typeface="楷体" panose="02010609060101010101" charset="-122"/>
              </a:rPr>
              <a:t>博古（</a:t>
            </a:r>
            <a:r>
              <a:rPr lang="en-US" altLang="zh-CN" sz="1400" b="1" noProof="1">
                <a:solidFill>
                  <a:srgbClr val="0000CC"/>
                </a:solidFill>
                <a:latin typeface="楷体" panose="02010609060101010101" charset="-122"/>
                <a:ea typeface="楷体" panose="02010609060101010101" charset="-122"/>
                <a:cs typeface="楷体" panose="02010609060101010101" charset="-122"/>
              </a:rPr>
              <a:t>1907-1946</a:t>
            </a:r>
            <a:r>
              <a:rPr lang="zh-CN" altLang="en-US" sz="1400" b="1" noProof="1">
                <a:solidFill>
                  <a:srgbClr val="0000CC"/>
                </a:solidFill>
                <a:latin typeface="楷体" panose="02010609060101010101" charset="-122"/>
                <a:ea typeface="楷体" panose="02010609060101010101" charset="-122"/>
                <a:cs typeface="楷体" panose="02010609060101010101" charset="-122"/>
              </a:rPr>
              <a:t>）王明离开后，任中央临时总书记</a:t>
            </a:r>
            <a:endParaRPr lang="zh-CN" altLang="en-US" sz="1400" noProof="1">
              <a:latin typeface="楷体" panose="02010609060101010101" charset="-122"/>
              <a:ea typeface="楷体" panose="02010609060101010101" charset="-122"/>
              <a:cs typeface="楷体" panose="02010609060101010101" charset="-122"/>
            </a:endParaRPr>
          </a:p>
        </p:txBody>
      </p:sp>
      <p:pic>
        <p:nvPicPr>
          <p:cNvPr id="22535" name="图片 7">
            <a:extLst>
              <a:ext uri="{FF2B5EF4-FFF2-40B4-BE49-F238E27FC236}">
                <a16:creationId xmlns:a16="http://schemas.microsoft.com/office/drawing/2014/main" id="{774A9901-7EDC-4937-AA21-AD006131F1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7626" y="141288"/>
            <a:ext cx="1566863"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文本框 1">
            <a:extLst>
              <a:ext uri="{FF2B5EF4-FFF2-40B4-BE49-F238E27FC236}">
                <a16:creationId xmlns:a16="http://schemas.microsoft.com/office/drawing/2014/main" id="{E7505AD9-132A-4285-B7E7-1D07E8ECD74C}"/>
              </a:ext>
            </a:extLst>
          </p:cNvPr>
          <p:cNvSpPr txBox="1"/>
          <p:nvPr/>
        </p:nvSpPr>
        <p:spPr>
          <a:xfrm>
            <a:off x="9378950" y="384175"/>
            <a:ext cx="947738" cy="1822450"/>
          </a:xfrm>
          <a:prstGeom prst="rect">
            <a:avLst/>
          </a:prstGeom>
          <a:solidFill>
            <a:schemeClr val="accent3">
              <a:lumMod val="95000"/>
            </a:schemeClr>
          </a:solidFill>
          <a:ln w="9525">
            <a:noFill/>
          </a:ln>
        </p:spPr>
        <p:txBody>
          <a:bodyPr>
            <a:spAutoFit/>
          </a:bodyPr>
          <a:lstStyle/>
          <a:p>
            <a:pPr eaLnBrk="1" hangingPunct="1">
              <a:lnSpc>
                <a:spcPct val="115000"/>
              </a:lnSpc>
              <a:buFont typeface="Arial" panose="020B0604020202020204" pitchFamily="34" charset="0"/>
              <a:buNone/>
              <a:defRPr/>
            </a:pPr>
            <a:r>
              <a:rPr lang="zh-CN" altLang="zh-CN" sz="1400" b="1" noProof="1">
                <a:solidFill>
                  <a:srgbClr val="0000CC"/>
                </a:solidFill>
                <a:latin typeface="楷体" panose="02010609060101010101" charset="-122"/>
                <a:ea typeface="楷体" panose="02010609060101010101" charset="-122"/>
                <a:cs typeface="楷体" panose="02010609060101010101" charset="-122"/>
              </a:rPr>
              <a:t>米 夫 </a:t>
            </a:r>
          </a:p>
          <a:p>
            <a:pPr eaLnBrk="1" hangingPunct="1">
              <a:lnSpc>
                <a:spcPct val="115000"/>
              </a:lnSpc>
              <a:buFont typeface="Arial" panose="020B0604020202020204" pitchFamily="34" charset="0"/>
              <a:buNone/>
              <a:defRPr/>
            </a:pPr>
            <a:r>
              <a:rPr lang="zh-CN" altLang="zh-CN" sz="1400" b="1" noProof="1">
                <a:solidFill>
                  <a:srgbClr val="0000CC"/>
                </a:solidFill>
                <a:latin typeface="楷体" panose="02010609060101010101" charset="-122"/>
                <a:ea typeface="楷体" panose="02010609060101010101" charset="-122"/>
                <a:cs typeface="楷体" panose="02010609060101010101" charset="-122"/>
              </a:rPr>
              <a:t>莫斯科中山大学副校长、校长、共产国际东方部副部长</a:t>
            </a:r>
          </a:p>
        </p:txBody>
      </p:sp>
      <p:sp>
        <p:nvSpPr>
          <p:cNvPr id="22537" name="圆角矩形标注 7">
            <a:extLst>
              <a:ext uri="{FF2B5EF4-FFF2-40B4-BE49-F238E27FC236}">
                <a16:creationId xmlns:a16="http://schemas.microsoft.com/office/drawing/2014/main" id="{1E1FEACD-6571-4678-BE44-F84216F3C65C}"/>
              </a:ext>
            </a:extLst>
          </p:cNvPr>
          <p:cNvSpPr>
            <a:spLocks noChangeArrowheads="1"/>
          </p:cNvSpPr>
          <p:nvPr/>
        </p:nvSpPr>
        <p:spPr bwMode="auto">
          <a:xfrm>
            <a:off x="6921500" y="5299869"/>
            <a:ext cx="3663950" cy="900112"/>
          </a:xfrm>
          <a:prstGeom prst="wedgeRoundRectCallout">
            <a:avLst>
              <a:gd name="adj1" fmla="val 7736"/>
              <a:gd name="adj2" fmla="val 19718"/>
              <a:gd name="adj3" fmla="val 16667"/>
            </a:avLst>
          </a:prstGeom>
          <a:solidFill>
            <a:srgbClr val="FFFF99"/>
          </a:solidFill>
          <a:ln w="38100">
            <a:solidFill>
              <a:srgbClr val="8585E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b="1">
                <a:solidFill>
                  <a:srgbClr val="0000CC"/>
                </a:solidFill>
              </a:rPr>
              <a:t>   </a:t>
            </a:r>
            <a:r>
              <a:rPr lang="en-US" altLang="zh-CN" sz="2000" b="1">
                <a:solidFill>
                  <a:srgbClr val="FF0000"/>
                </a:solidFill>
                <a:latin typeface="幼圆" panose="02010509060101010101" pitchFamily="49" charset="-122"/>
                <a:ea typeface="幼圆" panose="02010509060101010101" pitchFamily="49" charset="-122"/>
              </a:rPr>
              <a:t> </a:t>
            </a:r>
            <a:r>
              <a:rPr lang="zh-CN" altLang="en-US" sz="2000" b="1">
                <a:solidFill>
                  <a:srgbClr val="C00000"/>
                </a:solidFill>
                <a:latin typeface="幼圆" panose="02010509060101010101" pitchFamily="49" charset="-122"/>
                <a:ea typeface="幼圆" panose="02010509060101010101" pitchFamily="49" charset="-122"/>
              </a:rPr>
              <a:t>马克思主义教条化，共产国际决议和苏联经验神圣化</a:t>
            </a:r>
          </a:p>
        </p:txBody>
      </p:sp>
      <p:grpSp>
        <p:nvGrpSpPr>
          <p:cNvPr id="22538" name="组合 913413">
            <a:extLst>
              <a:ext uri="{FF2B5EF4-FFF2-40B4-BE49-F238E27FC236}">
                <a16:creationId xmlns:a16="http://schemas.microsoft.com/office/drawing/2014/main" id="{AE21BABA-7833-4C01-9AAB-01E107AFFF42}"/>
              </a:ext>
            </a:extLst>
          </p:cNvPr>
          <p:cNvGrpSpPr>
            <a:grpSpLocks/>
          </p:cNvGrpSpPr>
          <p:nvPr/>
        </p:nvGrpSpPr>
        <p:grpSpPr bwMode="auto">
          <a:xfrm>
            <a:off x="2093913" y="515938"/>
            <a:ext cx="5014912" cy="576262"/>
            <a:chOff x="1338" y="1109"/>
            <a:chExt cx="3696" cy="384"/>
          </a:xfrm>
        </p:grpSpPr>
        <p:sp>
          <p:nvSpPr>
            <p:cNvPr id="22543" name="圆角矩形 913414">
              <a:extLst>
                <a:ext uri="{FF2B5EF4-FFF2-40B4-BE49-F238E27FC236}">
                  <a16:creationId xmlns:a16="http://schemas.microsoft.com/office/drawing/2014/main" id="{3A6EBAAF-FA12-487F-8FF2-A811A8312098}"/>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2544" name="文本框 913415">
              <a:extLst>
                <a:ext uri="{FF2B5EF4-FFF2-40B4-BE49-F238E27FC236}">
                  <a16:creationId xmlns:a16="http://schemas.microsoft.com/office/drawing/2014/main" id="{412D15BE-0109-4E94-9925-917731A3B9A6}"/>
                </a:ext>
              </a:extLst>
            </p:cNvPr>
            <p:cNvSpPr txBox="1">
              <a:spLocks noChangeArrowheads="1"/>
            </p:cNvSpPr>
            <p:nvPr/>
          </p:nvSpPr>
          <p:spPr bwMode="auto">
            <a:xfrm>
              <a:off x="1440" y="1122"/>
              <a:ext cx="35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3 </a:t>
              </a:r>
              <a:r>
                <a:rPr lang="zh-CN" altLang="en-US" sz="2400" b="1">
                  <a:solidFill>
                    <a:schemeClr val="bg1"/>
                  </a:solidFill>
                  <a:latin typeface="楷体" panose="02010609060101010101" pitchFamily="49" charset="-122"/>
                  <a:ea typeface="楷体" panose="02010609060101010101" pitchFamily="49" charset="-122"/>
                  <a:sym typeface="宋体" panose="02010600030101010101" pitchFamily="2" charset="-122"/>
                </a:rPr>
                <a:t>第二次国内革命战争时期：探索  </a:t>
              </a:r>
              <a:endParaRPr lang="zh-CN" altLang="en-US" sz="2400" b="1">
                <a:solidFill>
                  <a:schemeClr val="bg1"/>
                </a:solidFill>
                <a:latin typeface="楷体" panose="02010609060101010101" pitchFamily="49" charset="-122"/>
                <a:ea typeface="楷体" panose="02010609060101010101" pitchFamily="49" charset="-122"/>
              </a:endParaRPr>
            </a:p>
          </p:txBody>
        </p:sp>
      </p:grpSp>
      <p:sp>
        <p:nvSpPr>
          <p:cNvPr id="22540" name="圆角矩形 6">
            <a:extLst>
              <a:ext uri="{FF2B5EF4-FFF2-40B4-BE49-F238E27FC236}">
                <a16:creationId xmlns:a16="http://schemas.microsoft.com/office/drawing/2014/main" id="{82C0CBA2-6760-43E2-952B-AB3AA9AA8E58}"/>
              </a:ext>
            </a:extLst>
          </p:cNvPr>
          <p:cNvSpPr>
            <a:spLocks noChangeArrowheads="1"/>
          </p:cNvSpPr>
          <p:nvPr/>
        </p:nvSpPr>
        <p:spPr bwMode="auto">
          <a:xfrm>
            <a:off x="2092326" y="1244600"/>
            <a:ext cx="4829175" cy="1244600"/>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b="1">
                <a:solidFill>
                  <a:schemeClr val="accent2"/>
                </a:solidFill>
                <a:latin typeface="楷体" panose="02010609060101010101" pitchFamily="49" charset="-122"/>
                <a:ea typeface="楷体" panose="02010609060101010101" pitchFamily="49" charset="-122"/>
              </a:rPr>
              <a:t>  党处在幼年时期，理论准备和实践经验都不足。加上共产国际指导失误，革命走了弯路。</a:t>
            </a:r>
          </a:p>
        </p:txBody>
      </p:sp>
      <p:pic>
        <p:nvPicPr>
          <p:cNvPr id="22541" name="图片 1">
            <a:extLst>
              <a:ext uri="{FF2B5EF4-FFF2-40B4-BE49-F238E27FC236}">
                <a16:creationId xmlns:a16="http://schemas.microsoft.com/office/drawing/2014/main" id="{35FF82A9-EBE4-4BF6-AAC7-7ED31E1FA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832"/>
          <a:stretch>
            <a:fillRect/>
          </a:stretch>
        </p:blipFill>
        <p:spPr bwMode="auto">
          <a:xfrm>
            <a:off x="1857376" y="2619376"/>
            <a:ext cx="4760913"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图片 2">
            <a:extLst>
              <a:ext uri="{FF2B5EF4-FFF2-40B4-BE49-F238E27FC236}">
                <a16:creationId xmlns:a16="http://schemas.microsoft.com/office/drawing/2014/main" id="{DD436382-BF52-4E3A-9E7B-14C01D4095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6967" t="13257" r="6847"/>
          <a:stretch>
            <a:fillRect/>
          </a:stretch>
        </p:blipFill>
        <p:spPr bwMode="auto">
          <a:xfrm rot="840000">
            <a:off x="3315430" y="4629944"/>
            <a:ext cx="3305175"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a:extLst>
              <a:ext uri="{FF2B5EF4-FFF2-40B4-BE49-F238E27FC236}">
                <a16:creationId xmlns:a16="http://schemas.microsoft.com/office/drawing/2014/main" id="{E6B7C39C-E6BE-46E3-A159-6DEA76B4A9AE}"/>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042AD95D-DC23-4172-8025-6E581DCB5FD9}"/>
              </a:ext>
            </a:extLst>
          </p:cNvPr>
          <p:cNvSpPr>
            <a:spLocks noGrp="1" noChangeArrowheads="1"/>
          </p:cNvSpPr>
          <p:nvPr>
            <p:ph sz="half" idx="4294967295"/>
          </p:nvPr>
        </p:nvSpPr>
        <p:spPr>
          <a:xfrm>
            <a:off x="1866901" y="1595439"/>
            <a:ext cx="4340225" cy="433387"/>
          </a:xfrm>
          <a:solidFill>
            <a:srgbClr val="CCFFFF"/>
          </a:solidFill>
          <a:ln>
            <a:solidFill>
              <a:srgbClr val="CC99FF"/>
            </a:solidFill>
            <a:miter lim="800000"/>
            <a:headEnd/>
            <a:tailEnd/>
          </a:ln>
        </p:spPr>
        <p:txBody>
          <a:bodyPr/>
          <a:lstStyle/>
          <a:p>
            <a:pPr marL="0" indent="0">
              <a:buNone/>
            </a:pPr>
            <a:r>
              <a:rPr lang="zh-CN" altLang="en-US" sz="2400" b="1">
                <a:solidFill>
                  <a:srgbClr val="680000"/>
                </a:solidFill>
                <a:latin typeface="幼圆" panose="02010509060101010101" pitchFamily="49" charset="-122"/>
                <a:ea typeface="幼圆" panose="02010509060101010101" pitchFamily="49" charset="-122"/>
              </a:rPr>
              <a:t>毛泽东：</a:t>
            </a:r>
            <a:r>
              <a:rPr lang="zh-CN" altLang="en-US" sz="2400" b="1">
                <a:solidFill>
                  <a:srgbClr val="680000"/>
                </a:solidFill>
                <a:latin typeface="华文新魏" panose="02010800040101010101" pitchFamily="2" charset="-122"/>
                <a:ea typeface="华文新魏" panose="02010800040101010101" pitchFamily="2" charset="-122"/>
              </a:rPr>
              <a:t>把马克思主义中国化</a:t>
            </a:r>
          </a:p>
        </p:txBody>
      </p:sp>
      <p:sp>
        <p:nvSpPr>
          <p:cNvPr id="23555" name="内容占位符 3">
            <a:extLst>
              <a:ext uri="{FF2B5EF4-FFF2-40B4-BE49-F238E27FC236}">
                <a16:creationId xmlns:a16="http://schemas.microsoft.com/office/drawing/2014/main" id="{B6397282-E519-41DC-B7B5-79CDE333DA46}"/>
              </a:ext>
            </a:extLst>
          </p:cNvPr>
          <p:cNvSpPr>
            <a:spLocks noGrp="1" noChangeArrowheads="1"/>
          </p:cNvSpPr>
          <p:nvPr>
            <p:ph sz="half" idx="4294967295"/>
          </p:nvPr>
        </p:nvSpPr>
        <p:spPr>
          <a:xfrm>
            <a:off x="1803400" y="4483101"/>
            <a:ext cx="3963988" cy="468313"/>
          </a:xfrm>
          <a:solidFill>
            <a:srgbClr val="CCFFFF"/>
          </a:solidFill>
          <a:ln>
            <a:solidFill>
              <a:srgbClr val="CC99FF"/>
            </a:solidFill>
            <a:miter lim="800000"/>
            <a:headEnd/>
            <a:tailEnd/>
          </a:ln>
        </p:spPr>
        <p:txBody>
          <a:bodyPr/>
          <a:lstStyle/>
          <a:p>
            <a:pPr marL="0" indent="0">
              <a:buNone/>
            </a:pPr>
            <a:r>
              <a:rPr lang="zh-CN" altLang="en-US" sz="2400" b="1">
                <a:solidFill>
                  <a:srgbClr val="680000"/>
                </a:solidFill>
                <a:latin typeface="华文新魏" panose="02010800040101010101" pitchFamily="2" charset="-122"/>
                <a:ea typeface="华文新魏" panose="02010800040101010101" pitchFamily="2" charset="-122"/>
              </a:rPr>
              <a:t>王明：把马克思主义教条化</a:t>
            </a:r>
          </a:p>
        </p:txBody>
      </p:sp>
      <p:pic>
        <p:nvPicPr>
          <p:cNvPr id="23556" name="图片 6" descr="王明.jpg">
            <a:extLst>
              <a:ext uri="{FF2B5EF4-FFF2-40B4-BE49-F238E27FC236}">
                <a16:creationId xmlns:a16="http://schemas.microsoft.com/office/drawing/2014/main" id="{6D9E8A24-E89E-4F3D-B0F2-0E7E7375B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8" y="2393950"/>
            <a:ext cx="1509712" cy="1824038"/>
          </a:xfrm>
          <a:prstGeom prst="rect">
            <a:avLst/>
          </a:prstGeom>
          <a:noFill/>
          <a:ln w="76200">
            <a:solidFill>
              <a:srgbClr val="72BFC5"/>
            </a:solidFill>
            <a:miter lim="800000"/>
            <a:headEnd/>
            <a:tailEnd/>
          </a:ln>
          <a:extLst>
            <a:ext uri="{909E8E84-426E-40DD-AFC4-6F175D3DCCD1}">
              <a14:hiddenFill xmlns:a14="http://schemas.microsoft.com/office/drawing/2010/main">
                <a:solidFill>
                  <a:srgbClr val="FFFFFF"/>
                </a:solidFill>
              </a14:hiddenFill>
            </a:ext>
          </a:extLst>
        </p:spPr>
      </p:pic>
      <p:grpSp>
        <p:nvGrpSpPr>
          <p:cNvPr id="23557" name="Group 12">
            <a:extLst>
              <a:ext uri="{FF2B5EF4-FFF2-40B4-BE49-F238E27FC236}">
                <a16:creationId xmlns:a16="http://schemas.microsoft.com/office/drawing/2014/main" id="{05A7FBA8-2828-479A-856F-01244477A955}"/>
              </a:ext>
            </a:extLst>
          </p:cNvPr>
          <p:cNvGrpSpPr>
            <a:grpSpLocks/>
          </p:cNvGrpSpPr>
          <p:nvPr/>
        </p:nvGrpSpPr>
        <p:grpSpPr bwMode="auto">
          <a:xfrm>
            <a:off x="1524000" y="5876926"/>
            <a:ext cx="9144000" cy="981075"/>
            <a:chOff x="0" y="3702"/>
            <a:chExt cx="5760" cy="618"/>
          </a:xfrm>
        </p:grpSpPr>
        <p:pic>
          <p:nvPicPr>
            <p:cNvPr id="23568" name="Picture 13" descr="u=1826460678,21499052&amp;fm=27&amp;gp=0">
              <a:extLst>
                <a:ext uri="{FF2B5EF4-FFF2-40B4-BE49-F238E27FC236}">
                  <a16:creationId xmlns:a16="http://schemas.microsoft.com/office/drawing/2014/main" id="{919D0DCE-C1AB-4712-A54C-45AA8F243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 y="3702"/>
              <a:ext cx="4694"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9" name="Picture 14" descr="u=1826460678,21499052&amp;fm=27&amp;gp=0">
              <a:extLst>
                <a:ext uri="{FF2B5EF4-FFF2-40B4-BE49-F238E27FC236}">
                  <a16:creationId xmlns:a16="http://schemas.microsoft.com/office/drawing/2014/main" id="{77E70BD2-311B-4D10-BF65-17FFAE365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02"/>
              <a:ext cx="4581"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Rectangle 15">
              <a:extLst>
                <a:ext uri="{FF2B5EF4-FFF2-40B4-BE49-F238E27FC236}">
                  <a16:creationId xmlns:a16="http://schemas.microsoft.com/office/drawing/2014/main" id="{5344BEF6-4451-40C2-9B86-9BCF3CF00960}"/>
                </a:ext>
              </a:extLst>
            </p:cNvPr>
            <p:cNvSpPr>
              <a:spLocks noChangeArrowheads="1"/>
            </p:cNvSpPr>
            <p:nvPr/>
          </p:nvSpPr>
          <p:spPr bwMode="auto">
            <a:xfrm>
              <a:off x="2336" y="3884"/>
              <a:ext cx="33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3300"/>
                  </a:solidFill>
                  <a:ea typeface="隶书" panose="02010509060101010101" pitchFamily="49" charset="-122"/>
                </a:rPr>
                <a:t>毛泽东思想和中国特色社会主义理论体系概论</a:t>
              </a:r>
            </a:p>
          </p:txBody>
        </p:sp>
      </p:grpSp>
      <p:sp>
        <p:nvSpPr>
          <p:cNvPr id="19465" name="标题 1">
            <a:extLst>
              <a:ext uri="{FF2B5EF4-FFF2-40B4-BE49-F238E27FC236}">
                <a16:creationId xmlns:a16="http://schemas.microsoft.com/office/drawing/2014/main" id="{6FFFC58F-42BC-427B-B83B-88F98526ECE4}"/>
              </a:ext>
            </a:extLst>
          </p:cNvPr>
          <p:cNvSpPr/>
          <p:nvPr/>
        </p:nvSpPr>
        <p:spPr>
          <a:xfrm>
            <a:off x="1803401" y="796925"/>
            <a:ext cx="4403725" cy="433388"/>
          </a:xfrm>
          <a:prstGeom prst="rect">
            <a:avLst/>
          </a:prstGeom>
          <a:solidFill>
            <a:schemeClr val="accent3">
              <a:lumMod val="95000"/>
            </a:schemeClr>
          </a:solidFill>
          <a:ln w="9525">
            <a:noFill/>
          </a:ln>
        </p:spPr>
        <p:txBody>
          <a:bodyPr anchor="ctr"/>
          <a:lstStyle/>
          <a:p>
            <a:pPr algn="ctr" eaLnBrk="1" hangingPunct="1">
              <a:buFont typeface="Arial" panose="020B0604020202020204" pitchFamily="34" charset="0"/>
              <a:buNone/>
              <a:defRPr/>
            </a:pPr>
            <a:r>
              <a:rPr lang="en-US" altLang="zh-CN" sz="1400" b="1" noProof="1">
                <a:solidFill>
                  <a:srgbClr val="C00000"/>
                </a:solidFill>
                <a:latin typeface="华文新魏" panose="02010800040101010101" pitchFamily="2" charset="-122"/>
                <a:ea typeface="华文新魏" panose="02010800040101010101" pitchFamily="2" charset="-122"/>
              </a:rPr>
              <a:t> </a:t>
            </a:r>
            <a:r>
              <a:rPr lang="zh-CN" altLang="en-US" sz="2400" b="1" noProof="1">
                <a:solidFill>
                  <a:srgbClr val="C00000"/>
                </a:solidFill>
                <a:latin typeface="幼圆" panose="02010509060101010101" pitchFamily="49" charset="-122"/>
                <a:ea typeface="幼圆" panose="02010509060101010101" pitchFamily="49" charset="-122"/>
              </a:rPr>
              <a:t>毛泽东与 “钦差大臣”的较量</a:t>
            </a:r>
            <a:r>
              <a:rPr lang="zh-CN" altLang="en-US" sz="2400" b="1" noProof="1">
                <a:solidFill>
                  <a:srgbClr val="680000"/>
                </a:solidFill>
                <a:latin typeface="幼圆" panose="02010509060101010101" pitchFamily="49" charset="-122"/>
                <a:ea typeface="幼圆" panose="02010509060101010101" pitchFamily="49" charset="-122"/>
              </a:rPr>
              <a:t> </a:t>
            </a:r>
            <a:endParaRPr lang="zh-CN" altLang="en-US" sz="2400" b="1" noProof="1">
              <a:solidFill>
                <a:srgbClr val="C00000"/>
              </a:solidFill>
              <a:latin typeface="幼圆" panose="02010509060101010101" pitchFamily="49" charset="-122"/>
              <a:ea typeface="幼圆" panose="02010509060101010101" pitchFamily="49" charset="-122"/>
            </a:endParaRPr>
          </a:p>
        </p:txBody>
      </p:sp>
      <p:pic>
        <p:nvPicPr>
          <p:cNvPr id="23559" name="图片 1">
            <a:extLst>
              <a:ext uri="{FF2B5EF4-FFF2-40B4-BE49-F238E27FC236}">
                <a16:creationId xmlns:a16="http://schemas.microsoft.com/office/drawing/2014/main" id="{70F72022-177D-4F76-AF67-0B99A87C2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675" y="2530475"/>
            <a:ext cx="1550988"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0" name="组合 913413">
            <a:extLst>
              <a:ext uri="{FF2B5EF4-FFF2-40B4-BE49-F238E27FC236}">
                <a16:creationId xmlns:a16="http://schemas.microsoft.com/office/drawing/2014/main" id="{62BC9B57-240E-4E0E-8E3B-30E392AAB1D6}"/>
              </a:ext>
            </a:extLst>
          </p:cNvPr>
          <p:cNvGrpSpPr>
            <a:grpSpLocks/>
          </p:cNvGrpSpPr>
          <p:nvPr/>
        </p:nvGrpSpPr>
        <p:grpSpPr bwMode="auto">
          <a:xfrm>
            <a:off x="1520826" y="11114"/>
            <a:ext cx="3609975" cy="422275"/>
            <a:chOff x="1338" y="1109"/>
            <a:chExt cx="3696" cy="384"/>
          </a:xfrm>
        </p:grpSpPr>
        <p:sp>
          <p:nvSpPr>
            <p:cNvPr id="23566" name="圆角矩形 913414">
              <a:extLst>
                <a:ext uri="{FF2B5EF4-FFF2-40B4-BE49-F238E27FC236}">
                  <a16:creationId xmlns:a16="http://schemas.microsoft.com/office/drawing/2014/main" id="{BB35589A-20EF-4839-8977-69354562E755}"/>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3567" name="文本框 913415">
              <a:extLst>
                <a:ext uri="{FF2B5EF4-FFF2-40B4-BE49-F238E27FC236}">
                  <a16:creationId xmlns:a16="http://schemas.microsoft.com/office/drawing/2014/main" id="{126BD522-1886-4684-95A2-BC997CFC4E8A}"/>
                </a:ext>
              </a:extLst>
            </p:cNvPr>
            <p:cNvSpPr txBox="1">
              <a:spLocks noChangeArrowheads="1"/>
            </p:cNvSpPr>
            <p:nvPr/>
          </p:nvSpPr>
          <p:spPr bwMode="auto">
            <a:xfrm>
              <a:off x="1440" y="1122"/>
              <a:ext cx="3549"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1600" b="1">
                  <a:solidFill>
                    <a:schemeClr val="bg1"/>
                  </a:solidFill>
                  <a:latin typeface="幼圆" panose="02010509060101010101" pitchFamily="49" charset="-122"/>
                  <a:ea typeface="幼圆" panose="02010509060101010101" pitchFamily="49" charset="-122"/>
                </a:rPr>
                <a:t>3 </a:t>
              </a:r>
              <a:r>
                <a:rPr lang="zh-CN" altLang="en-US" sz="1600" b="1">
                  <a:solidFill>
                    <a:schemeClr val="bg1"/>
                  </a:solidFill>
                  <a:latin typeface="幼圆" panose="02010509060101010101" pitchFamily="49" charset="-122"/>
                  <a:ea typeface="幼圆" panose="02010509060101010101" pitchFamily="49" charset="-122"/>
                  <a:sym typeface="宋体" panose="02010600030101010101" pitchFamily="2" charset="-122"/>
                </a:rPr>
                <a:t>第二次国内革命战争时期：探索 </a:t>
              </a:r>
              <a:r>
                <a:rPr lang="zh-CN" altLang="en-US" sz="1600" b="1">
                  <a:solidFill>
                    <a:schemeClr val="bg1"/>
                  </a:solidFill>
                  <a:latin typeface="楷体" panose="02010609060101010101" pitchFamily="49" charset="-122"/>
                  <a:ea typeface="楷体" panose="02010609060101010101" pitchFamily="49" charset="-122"/>
                  <a:sym typeface="宋体" panose="02010600030101010101" pitchFamily="2" charset="-122"/>
                </a:rPr>
                <a:t> </a:t>
              </a:r>
              <a:endParaRPr lang="zh-CN" altLang="en-US" sz="1600" b="1">
                <a:solidFill>
                  <a:schemeClr val="bg1"/>
                </a:solidFill>
                <a:latin typeface="楷体" panose="02010609060101010101" pitchFamily="49" charset="-122"/>
                <a:ea typeface="楷体" panose="02010609060101010101" pitchFamily="49" charset="-122"/>
              </a:endParaRPr>
            </a:p>
          </p:txBody>
        </p:sp>
      </p:grpSp>
      <p:pic>
        <p:nvPicPr>
          <p:cNvPr id="23561" name="图片 8" descr="1937年春毛泽东和贺子珍在延安.jpg">
            <a:extLst>
              <a:ext uri="{FF2B5EF4-FFF2-40B4-BE49-F238E27FC236}">
                <a16:creationId xmlns:a16="http://schemas.microsoft.com/office/drawing/2014/main" id="{EF6F43C9-F756-4968-BD9D-BAA12B71A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975" y="3349625"/>
            <a:ext cx="1695450" cy="2166938"/>
          </a:xfrm>
          <a:prstGeom prst="rect">
            <a:avLst/>
          </a:prstGeom>
          <a:noFill/>
          <a:ln w="762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23562" name="图片 3" descr="毛泽东1934.jpg">
            <a:extLst>
              <a:ext uri="{FF2B5EF4-FFF2-40B4-BE49-F238E27FC236}">
                <a16:creationId xmlns:a16="http://schemas.microsoft.com/office/drawing/2014/main" id="{4ECB9C10-FE8D-43BC-8014-17322B684D3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94750" y="615951"/>
            <a:ext cx="1670050" cy="2189163"/>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3563" name="图片 4" descr="毛泽东1931.jpg">
            <a:extLst>
              <a:ext uri="{FF2B5EF4-FFF2-40B4-BE49-F238E27FC236}">
                <a16:creationId xmlns:a16="http://schemas.microsoft.com/office/drawing/2014/main" id="{F7B81283-3F0D-49DA-ABE6-2AD34BA930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7150" y="2127250"/>
            <a:ext cx="1809750" cy="2355850"/>
          </a:xfrm>
          <a:prstGeom prst="rect">
            <a:avLst/>
          </a:prstGeom>
          <a:noFill/>
          <a:ln w="76200">
            <a:solidFill>
              <a:srgbClr val="00B0F0"/>
            </a:solidFill>
            <a:miter lim="800000"/>
            <a:headEnd/>
            <a:tailEnd/>
          </a:ln>
          <a:extLst>
            <a:ext uri="{909E8E84-426E-40DD-AFC4-6F175D3DCCD1}">
              <a14:hiddenFill xmlns:a14="http://schemas.microsoft.com/office/drawing/2010/main">
                <a:solidFill>
                  <a:srgbClr val="FFFFFF"/>
                </a:solidFill>
              </a14:hiddenFill>
            </a:ext>
          </a:extLst>
        </p:spPr>
      </p:pic>
      <p:sp>
        <p:nvSpPr>
          <p:cNvPr id="23564" name="圆角矩形标注 5">
            <a:extLst>
              <a:ext uri="{FF2B5EF4-FFF2-40B4-BE49-F238E27FC236}">
                <a16:creationId xmlns:a16="http://schemas.microsoft.com/office/drawing/2014/main" id="{AE0A3875-3280-4783-B3AA-A13934E832DF}"/>
              </a:ext>
            </a:extLst>
          </p:cNvPr>
          <p:cNvSpPr>
            <a:spLocks noChangeArrowheads="1"/>
          </p:cNvSpPr>
          <p:nvPr/>
        </p:nvSpPr>
        <p:spPr bwMode="auto">
          <a:xfrm>
            <a:off x="6321425" y="198439"/>
            <a:ext cx="2668588" cy="1296987"/>
          </a:xfrm>
          <a:prstGeom prst="wedgeRoundRectCallout">
            <a:avLst>
              <a:gd name="adj1" fmla="val 4653"/>
              <a:gd name="adj2" fmla="val 104065"/>
              <a:gd name="adj3" fmla="val 16667"/>
            </a:avLst>
          </a:prstGeom>
          <a:blipFill dpi="0" rotWithShape="1">
            <a:blip r:embed="rId8"/>
            <a:srcRect/>
            <a:tile tx="0" ty="0" sx="100000" sy="100000" flip="none" algn="tl"/>
          </a:blipFill>
          <a:ln w="28575">
            <a:solidFill>
              <a:srgbClr val="FF33CC"/>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b="1">
                <a:solidFill>
                  <a:srgbClr val="FF0066"/>
                </a:solidFill>
                <a:ea typeface="幼圆" panose="020105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我自参加革命以来，受过三次开除中委和八次严重警告的处分！</a:t>
            </a:r>
          </a:p>
          <a:p>
            <a:pPr eaLnBrk="1" hangingPunct="1">
              <a:lnSpc>
                <a:spcPct val="150000"/>
              </a:lnSpc>
            </a:pPr>
            <a:r>
              <a:rPr lang="zh-CN" altLang="en-US" sz="2000" b="1">
                <a:solidFill>
                  <a:srgbClr val="FF0066"/>
                </a:solidFill>
                <a:latin typeface="楷体_GB2312" pitchFamily="49" charset="-122"/>
                <a:ea typeface="楷体_GB2312" pitchFamily="49" charset="-122"/>
              </a:rPr>
              <a:t>                  </a:t>
            </a:r>
          </a:p>
        </p:txBody>
      </p:sp>
      <p:sp>
        <p:nvSpPr>
          <p:cNvPr id="23565" name="矩形 5">
            <a:extLst>
              <a:ext uri="{FF2B5EF4-FFF2-40B4-BE49-F238E27FC236}">
                <a16:creationId xmlns:a16="http://schemas.microsoft.com/office/drawing/2014/main" id="{436B0832-4A34-4E33-B9FD-7E12EEE04C07}"/>
              </a:ext>
            </a:extLst>
          </p:cNvPr>
          <p:cNvSpPr>
            <a:spLocks noChangeArrowheads="1"/>
          </p:cNvSpPr>
          <p:nvPr/>
        </p:nvSpPr>
        <p:spPr bwMode="auto">
          <a:xfrm>
            <a:off x="6175376" y="5056189"/>
            <a:ext cx="2271713" cy="460375"/>
          </a:xfrm>
          <a:prstGeom prst="rect">
            <a:avLst/>
          </a:prstGeom>
          <a:solidFill>
            <a:srgbClr val="CCFFCC"/>
          </a:solidFill>
          <a:ln w="19050">
            <a:solidFill>
              <a:srgbClr val="00CCFF"/>
            </a:solidFill>
            <a:miter lim="800000"/>
            <a:headEnd/>
            <a:tailEnd/>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a:solidFill>
                  <a:srgbClr val="960000"/>
                </a:solidFill>
                <a:latin typeface="华文新魏" panose="02010800040101010101" pitchFamily="2" charset="-122"/>
                <a:ea typeface="华文新魏" panose="02010800040101010101" pitchFamily="2" charset="-122"/>
              </a:rPr>
              <a:t>“</a:t>
            </a:r>
            <a:r>
              <a:rPr lang="zh-CN" altLang="en-US" sz="2400" b="1">
                <a:solidFill>
                  <a:srgbClr val="960000"/>
                </a:solidFill>
                <a:latin typeface="华文新魏" panose="02010800040101010101" pitchFamily="2" charset="-122"/>
                <a:ea typeface="华文新魏" panose="02010800040101010101" pitchFamily="2" charset="-122"/>
              </a:rPr>
              <a:t>鬼都不上门”</a:t>
            </a:r>
            <a:endParaRPr lang="zh-CN" altLang="en-US" sz="2400" b="1">
              <a:latin typeface="Times New Roman" panose="02020603050405020304" pitchFamily="18" charset="0"/>
              <a:ea typeface="华文新魏" panose="02010800040101010101" pitchFamily="2" charset="-122"/>
            </a:endParaRPr>
          </a:p>
        </p:txBody>
      </p:sp>
      <p:sp>
        <p:nvSpPr>
          <p:cNvPr id="19" name="矩形 18">
            <a:extLst>
              <a:ext uri="{FF2B5EF4-FFF2-40B4-BE49-F238E27FC236}">
                <a16:creationId xmlns:a16="http://schemas.microsoft.com/office/drawing/2014/main" id="{829F6D3A-F1E4-4A83-8EB7-BAC4B5CDCF53}"/>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椭圆 2063">
            <a:extLst>
              <a:ext uri="{FF2B5EF4-FFF2-40B4-BE49-F238E27FC236}">
                <a16:creationId xmlns:a16="http://schemas.microsoft.com/office/drawing/2014/main" id="{C839F905-1F3E-48E7-A187-5921EA67F3A4}"/>
              </a:ext>
            </a:extLst>
          </p:cNvPr>
          <p:cNvSpPr>
            <a:spLocks noChangeArrowheads="1"/>
          </p:cNvSpPr>
          <p:nvPr/>
        </p:nvSpPr>
        <p:spPr bwMode="auto">
          <a:xfrm rot="900000">
            <a:off x="7273925" y="271464"/>
            <a:ext cx="769938" cy="1368425"/>
          </a:xfrm>
          <a:prstGeom prst="ellipse">
            <a:avLst/>
          </a:prstGeom>
          <a:solidFill>
            <a:srgbClr val="800000"/>
          </a:solidFill>
          <a:ln w="9525">
            <a:round/>
            <a:headEnd/>
            <a:tailEnd/>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p:spPr>
        <p:txBody>
          <a:bodyPr vert="eaVert"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bg1"/>
                </a:solidFill>
                <a:ea typeface="楷体_GB2312" pitchFamily="49" charset="-122"/>
              </a:rPr>
              <a:t>提 出</a:t>
            </a:r>
          </a:p>
        </p:txBody>
      </p:sp>
      <p:grpSp>
        <p:nvGrpSpPr>
          <p:cNvPr id="24580" name="组合 913413">
            <a:extLst>
              <a:ext uri="{FF2B5EF4-FFF2-40B4-BE49-F238E27FC236}">
                <a16:creationId xmlns:a16="http://schemas.microsoft.com/office/drawing/2014/main" id="{A8F8E638-002C-4300-9C62-D62097517EFC}"/>
              </a:ext>
            </a:extLst>
          </p:cNvPr>
          <p:cNvGrpSpPr>
            <a:grpSpLocks/>
          </p:cNvGrpSpPr>
          <p:nvPr/>
        </p:nvGrpSpPr>
        <p:grpSpPr bwMode="auto">
          <a:xfrm>
            <a:off x="1885951" y="530226"/>
            <a:ext cx="5014913" cy="576263"/>
            <a:chOff x="1338" y="1109"/>
            <a:chExt cx="3696" cy="384"/>
          </a:xfrm>
        </p:grpSpPr>
        <p:sp>
          <p:nvSpPr>
            <p:cNvPr id="24598" name="圆角矩形 913414">
              <a:extLst>
                <a:ext uri="{FF2B5EF4-FFF2-40B4-BE49-F238E27FC236}">
                  <a16:creationId xmlns:a16="http://schemas.microsoft.com/office/drawing/2014/main" id="{EB64EDB5-7490-43D2-9BE5-EDE162099474}"/>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4599" name="文本框 913415">
              <a:extLst>
                <a:ext uri="{FF2B5EF4-FFF2-40B4-BE49-F238E27FC236}">
                  <a16:creationId xmlns:a16="http://schemas.microsoft.com/office/drawing/2014/main" id="{3643C0F6-8A5C-4FDF-8283-1396F5CB5D93}"/>
                </a:ext>
              </a:extLst>
            </p:cNvPr>
            <p:cNvSpPr txBox="1">
              <a:spLocks noChangeArrowheads="1"/>
            </p:cNvSpPr>
            <p:nvPr/>
          </p:nvSpPr>
          <p:spPr bwMode="auto">
            <a:xfrm>
              <a:off x="1440" y="1122"/>
              <a:ext cx="35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4 </a:t>
              </a:r>
              <a:r>
                <a:rPr lang="zh-CN" altLang="en-US" sz="2400" b="1">
                  <a:solidFill>
                    <a:schemeClr val="bg1"/>
                  </a:solidFill>
                  <a:latin typeface="楷体" panose="02010609060101010101" pitchFamily="49" charset="-122"/>
                  <a:ea typeface="楷体" panose="02010609060101010101" pitchFamily="49" charset="-122"/>
                </a:rPr>
                <a:t>从</a:t>
              </a:r>
              <a:r>
                <a:rPr lang="zh-CN" altLang="en-US" sz="2400" b="1">
                  <a:solidFill>
                    <a:schemeClr val="bg1"/>
                  </a:solidFill>
                  <a:latin typeface="楷体" panose="02010609060101010101" pitchFamily="49" charset="-122"/>
                  <a:ea typeface="楷体" panose="02010609060101010101" pitchFamily="49" charset="-122"/>
                  <a:sym typeface="宋体" panose="02010600030101010101" pitchFamily="2" charset="-122"/>
                </a:rPr>
                <a:t>遵义会议到延安整风：提出  </a:t>
              </a:r>
              <a:endParaRPr lang="zh-CN" altLang="en-US" sz="2400" b="1">
                <a:solidFill>
                  <a:schemeClr val="bg1"/>
                </a:solidFill>
                <a:latin typeface="楷体" panose="02010609060101010101" pitchFamily="49" charset="-122"/>
                <a:ea typeface="楷体" panose="02010609060101010101" pitchFamily="49" charset="-122"/>
              </a:endParaRPr>
            </a:p>
          </p:txBody>
        </p:sp>
      </p:grpSp>
      <p:sp>
        <p:nvSpPr>
          <p:cNvPr id="24582" name="圆角矩形 6">
            <a:extLst>
              <a:ext uri="{FF2B5EF4-FFF2-40B4-BE49-F238E27FC236}">
                <a16:creationId xmlns:a16="http://schemas.microsoft.com/office/drawing/2014/main" id="{68127957-633D-4245-A23C-6F07C47AF5FC}"/>
              </a:ext>
            </a:extLst>
          </p:cNvPr>
          <p:cNvSpPr>
            <a:spLocks noChangeArrowheads="1"/>
          </p:cNvSpPr>
          <p:nvPr/>
        </p:nvSpPr>
        <p:spPr bwMode="auto">
          <a:xfrm>
            <a:off x="2111376" y="1308100"/>
            <a:ext cx="4564063" cy="914400"/>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000" b="1">
                <a:solidFill>
                  <a:schemeClr val="accent2"/>
                </a:solidFill>
                <a:latin typeface="楷体" panose="02010609060101010101" pitchFamily="49" charset="-122"/>
                <a:ea typeface="楷体" panose="02010609060101010101" pitchFamily="49" charset="-122"/>
              </a:rPr>
              <a:t>  党中央领导层提出了“马克思主义中国化”的思想。</a:t>
            </a:r>
          </a:p>
        </p:txBody>
      </p:sp>
      <p:grpSp>
        <p:nvGrpSpPr>
          <p:cNvPr id="24583" name="组合 2079">
            <a:extLst>
              <a:ext uri="{FF2B5EF4-FFF2-40B4-BE49-F238E27FC236}">
                <a16:creationId xmlns:a16="http://schemas.microsoft.com/office/drawing/2014/main" id="{EFD99502-CCED-4C99-8DF6-1D1284200CF7}"/>
              </a:ext>
            </a:extLst>
          </p:cNvPr>
          <p:cNvGrpSpPr>
            <a:grpSpLocks/>
          </p:cNvGrpSpPr>
          <p:nvPr/>
        </p:nvGrpSpPr>
        <p:grpSpPr bwMode="auto">
          <a:xfrm>
            <a:off x="7169150" y="1730376"/>
            <a:ext cx="1930400" cy="504825"/>
            <a:chOff x="0" y="0"/>
            <a:chExt cx="3696" cy="384"/>
          </a:xfrm>
        </p:grpSpPr>
        <p:sp>
          <p:nvSpPr>
            <p:cNvPr id="24596" name="圆角矩形 2080">
              <a:extLst>
                <a:ext uri="{FF2B5EF4-FFF2-40B4-BE49-F238E27FC236}">
                  <a16:creationId xmlns:a16="http://schemas.microsoft.com/office/drawing/2014/main" id="{072E74EA-518D-4ACD-A300-519F3C5C81FD}"/>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7" name="文本框 2081">
              <a:extLst>
                <a:ext uri="{FF2B5EF4-FFF2-40B4-BE49-F238E27FC236}">
                  <a16:creationId xmlns:a16="http://schemas.microsoft.com/office/drawing/2014/main" id="{31AD9074-F710-46CC-801A-9DF301902B38}"/>
                </a:ext>
              </a:extLst>
            </p:cNvPr>
            <p:cNvSpPr txBox="1">
              <a:spLocks noChangeArrowheads="1"/>
            </p:cNvSpPr>
            <p:nvPr/>
          </p:nvSpPr>
          <p:spPr bwMode="auto">
            <a:xfrm>
              <a:off x="100" y="13"/>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1</a:t>
              </a:r>
              <a:r>
                <a:rPr lang="zh-CN" altLang="en-US" sz="2000" b="1">
                  <a:solidFill>
                    <a:srgbClr val="0000FF"/>
                  </a:solidFill>
                  <a:latin typeface="楷体" panose="02010609060101010101" pitchFamily="49" charset="-122"/>
                  <a:ea typeface="楷体" panose="02010609060101010101" pitchFamily="49" charset="-122"/>
                </a:rPr>
                <a:t>）遵义会议</a:t>
              </a:r>
            </a:p>
          </p:txBody>
        </p:sp>
      </p:grpSp>
      <p:grpSp>
        <p:nvGrpSpPr>
          <p:cNvPr id="24584" name="组合 2079">
            <a:extLst>
              <a:ext uri="{FF2B5EF4-FFF2-40B4-BE49-F238E27FC236}">
                <a16:creationId xmlns:a16="http://schemas.microsoft.com/office/drawing/2014/main" id="{252D7BC0-4D2C-463D-8FB3-16CD40C610C2}"/>
              </a:ext>
            </a:extLst>
          </p:cNvPr>
          <p:cNvGrpSpPr>
            <a:grpSpLocks/>
          </p:cNvGrpSpPr>
          <p:nvPr/>
        </p:nvGrpSpPr>
        <p:grpSpPr bwMode="auto">
          <a:xfrm>
            <a:off x="7135813" y="2527301"/>
            <a:ext cx="2444750" cy="504825"/>
            <a:chOff x="0" y="0"/>
            <a:chExt cx="3696" cy="384"/>
          </a:xfrm>
        </p:grpSpPr>
        <p:sp>
          <p:nvSpPr>
            <p:cNvPr id="24594" name="圆角矩形 2080">
              <a:extLst>
                <a:ext uri="{FF2B5EF4-FFF2-40B4-BE49-F238E27FC236}">
                  <a16:creationId xmlns:a16="http://schemas.microsoft.com/office/drawing/2014/main" id="{F23C48D2-513E-4AB5-8D2A-E1D34B7FF3FD}"/>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5" name="文本框 2081">
              <a:extLst>
                <a:ext uri="{FF2B5EF4-FFF2-40B4-BE49-F238E27FC236}">
                  <a16:creationId xmlns:a16="http://schemas.microsoft.com/office/drawing/2014/main" id="{AB969495-9784-4C98-9690-8CA013E96017}"/>
                </a:ext>
              </a:extLst>
            </p:cNvPr>
            <p:cNvSpPr txBox="1">
              <a:spLocks noChangeArrowheads="1"/>
            </p:cNvSpPr>
            <p:nvPr/>
          </p:nvSpPr>
          <p:spPr bwMode="auto">
            <a:xfrm>
              <a:off x="100" y="13"/>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2</a:t>
              </a:r>
              <a:r>
                <a:rPr lang="zh-CN" altLang="en-US" sz="2000" b="1">
                  <a:solidFill>
                    <a:srgbClr val="0000FF"/>
                  </a:solidFill>
                  <a:latin typeface="楷体" panose="02010609060101010101" pitchFamily="49" charset="-122"/>
                  <a:ea typeface="楷体" panose="02010609060101010101" pitchFamily="49" charset="-122"/>
                </a:rPr>
                <a:t>）六届六中全会</a:t>
              </a:r>
            </a:p>
          </p:txBody>
        </p:sp>
      </p:grpSp>
      <p:grpSp>
        <p:nvGrpSpPr>
          <p:cNvPr id="24585" name="组合 2079">
            <a:extLst>
              <a:ext uri="{FF2B5EF4-FFF2-40B4-BE49-F238E27FC236}">
                <a16:creationId xmlns:a16="http://schemas.microsoft.com/office/drawing/2014/main" id="{0E23C0DD-16E9-442E-BFAE-1F8357AD91CB}"/>
              </a:ext>
            </a:extLst>
          </p:cNvPr>
          <p:cNvGrpSpPr>
            <a:grpSpLocks/>
          </p:cNvGrpSpPr>
          <p:nvPr/>
        </p:nvGrpSpPr>
        <p:grpSpPr bwMode="auto">
          <a:xfrm>
            <a:off x="7135813" y="3286126"/>
            <a:ext cx="2444750" cy="504825"/>
            <a:chOff x="0" y="0"/>
            <a:chExt cx="3696" cy="384"/>
          </a:xfrm>
        </p:grpSpPr>
        <p:sp>
          <p:nvSpPr>
            <p:cNvPr id="24592" name="圆角矩形 2080">
              <a:extLst>
                <a:ext uri="{FF2B5EF4-FFF2-40B4-BE49-F238E27FC236}">
                  <a16:creationId xmlns:a16="http://schemas.microsoft.com/office/drawing/2014/main" id="{D94AA96F-7C0E-4002-846B-56FBAD51F2DF}"/>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593" name="文本框 2081">
              <a:extLst>
                <a:ext uri="{FF2B5EF4-FFF2-40B4-BE49-F238E27FC236}">
                  <a16:creationId xmlns:a16="http://schemas.microsoft.com/office/drawing/2014/main" id="{437022E4-67F5-4399-9546-2CF9C243FA05}"/>
                </a:ext>
              </a:extLst>
            </p:cNvPr>
            <p:cNvSpPr txBox="1">
              <a:spLocks noChangeArrowheads="1"/>
            </p:cNvSpPr>
            <p:nvPr/>
          </p:nvSpPr>
          <p:spPr bwMode="auto">
            <a:xfrm>
              <a:off x="100" y="13"/>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3</a:t>
              </a:r>
              <a:r>
                <a:rPr lang="zh-CN" altLang="en-US" sz="2000" b="1">
                  <a:solidFill>
                    <a:srgbClr val="0000FF"/>
                  </a:solidFill>
                  <a:latin typeface="楷体" panose="02010609060101010101" pitchFamily="49" charset="-122"/>
                  <a:ea typeface="楷体" panose="02010609060101010101" pitchFamily="49" charset="-122"/>
                </a:rPr>
                <a:t>）延安整风</a:t>
              </a:r>
            </a:p>
          </p:txBody>
        </p:sp>
      </p:grpSp>
      <p:pic>
        <p:nvPicPr>
          <p:cNvPr id="24586" name="图片 10">
            <a:extLst>
              <a:ext uri="{FF2B5EF4-FFF2-40B4-BE49-F238E27FC236}">
                <a16:creationId xmlns:a16="http://schemas.microsoft.com/office/drawing/2014/main" id="{44BC524A-92B3-40F1-BBD2-FC7CA3D1F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60000">
            <a:off x="1885951" y="2365376"/>
            <a:ext cx="2822575"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图片 11">
            <a:extLst>
              <a:ext uri="{FF2B5EF4-FFF2-40B4-BE49-F238E27FC236}">
                <a16:creationId xmlns:a16="http://schemas.microsoft.com/office/drawing/2014/main" id="{285F878F-B4CD-4846-9409-E2D3536DB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0825" y="3482975"/>
            <a:ext cx="2840038"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C4C388CE-8A83-4248-BFBC-127E73AE36D0}"/>
              </a:ext>
            </a:extLst>
          </p:cNvPr>
          <p:cNvSpPr txBox="1"/>
          <p:nvPr/>
        </p:nvSpPr>
        <p:spPr>
          <a:xfrm>
            <a:off x="2398713" y="3779838"/>
            <a:ext cx="1114408" cy="369332"/>
          </a:xfrm>
          <a:prstGeom prst="rect">
            <a:avLst/>
          </a:prstGeom>
          <a:solidFill>
            <a:schemeClr val="accent3">
              <a:lumMod val="95000"/>
            </a:schemeClr>
          </a:solidFill>
        </p:spPr>
        <p:txBody>
          <a:bodyPr wrap="none">
            <a:spAutoFit/>
          </a:bodyPr>
          <a:lstStyle/>
          <a:p>
            <a:pPr eaLnBrk="1" hangingPunct="1">
              <a:buFont typeface="Arial" panose="020B0604020202020204" pitchFamily="34" charset="0"/>
              <a:buNone/>
              <a:defRPr/>
            </a:pPr>
            <a:r>
              <a:rPr lang="zh-CN" altLang="en-US" b="1" noProof="1">
                <a:solidFill>
                  <a:srgbClr val="0000FF"/>
                </a:solidFill>
                <a:latin typeface="楷体" panose="02010609060101010101" charset="-122"/>
                <a:ea typeface="楷体" panose="02010609060101010101" charset="-122"/>
                <a:sym typeface="+mn-ea"/>
              </a:rPr>
              <a:t>遵义会议</a:t>
            </a:r>
            <a:endParaRPr lang="zh-CN" altLang="en-US" noProof="1"/>
          </a:p>
        </p:txBody>
      </p:sp>
      <p:sp>
        <p:nvSpPr>
          <p:cNvPr id="14" name="文本框 13">
            <a:extLst>
              <a:ext uri="{FF2B5EF4-FFF2-40B4-BE49-F238E27FC236}">
                <a16:creationId xmlns:a16="http://schemas.microsoft.com/office/drawing/2014/main" id="{EFCB3107-1062-470E-8F0F-F5A537B26E5B}"/>
              </a:ext>
            </a:extLst>
          </p:cNvPr>
          <p:cNvSpPr txBox="1"/>
          <p:nvPr/>
        </p:nvSpPr>
        <p:spPr>
          <a:xfrm>
            <a:off x="3228975" y="5241925"/>
            <a:ext cx="1579278" cy="369332"/>
          </a:xfrm>
          <a:prstGeom prst="rect">
            <a:avLst/>
          </a:prstGeom>
          <a:solidFill>
            <a:schemeClr val="accent3">
              <a:lumMod val="95000"/>
            </a:schemeClr>
          </a:solidFill>
        </p:spPr>
        <p:txBody>
          <a:bodyPr wrap="none">
            <a:spAutoFit/>
          </a:bodyPr>
          <a:lstStyle/>
          <a:p>
            <a:pPr eaLnBrk="1" hangingPunct="1">
              <a:buFont typeface="Arial" panose="020B0604020202020204" pitchFamily="34" charset="0"/>
              <a:buNone/>
              <a:defRPr/>
            </a:pPr>
            <a:r>
              <a:rPr lang="zh-CN" altLang="en-US" b="1" noProof="1">
                <a:solidFill>
                  <a:schemeClr val="accent2"/>
                </a:solidFill>
                <a:latin typeface="楷体" panose="02010609060101010101" charset="-122"/>
                <a:ea typeface="楷体" panose="02010609060101010101" charset="-122"/>
              </a:rPr>
              <a:t>六届六中全会</a:t>
            </a:r>
          </a:p>
        </p:txBody>
      </p:sp>
      <p:pic>
        <p:nvPicPr>
          <p:cNvPr id="24590" name="图片 14">
            <a:extLst>
              <a:ext uri="{FF2B5EF4-FFF2-40B4-BE49-F238E27FC236}">
                <a16:creationId xmlns:a16="http://schemas.microsoft.com/office/drawing/2014/main" id="{8ADA0755-3A58-4848-8E2F-D912EB1BC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7426" y="3976689"/>
            <a:ext cx="2968625"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A7FEA8DD-F081-4F9D-AB63-8644B2A337A6}"/>
              </a:ext>
            </a:extLst>
          </p:cNvPr>
          <p:cNvSpPr txBox="1"/>
          <p:nvPr/>
        </p:nvSpPr>
        <p:spPr>
          <a:xfrm>
            <a:off x="6391275" y="5610225"/>
            <a:ext cx="1114408" cy="369332"/>
          </a:xfrm>
          <a:prstGeom prst="rect">
            <a:avLst/>
          </a:prstGeom>
          <a:solidFill>
            <a:schemeClr val="accent3">
              <a:lumMod val="95000"/>
            </a:schemeClr>
          </a:solidFill>
        </p:spPr>
        <p:txBody>
          <a:bodyPr wrap="none">
            <a:spAutoFit/>
          </a:bodyPr>
          <a:lstStyle/>
          <a:p>
            <a:pPr eaLnBrk="1" hangingPunct="1">
              <a:buFont typeface="Arial" panose="020B0604020202020204" pitchFamily="34" charset="0"/>
              <a:buNone/>
              <a:defRPr/>
            </a:pPr>
            <a:r>
              <a:rPr lang="zh-CN" altLang="en-US" b="1" noProof="1">
                <a:solidFill>
                  <a:srgbClr val="0000FF"/>
                </a:solidFill>
                <a:latin typeface="楷体" panose="02010609060101010101" charset="-122"/>
                <a:ea typeface="楷体" panose="02010609060101010101" charset="-122"/>
                <a:sym typeface="+mn-ea"/>
              </a:rPr>
              <a:t>延安整风</a:t>
            </a:r>
            <a:endParaRPr lang="zh-CN" altLang="en-US" noProof="1"/>
          </a:p>
        </p:txBody>
      </p:sp>
      <p:sp>
        <p:nvSpPr>
          <p:cNvPr id="27" name="矩形 26">
            <a:extLst>
              <a:ext uri="{FF2B5EF4-FFF2-40B4-BE49-F238E27FC236}">
                <a16:creationId xmlns:a16="http://schemas.microsoft.com/office/drawing/2014/main" id="{1C52DE8A-3956-4630-9342-D30B62C11D34}"/>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6">
            <a:extLst>
              <a:ext uri="{FF2B5EF4-FFF2-40B4-BE49-F238E27FC236}">
                <a16:creationId xmlns:a16="http://schemas.microsoft.com/office/drawing/2014/main" id="{5F4F79BD-FEA8-4EE0-BE6F-3B9F97BDF5E1}"/>
              </a:ext>
            </a:extLst>
          </p:cNvPr>
          <p:cNvSpPr>
            <a:spLocks noChangeArrowheads="1"/>
          </p:cNvSpPr>
          <p:nvPr/>
        </p:nvSpPr>
        <p:spPr bwMode="auto">
          <a:xfrm>
            <a:off x="2052638" y="2860048"/>
            <a:ext cx="3968750" cy="3322638"/>
          </a:xfrm>
          <a:prstGeom prst="rect">
            <a:avLst/>
          </a:prstGeom>
          <a:solidFill>
            <a:srgbClr val="CCECFF"/>
          </a:solidFill>
          <a:ln w="19050">
            <a:solidFill>
              <a:srgbClr val="FF3300"/>
            </a:solidFill>
            <a:miter lim="800000"/>
            <a:headEnd/>
            <a:tailEnd/>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000" b="1" dirty="0">
                <a:solidFill>
                  <a:srgbClr val="0000FF"/>
                </a:solidFill>
                <a:ea typeface="华文行楷" panose="02010800040101010101" pitchFamily="2" charset="-122"/>
              </a:rPr>
              <a:t> </a:t>
            </a:r>
            <a:r>
              <a:rPr lang="en-US" altLang="zh-CN" sz="1400" b="1" dirty="0">
                <a:solidFill>
                  <a:srgbClr val="0000FF"/>
                </a:solidFill>
                <a:ea typeface="华文行楷" panose="02010800040101010101" pitchFamily="2" charset="-122"/>
              </a:rPr>
              <a:t> </a:t>
            </a:r>
            <a:r>
              <a:rPr lang="en-US" altLang="zh-CN" sz="1400" b="1" dirty="0">
                <a:solidFill>
                  <a:schemeClr val="accent2"/>
                </a:solidFill>
                <a:latin typeface="幼圆" panose="02010509060101010101" pitchFamily="49" charset="-122"/>
                <a:ea typeface="幼圆" panose="02010509060101010101" pitchFamily="49" charset="-122"/>
              </a:rPr>
              <a:t> </a:t>
            </a:r>
            <a:r>
              <a:rPr lang="zh-CN" altLang="en-US" sz="1400" b="1" dirty="0">
                <a:solidFill>
                  <a:schemeClr val="accent2"/>
                </a:solidFill>
                <a:latin typeface="幼圆" panose="02010509060101010101" pitchFamily="49" charset="-122"/>
                <a:ea typeface="幼圆" panose="02010509060101010101" pitchFamily="49" charset="-122"/>
              </a:rPr>
              <a:t>陈云手稿记载的遵义会议作出的四条决定：</a:t>
            </a:r>
            <a:endParaRPr lang="zh-CN" altLang="en-US" sz="1400" b="1" dirty="0">
              <a:solidFill>
                <a:srgbClr val="FF0000"/>
              </a:solidFill>
              <a:latin typeface="幼圆" panose="02010509060101010101" pitchFamily="49" charset="-122"/>
              <a:ea typeface="幼圆" panose="02010509060101010101" pitchFamily="49" charset="-122"/>
            </a:endParaRPr>
          </a:p>
          <a:p>
            <a:pPr eaLnBrk="1" hangingPunct="1">
              <a:lnSpc>
                <a:spcPct val="150000"/>
              </a:lnSpc>
            </a:pPr>
            <a:r>
              <a:rPr lang="zh-CN" altLang="en-US" b="1" dirty="0">
                <a:solidFill>
                  <a:srgbClr val="FF0000"/>
                </a:solidFill>
                <a:latin typeface="幼圆" panose="02010509060101010101" pitchFamily="49" charset="-122"/>
                <a:ea typeface="幼圆" panose="02010509060101010101" pitchFamily="49" charset="-122"/>
              </a:rPr>
              <a:t>(1)毛泽东同志选为常委；</a:t>
            </a:r>
          </a:p>
          <a:p>
            <a:pPr eaLnBrk="1" hangingPunct="1">
              <a:lnSpc>
                <a:spcPct val="150000"/>
              </a:lnSpc>
            </a:pPr>
            <a:r>
              <a:rPr lang="zh-CN" altLang="en-US" sz="1400" b="1" dirty="0">
                <a:solidFill>
                  <a:schemeClr val="accent2"/>
                </a:solidFill>
                <a:latin typeface="幼圆" panose="02010509060101010101" pitchFamily="49" charset="-122"/>
                <a:ea typeface="幼圆" panose="02010509060101010101" pitchFamily="49" charset="-122"/>
              </a:rPr>
              <a:t>(2)指定洛甫同志起草决议，委托常委审查后，发到支部中去讨论；</a:t>
            </a:r>
          </a:p>
          <a:p>
            <a:pPr eaLnBrk="1" hangingPunct="1">
              <a:lnSpc>
                <a:spcPct val="150000"/>
              </a:lnSpc>
            </a:pPr>
            <a:r>
              <a:rPr lang="zh-CN" altLang="en-US" sz="1400" b="1" dirty="0">
                <a:solidFill>
                  <a:schemeClr val="accent2"/>
                </a:solidFill>
                <a:latin typeface="幼圆" panose="02010509060101010101" pitchFamily="49" charset="-122"/>
                <a:ea typeface="幼圆" panose="02010509060101010101" pitchFamily="49" charset="-122"/>
              </a:rPr>
              <a:t>(3)常委中再进行分工；</a:t>
            </a:r>
          </a:p>
          <a:p>
            <a:pPr eaLnBrk="1" hangingPunct="1">
              <a:lnSpc>
                <a:spcPct val="150000"/>
              </a:lnSpc>
            </a:pPr>
            <a:r>
              <a:rPr lang="zh-CN" altLang="en-US" sz="1400" b="1" dirty="0">
                <a:solidFill>
                  <a:schemeClr val="accent2"/>
                </a:solidFill>
                <a:latin typeface="幼圆" panose="02010509060101010101" pitchFamily="49" charset="-122"/>
                <a:ea typeface="幼圆" panose="02010509060101010101" pitchFamily="49" charset="-122"/>
              </a:rPr>
              <a:t>(4)取消“三人团”，仍由最高军事首长朱德、周恩来为军事指挥者，而周恩来同志是党内委托的对于指挥军事上下最后决心的负责者。</a:t>
            </a:r>
          </a:p>
          <a:p>
            <a:pPr eaLnBrk="1" hangingPunct="1">
              <a:lnSpc>
                <a:spcPct val="150000"/>
              </a:lnSpc>
            </a:pPr>
            <a:r>
              <a:rPr lang="zh-CN" altLang="en-US" b="1" dirty="0">
                <a:solidFill>
                  <a:srgbClr val="FF0000"/>
                </a:solidFill>
                <a:latin typeface="幼圆" panose="02010509060101010101" pitchFamily="49" charset="-122"/>
                <a:ea typeface="幼圆" panose="02010509060101010101" pitchFamily="49" charset="-122"/>
              </a:rPr>
              <a:t>   肯定了毛泽东同志的正确主张。</a:t>
            </a:r>
          </a:p>
        </p:txBody>
      </p:sp>
      <p:pic>
        <p:nvPicPr>
          <p:cNvPr id="25604" name="图片 3">
            <a:extLst>
              <a:ext uri="{FF2B5EF4-FFF2-40B4-BE49-F238E27FC236}">
                <a16:creationId xmlns:a16="http://schemas.microsoft.com/office/drawing/2014/main" id="{F11DE181-FE96-4B5E-85CA-C31C4457EE14}"/>
              </a:ext>
            </a:extLst>
          </p:cNvPr>
          <p:cNvPicPr>
            <a:picLocks noChangeAspect="1" noChangeArrowheads="1"/>
          </p:cNvPicPr>
          <p:nvPr/>
        </p:nvPicPr>
        <p:blipFill>
          <a:blip r:embed="rId2">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rot="360000">
            <a:off x="7575550" y="247651"/>
            <a:ext cx="2832100" cy="18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 4">
            <a:extLst>
              <a:ext uri="{FF2B5EF4-FFF2-40B4-BE49-F238E27FC236}">
                <a16:creationId xmlns:a16="http://schemas.microsoft.com/office/drawing/2014/main" id="{D2D7CFFD-F787-4876-A3D4-45EE6CA1E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75" y="1763714"/>
            <a:ext cx="2578100"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图片 5">
            <a:extLst>
              <a:ext uri="{FF2B5EF4-FFF2-40B4-BE49-F238E27FC236}">
                <a16:creationId xmlns:a16="http://schemas.microsoft.com/office/drawing/2014/main" id="{9A5A5833-9CDE-47B3-8D22-93ED973F96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4126" y="3475039"/>
            <a:ext cx="3724275"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7" name="组合 2079">
            <a:extLst>
              <a:ext uri="{FF2B5EF4-FFF2-40B4-BE49-F238E27FC236}">
                <a16:creationId xmlns:a16="http://schemas.microsoft.com/office/drawing/2014/main" id="{657F3CD6-C4B0-40BB-A65D-A35C9735ED69}"/>
              </a:ext>
            </a:extLst>
          </p:cNvPr>
          <p:cNvGrpSpPr>
            <a:grpSpLocks/>
          </p:cNvGrpSpPr>
          <p:nvPr/>
        </p:nvGrpSpPr>
        <p:grpSpPr bwMode="auto">
          <a:xfrm>
            <a:off x="2311400" y="693739"/>
            <a:ext cx="1930400" cy="504825"/>
            <a:chOff x="0" y="0"/>
            <a:chExt cx="3696" cy="384"/>
          </a:xfrm>
        </p:grpSpPr>
        <p:sp>
          <p:nvSpPr>
            <p:cNvPr id="25613" name="圆角矩形 2080">
              <a:extLst>
                <a:ext uri="{FF2B5EF4-FFF2-40B4-BE49-F238E27FC236}">
                  <a16:creationId xmlns:a16="http://schemas.microsoft.com/office/drawing/2014/main" id="{67042286-6483-40D4-9510-5B427C728221}"/>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4" name="文本框 2081">
              <a:extLst>
                <a:ext uri="{FF2B5EF4-FFF2-40B4-BE49-F238E27FC236}">
                  <a16:creationId xmlns:a16="http://schemas.microsoft.com/office/drawing/2014/main" id="{ACF91536-9355-4C11-A8C0-64C79F43EFE2}"/>
                </a:ext>
              </a:extLst>
            </p:cNvPr>
            <p:cNvSpPr txBox="1">
              <a:spLocks noChangeArrowheads="1"/>
            </p:cNvSpPr>
            <p:nvPr/>
          </p:nvSpPr>
          <p:spPr bwMode="auto">
            <a:xfrm>
              <a:off x="100" y="13"/>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1</a:t>
              </a:r>
              <a:r>
                <a:rPr lang="zh-CN" altLang="en-US" sz="2000" b="1">
                  <a:solidFill>
                    <a:srgbClr val="0000FF"/>
                  </a:solidFill>
                  <a:latin typeface="楷体" panose="02010609060101010101" pitchFamily="49" charset="-122"/>
                  <a:ea typeface="楷体" panose="02010609060101010101" pitchFamily="49" charset="-122"/>
                </a:rPr>
                <a:t>）遵义会议</a:t>
              </a:r>
            </a:p>
          </p:txBody>
        </p:sp>
      </p:grpSp>
      <p:grpSp>
        <p:nvGrpSpPr>
          <p:cNvPr id="25608" name="组合 913413">
            <a:extLst>
              <a:ext uri="{FF2B5EF4-FFF2-40B4-BE49-F238E27FC236}">
                <a16:creationId xmlns:a16="http://schemas.microsoft.com/office/drawing/2014/main" id="{1D743C6E-9DC2-4B03-BF08-C098B47C82D0}"/>
              </a:ext>
            </a:extLst>
          </p:cNvPr>
          <p:cNvGrpSpPr>
            <a:grpSpLocks/>
          </p:cNvGrpSpPr>
          <p:nvPr/>
        </p:nvGrpSpPr>
        <p:grpSpPr bwMode="auto">
          <a:xfrm>
            <a:off x="1524001" y="17463"/>
            <a:ext cx="3249613" cy="474662"/>
            <a:chOff x="1338" y="1109"/>
            <a:chExt cx="3696" cy="384"/>
          </a:xfrm>
        </p:grpSpPr>
        <p:sp>
          <p:nvSpPr>
            <p:cNvPr id="25611" name="圆角矩形 913414">
              <a:extLst>
                <a:ext uri="{FF2B5EF4-FFF2-40B4-BE49-F238E27FC236}">
                  <a16:creationId xmlns:a16="http://schemas.microsoft.com/office/drawing/2014/main" id="{FAF134BD-2296-412D-8CC1-220214888215}"/>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5612" name="文本框 913415">
              <a:extLst>
                <a:ext uri="{FF2B5EF4-FFF2-40B4-BE49-F238E27FC236}">
                  <a16:creationId xmlns:a16="http://schemas.microsoft.com/office/drawing/2014/main" id="{3B06DA7D-5B6C-41C6-B023-C686BD5C4807}"/>
                </a:ext>
              </a:extLst>
            </p:cNvPr>
            <p:cNvSpPr txBox="1">
              <a:spLocks noChangeArrowheads="1"/>
            </p:cNvSpPr>
            <p:nvPr/>
          </p:nvSpPr>
          <p:spPr bwMode="auto">
            <a:xfrm>
              <a:off x="1440" y="1122"/>
              <a:ext cx="354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1600" b="1">
                  <a:solidFill>
                    <a:schemeClr val="bg1"/>
                  </a:solidFill>
                  <a:latin typeface="幼圆" panose="02010509060101010101" pitchFamily="49" charset="-122"/>
                  <a:ea typeface="幼圆" panose="02010509060101010101" pitchFamily="49" charset="-122"/>
                </a:rPr>
                <a:t>4 </a:t>
              </a:r>
              <a:r>
                <a:rPr lang="zh-CN" altLang="en-US" sz="1600" b="1">
                  <a:solidFill>
                    <a:schemeClr val="bg1"/>
                  </a:solidFill>
                  <a:latin typeface="幼圆" panose="02010509060101010101" pitchFamily="49" charset="-122"/>
                  <a:ea typeface="幼圆" panose="02010509060101010101" pitchFamily="49" charset="-122"/>
                </a:rPr>
                <a:t>从</a:t>
              </a:r>
              <a:r>
                <a:rPr lang="zh-CN" altLang="en-US" sz="1600" b="1">
                  <a:solidFill>
                    <a:schemeClr val="bg1"/>
                  </a:solidFill>
                  <a:latin typeface="幼圆" panose="02010509060101010101" pitchFamily="49" charset="-122"/>
                  <a:ea typeface="幼圆" panose="02010509060101010101" pitchFamily="49" charset="-122"/>
                  <a:sym typeface="宋体" panose="02010600030101010101" pitchFamily="2" charset="-122"/>
                </a:rPr>
                <a:t>遵义会议到延安整风：提出  </a:t>
              </a:r>
              <a:endParaRPr lang="zh-CN" altLang="en-US" sz="1600" b="1">
                <a:solidFill>
                  <a:schemeClr val="bg1"/>
                </a:solidFill>
                <a:latin typeface="幼圆" panose="02010509060101010101" pitchFamily="49" charset="-122"/>
                <a:ea typeface="幼圆" panose="02010509060101010101" pitchFamily="49" charset="-122"/>
              </a:endParaRPr>
            </a:p>
          </p:txBody>
        </p:sp>
      </p:grpSp>
      <p:sp>
        <p:nvSpPr>
          <p:cNvPr id="25609" name="圆角矩形 6">
            <a:extLst>
              <a:ext uri="{FF2B5EF4-FFF2-40B4-BE49-F238E27FC236}">
                <a16:creationId xmlns:a16="http://schemas.microsoft.com/office/drawing/2014/main" id="{438DD0C3-93AB-421E-90C2-A06D3AF63445}"/>
              </a:ext>
            </a:extLst>
          </p:cNvPr>
          <p:cNvSpPr>
            <a:spLocks noChangeArrowheads="1"/>
          </p:cNvSpPr>
          <p:nvPr/>
        </p:nvSpPr>
        <p:spPr bwMode="auto">
          <a:xfrm>
            <a:off x="1916113" y="1335088"/>
            <a:ext cx="4564062" cy="914400"/>
          </a:xfrm>
          <a:prstGeom prst="roundRect">
            <a:avLst>
              <a:gd name="adj" fmla="val 16667"/>
            </a:avLst>
          </a:prstGeom>
          <a:solidFill>
            <a:srgbClr val="FFFFCC"/>
          </a:solidFill>
          <a:ln w="28575">
            <a:solidFill>
              <a:srgbClr val="FF00FF"/>
            </a:solidFill>
            <a:round/>
            <a:headEnd/>
            <a:tailEnd/>
          </a:ln>
        </p:spPr>
        <p:txBody>
          <a:bodyPr/>
          <a:lstStyle>
            <a:lvl1pPr indent="328613">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chemeClr val="accent2"/>
                </a:solidFill>
                <a:latin typeface="楷体" panose="02010609060101010101" pitchFamily="49" charset="-122"/>
                <a:ea typeface="楷体" panose="02010609060101010101" pitchFamily="49" charset="-122"/>
              </a:rPr>
              <a:t>1935年遵义会议，确定了毛泽东在全党的实际领导地位。</a:t>
            </a:r>
          </a:p>
        </p:txBody>
      </p:sp>
      <p:sp>
        <p:nvSpPr>
          <p:cNvPr id="25610" name="文本框 1">
            <a:extLst>
              <a:ext uri="{FF2B5EF4-FFF2-40B4-BE49-F238E27FC236}">
                <a16:creationId xmlns:a16="http://schemas.microsoft.com/office/drawing/2014/main" id="{03F6B57B-1790-4CB2-A528-7A119927B89B}"/>
              </a:ext>
            </a:extLst>
          </p:cNvPr>
          <p:cNvSpPr txBox="1">
            <a:spLocks noChangeArrowheads="1"/>
          </p:cNvSpPr>
          <p:nvPr/>
        </p:nvSpPr>
        <p:spPr bwMode="auto">
          <a:xfrm>
            <a:off x="7297738" y="5478463"/>
            <a:ext cx="2010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华文彩云" panose="02010800040101010101" pitchFamily="2" charset="-122"/>
                <a:ea typeface="华文彩云" panose="02010800040101010101" pitchFamily="2" charset="-122"/>
                <a:hlinkClick r:id="rId5" action="ppaction://hlinkfile"/>
              </a:rPr>
              <a:t>遵义新局 9.mp4</a:t>
            </a:r>
            <a:endParaRPr lang="zh-CN" altLang="en-US" sz="2000" b="1" dirty="0">
              <a:solidFill>
                <a:srgbClr val="FF0000"/>
              </a:solidFill>
              <a:latin typeface="华文彩云" panose="02010800040101010101" pitchFamily="2" charset="-122"/>
              <a:ea typeface="华文彩云" panose="02010800040101010101" pitchFamily="2" charset="-122"/>
            </a:endParaRPr>
          </a:p>
        </p:txBody>
      </p:sp>
      <p:sp>
        <p:nvSpPr>
          <p:cNvPr id="18" name="矩形 17">
            <a:extLst>
              <a:ext uri="{FF2B5EF4-FFF2-40B4-BE49-F238E27FC236}">
                <a16:creationId xmlns:a16="http://schemas.microsoft.com/office/drawing/2014/main" id="{C415A495-A3FE-4D3C-B3B0-922C515CBC6F}"/>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 descr="王明1.jpg">
            <a:extLst>
              <a:ext uri="{FF2B5EF4-FFF2-40B4-BE49-F238E27FC236}">
                <a16:creationId xmlns:a16="http://schemas.microsoft.com/office/drawing/2014/main" id="{79A546F1-4CD8-4B20-8DFA-FC6044184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763" y="1641475"/>
            <a:ext cx="2025650" cy="2547938"/>
          </a:xfrm>
          <a:prstGeom prst="rect">
            <a:avLst/>
          </a:prstGeom>
          <a:noFill/>
          <a:ln w="762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26627" name="云形标注 6">
            <a:extLst>
              <a:ext uri="{FF2B5EF4-FFF2-40B4-BE49-F238E27FC236}">
                <a16:creationId xmlns:a16="http://schemas.microsoft.com/office/drawing/2014/main" id="{31FF342B-CD91-473F-846A-978C5F1C6852}"/>
              </a:ext>
            </a:extLst>
          </p:cNvPr>
          <p:cNvSpPr>
            <a:spLocks noChangeArrowheads="1"/>
          </p:cNvSpPr>
          <p:nvPr/>
        </p:nvSpPr>
        <p:spPr bwMode="auto">
          <a:xfrm>
            <a:off x="5232401" y="220663"/>
            <a:ext cx="3419475" cy="1420812"/>
          </a:xfrm>
          <a:prstGeom prst="cloudCallout">
            <a:avLst>
              <a:gd name="adj1" fmla="val 34366"/>
              <a:gd name="adj2" fmla="val 54986"/>
            </a:avLst>
          </a:prstGeom>
          <a:solidFill>
            <a:srgbClr val="CCFFCC"/>
          </a:solidFill>
          <a:ln w="76200">
            <a:solidFill>
              <a:srgbClr val="D9D9D9"/>
            </a:solidFill>
            <a:round/>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960000"/>
                </a:solidFill>
                <a:latin typeface="华文新魏" panose="02010800040101010101" pitchFamily="2" charset="-122"/>
                <a:ea typeface="幼圆" panose="02010509060101010101" pitchFamily="49" charset="-122"/>
              </a:rPr>
              <a:t>  </a:t>
            </a:r>
            <a:r>
              <a:rPr lang="zh-CN" altLang="en-US" sz="2000" b="1">
                <a:solidFill>
                  <a:srgbClr val="960000"/>
                </a:solidFill>
                <a:latin typeface="华文新魏" panose="02010800040101010101" pitchFamily="2" charset="-122"/>
                <a:ea typeface="幼圆" panose="02010509060101010101" pitchFamily="49" charset="-122"/>
              </a:rPr>
              <a:t>山沟里出不了马克思主义</a:t>
            </a:r>
          </a:p>
          <a:p>
            <a:pPr eaLnBrk="1" hangingPunct="1">
              <a:lnSpc>
                <a:spcPct val="125000"/>
              </a:lnSpc>
            </a:pPr>
            <a:r>
              <a:rPr lang="zh-CN" altLang="en-US" sz="2000" b="1">
                <a:solidFill>
                  <a:srgbClr val="960000"/>
                </a:solidFill>
                <a:latin typeface="华文新魏" panose="02010800040101010101" pitchFamily="2" charset="-122"/>
                <a:ea typeface="幼圆" panose="02010509060101010101" pitchFamily="49" charset="-122"/>
              </a:rPr>
              <a:t>  </a:t>
            </a:r>
            <a:r>
              <a:rPr lang="en-US" altLang="zh-CN" sz="2000" b="1">
                <a:solidFill>
                  <a:srgbClr val="960000"/>
                </a:solidFill>
                <a:latin typeface="华文新魏" panose="02010800040101010101" pitchFamily="2" charset="-122"/>
                <a:ea typeface="幼圆" panose="02010509060101010101" pitchFamily="49" charset="-122"/>
              </a:rPr>
              <a:t>“</a:t>
            </a:r>
            <a:r>
              <a:rPr lang="zh-CN" altLang="en-US" sz="2000" b="1">
                <a:solidFill>
                  <a:srgbClr val="960000"/>
                </a:solidFill>
                <a:latin typeface="华文新魏" panose="02010800040101010101" pitchFamily="2" charset="-122"/>
                <a:ea typeface="幼圆" panose="02010509060101010101" pitchFamily="49" charset="-122"/>
              </a:rPr>
              <a:t>狭隘经验论</a:t>
            </a:r>
            <a:r>
              <a:rPr lang="en-US" altLang="zh-CN" sz="2000" b="1">
                <a:solidFill>
                  <a:srgbClr val="960000"/>
                </a:solidFill>
                <a:latin typeface="华文新魏" panose="02010800040101010101" pitchFamily="2" charset="-122"/>
                <a:ea typeface="幼圆" panose="02010509060101010101" pitchFamily="49" charset="-122"/>
              </a:rPr>
              <a:t>”</a:t>
            </a:r>
            <a:endParaRPr lang="en-US" altLang="zh-CN" sz="2000" b="1">
              <a:latin typeface="Times New Roman" panose="02020603050405020304" pitchFamily="18" charset="0"/>
              <a:ea typeface="幼圆" panose="02010509060101010101" pitchFamily="49" charset="-122"/>
            </a:endParaRPr>
          </a:p>
        </p:txBody>
      </p:sp>
      <p:pic>
        <p:nvPicPr>
          <p:cNvPr id="26628" name="图片 9" descr="毛泽东作报告.jpg">
            <a:extLst>
              <a:ext uri="{FF2B5EF4-FFF2-40B4-BE49-F238E27FC236}">
                <a16:creationId xmlns:a16="http://schemas.microsoft.com/office/drawing/2014/main" id="{FFABF919-E841-4CE9-BD52-8421891D7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825500"/>
            <a:ext cx="1981200" cy="2552700"/>
          </a:xfrm>
          <a:prstGeom prst="rect">
            <a:avLst/>
          </a:prstGeom>
          <a:noFill/>
          <a:ln w="76200">
            <a:solidFill>
              <a:srgbClr val="B80000"/>
            </a:solidFill>
            <a:miter lim="800000"/>
            <a:headEnd/>
            <a:tailEnd/>
          </a:ln>
          <a:extLst>
            <a:ext uri="{909E8E84-426E-40DD-AFC4-6F175D3DCCD1}">
              <a14:hiddenFill xmlns:a14="http://schemas.microsoft.com/office/drawing/2010/main">
                <a:solidFill>
                  <a:srgbClr val="FFFFFF"/>
                </a:solidFill>
              </a14:hiddenFill>
            </a:ext>
          </a:extLst>
        </p:spPr>
      </p:pic>
      <p:sp>
        <p:nvSpPr>
          <p:cNvPr id="26630" name="Rectangle 4">
            <a:extLst>
              <a:ext uri="{FF2B5EF4-FFF2-40B4-BE49-F238E27FC236}">
                <a16:creationId xmlns:a16="http://schemas.microsoft.com/office/drawing/2014/main" id="{965A11B6-54D6-4542-8370-E3FD82B6F683}"/>
              </a:ext>
            </a:extLst>
          </p:cNvPr>
          <p:cNvSpPr>
            <a:spLocks noChangeArrowheads="1"/>
          </p:cNvSpPr>
          <p:nvPr/>
        </p:nvSpPr>
        <p:spPr bwMode="auto">
          <a:xfrm>
            <a:off x="6561139" y="4862513"/>
            <a:ext cx="3800475" cy="357790"/>
          </a:xfrm>
          <a:prstGeom prst="rect">
            <a:avLst/>
          </a:prstGeom>
          <a:solidFill>
            <a:srgbClr val="CC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indent="328613">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endParaRPr lang="zh-CN" altLang="en-US" sz="1600" b="1">
              <a:solidFill>
                <a:srgbClr val="0000FF"/>
              </a:solidFill>
              <a:latin typeface="幼圆" panose="02010509060101010101" pitchFamily="49" charset="-122"/>
              <a:ea typeface="幼圆" panose="02010509060101010101" pitchFamily="49" charset="-122"/>
            </a:endParaRPr>
          </a:p>
        </p:txBody>
      </p:sp>
      <p:grpSp>
        <p:nvGrpSpPr>
          <p:cNvPr id="26631" name="组合 913413">
            <a:extLst>
              <a:ext uri="{FF2B5EF4-FFF2-40B4-BE49-F238E27FC236}">
                <a16:creationId xmlns:a16="http://schemas.microsoft.com/office/drawing/2014/main" id="{667ADDD6-94C9-4B40-891A-AB16ECA1AFA4}"/>
              </a:ext>
            </a:extLst>
          </p:cNvPr>
          <p:cNvGrpSpPr>
            <a:grpSpLocks/>
          </p:cNvGrpSpPr>
          <p:nvPr/>
        </p:nvGrpSpPr>
        <p:grpSpPr bwMode="auto">
          <a:xfrm>
            <a:off x="1524001" y="17463"/>
            <a:ext cx="3249613" cy="474662"/>
            <a:chOff x="1338" y="1109"/>
            <a:chExt cx="3696" cy="384"/>
          </a:xfrm>
        </p:grpSpPr>
        <p:sp>
          <p:nvSpPr>
            <p:cNvPr id="26636" name="圆角矩形 913414">
              <a:extLst>
                <a:ext uri="{FF2B5EF4-FFF2-40B4-BE49-F238E27FC236}">
                  <a16:creationId xmlns:a16="http://schemas.microsoft.com/office/drawing/2014/main" id="{0C086E10-632E-497F-B9DF-2278C25737CD}"/>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6637" name="文本框 913415">
              <a:extLst>
                <a:ext uri="{FF2B5EF4-FFF2-40B4-BE49-F238E27FC236}">
                  <a16:creationId xmlns:a16="http://schemas.microsoft.com/office/drawing/2014/main" id="{6E47A2EF-31BC-4B8C-AE67-11BA8A066024}"/>
                </a:ext>
              </a:extLst>
            </p:cNvPr>
            <p:cNvSpPr txBox="1">
              <a:spLocks noChangeArrowheads="1"/>
            </p:cNvSpPr>
            <p:nvPr/>
          </p:nvSpPr>
          <p:spPr bwMode="auto">
            <a:xfrm>
              <a:off x="1440" y="1122"/>
              <a:ext cx="354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1600" b="1">
                  <a:solidFill>
                    <a:schemeClr val="bg1"/>
                  </a:solidFill>
                  <a:latin typeface="幼圆" panose="02010509060101010101" pitchFamily="49" charset="-122"/>
                  <a:ea typeface="幼圆" panose="02010509060101010101" pitchFamily="49" charset="-122"/>
                </a:rPr>
                <a:t>4 </a:t>
              </a:r>
              <a:r>
                <a:rPr lang="zh-CN" altLang="en-US" sz="1600" b="1">
                  <a:solidFill>
                    <a:schemeClr val="bg1"/>
                  </a:solidFill>
                  <a:latin typeface="幼圆" panose="02010509060101010101" pitchFamily="49" charset="-122"/>
                  <a:ea typeface="幼圆" panose="02010509060101010101" pitchFamily="49" charset="-122"/>
                </a:rPr>
                <a:t>从</a:t>
              </a:r>
              <a:r>
                <a:rPr lang="zh-CN" altLang="en-US" sz="1600" b="1">
                  <a:solidFill>
                    <a:schemeClr val="bg1"/>
                  </a:solidFill>
                  <a:latin typeface="幼圆" panose="02010509060101010101" pitchFamily="49" charset="-122"/>
                  <a:ea typeface="幼圆" panose="02010509060101010101" pitchFamily="49" charset="-122"/>
                  <a:sym typeface="宋体" panose="02010600030101010101" pitchFamily="2" charset="-122"/>
                </a:rPr>
                <a:t>遵义会议到延安整风：提出  </a:t>
              </a:r>
              <a:endParaRPr lang="zh-CN" altLang="en-US" sz="1600" b="1">
                <a:solidFill>
                  <a:schemeClr val="bg1"/>
                </a:solidFill>
                <a:latin typeface="幼圆" panose="02010509060101010101" pitchFamily="49" charset="-122"/>
                <a:ea typeface="幼圆" panose="02010509060101010101" pitchFamily="49" charset="-122"/>
              </a:endParaRPr>
            </a:p>
          </p:txBody>
        </p:sp>
      </p:grpSp>
      <p:sp>
        <p:nvSpPr>
          <p:cNvPr id="26632" name="圆角矩形 6">
            <a:extLst>
              <a:ext uri="{FF2B5EF4-FFF2-40B4-BE49-F238E27FC236}">
                <a16:creationId xmlns:a16="http://schemas.microsoft.com/office/drawing/2014/main" id="{A7942D3B-E04B-4C8F-BD9C-5AB4BC3A310F}"/>
              </a:ext>
            </a:extLst>
          </p:cNvPr>
          <p:cNvSpPr>
            <a:spLocks noChangeArrowheads="1"/>
          </p:cNvSpPr>
          <p:nvPr/>
        </p:nvSpPr>
        <p:spPr bwMode="auto">
          <a:xfrm>
            <a:off x="5797973" y="4968234"/>
            <a:ext cx="4824412" cy="1273175"/>
          </a:xfrm>
          <a:prstGeom prst="roundRect">
            <a:avLst>
              <a:gd name="adj" fmla="val 16667"/>
            </a:avLst>
          </a:prstGeom>
          <a:solidFill>
            <a:srgbClr val="FFFFCC"/>
          </a:solidFill>
          <a:ln w="28575">
            <a:solidFill>
              <a:srgbClr val="FF00FF"/>
            </a:solidFill>
            <a:round/>
            <a:headEnd/>
            <a:tailEnd/>
          </a:ln>
        </p:spPr>
        <p:txBody>
          <a:bodyPr/>
          <a:lstStyle>
            <a:lvl1pPr indent="328613">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chemeClr val="accent2"/>
                </a:solidFill>
                <a:latin typeface="楷体" panose="02010609060101010101" pitchFamily="49" charset="-122"/>
                <a:ea typeface="楷体" panose="02010609060101010101" pitchFamily="49" charset="-122"/>
              </a:rPr>
              <a:t>1937年11月，王明带着斯大林和共产国际的指示回到中国，如同丢下一颗炸弹，刚刚平静的延安又涌起千层巨浪。</a:t>
            </a:r>
          </a:p>
        </p:txBody>
      </p:sp>
      <p:pic>
        <p:nvPicPr>
          <p:cNvPr id="26633" name="图片 1">
            <a:extLst>
              <a:ext uri="{FF2B5EF4-FFF2-40B4-BE49-F238E27FC236}">
                <a16:creationId xmlns:a16="http://schemas.microsoft.com/office/drawing/2014/main" id="{676279DA-1315-4AE8-B1BB-A6BE102E33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00000">
            <a:off x="5319714" y="1654176"/>
            <a:ext cx="1550987"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图片 1">
            <a:extLst>
              <a:ext uri="{FF2B5EF4-FFF2-40B4-BE49-F238E27FC236}">
                <a16:creationId xmlns:a16="http://schemas.microsoft.com/office/drawing/2014/main" id="{649697E3-5999-44B6-8886-09E429B5AF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3682" y="4603751"/>
            <a:ext cx="293846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云形标注 11">
            <a:extLst>
              <a:ext uri="{FF2B5EF4-FFF2-40B4-BE49-F238E27FC236}">
                <a16:creationId xmlns:a16="http://schemas.microsoft.com/office/drawing/2014/main" id="{C335F5F8-2066-48E3-B457-1AE5948C61A4}"/>
              </a:ext>
            </a:extLst>
          </p:cNvPr>
          <p:cNvSpPr>
            <a:spLocks noChangeArrowheads="1"/>
          </p:cNvSpPr>
          <p:nvPr/>
        </p:nvSpPr>
        <p:spPr bwMode="auto">
          <a:xfrm>
            <a:off x="3216276" y="2896547"/>
            <a:ext cx="4511675" cy="2071687"/>
          </a:xfrm>
          <a:prstGeom prst="cloudCallout">
            <a:avLst>
              <a:gd name="adj1" fmla="val -30704"/>
              <a:gd name="adj2" fmla="val -49259"/>
            </a:avLst>
          </a:prstGeom>
          <a:blipFill dpi="0" rotWithShape="1">
            <a:blip r:embed="rId6"/>
            <a:srcRect/>
            <a:tile tx="0" ty="0" sx="100000" sy="100000" flip="none" algn="tl"/>
          </a:blipFill>
          <a:ln w="76200">
            <a:solidFill>
              <a:srgbClr val="A5A5E9"/>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a:solidFill>
                  <a:srgbClr val="960000"/>
                </a:solidFill>
                <a:latin typeface="华文新魏" panose="02010800040101010101" pitchFamily="2" charset="-122"/>
                <a:ea typeface="华文新魏" panose="02010800040101010101" pitchFamily="2" charset="-122"/>
              </a:rPr>
              <a:t>   </a:t>
            </a:r>
            <a:r>
              <a:rPr lang="zh-CN" altLang="en-US" sz="2400" b="1">
                <a:solidFill>
                  <a:srgbClr val="960000"/>
                </a:solidFill>
                <a:latin typeface="华文行楷" panose="02010800040101010101" pitchFamily="2" charset="-122"/>
                <a:ea typeface="华文行楷" panose="02010800040101010101" pitchFamily="2" charset="-122"/>
              </a:rPr>
              <a:t>墙上芦苇，头重脚轻跟底浅；山间竹笋，嘴尖皮厚腹中空。</a:t>
            </a:r>
          </a:p>
        </p:txBody>
      </p:sp>
      <p:sp>
        <p:nvSpPr>
          <p:cNvPr id="17" name="矩形 16">
            <a:extLst>
              <a:ext uri="{FF2B5EF4-FFF2-40B4-BE49-F238E27FC236}">
                <a16:creationId xmlns:a16="http://schemas.microsoft.com/office/drawing/2014/main" id="{03106DD3-2F3C-4291-9BF9-C289E66F1A99}"/>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5" descr="王稼祥1.jpg">
            <a:extLst>
              <a:ext uri="{FF2B5EF4-FFF2-40B4-BE49-F238E27FC236}">
                <a16:creationId xmlns:a16="http://schemas.microsoft.com/office/drawing/2014/main" id="{B451A968-138D-4BC7-94CA-8C27D9104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13" y="1258889"/>
            <a:ext cx="2025650" cy="2365375"/>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7651" name="矩形 4">
            <a:extLst>
              <a:ext uri="{FF2B5EF4-FFF2-40B4-BE49-F238E27FC236}">
                <a16:creationId xmlns:a16="http://schemas.microsoft.com/office/drawing/2014/main" id="{D74EBAA8-2073-4314-8696-AF78E79B83E1}"/>
              </a:ext>
            </a:extLst>
          </p:cNvPr>
          <p:cNvSpPr>
            <a:spLocks noChangeArrowheads="1"/>
          </p:cNvSpPr>
          <p:nvPr/>
        </p:nvSpPr>
        <p:spPr bwMode="auto">
          <a:xfrm>
            <a:off x="3216276" y="3624263"/>
            <a:ext cx="950913" cy="3683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960000"/>
                </a:solidFill>
                <a:latin typeface="楷体" panose="02010609060101010101" pitchFamily="49" charset="-122"/>
                <a:ea typeface="楷体" panose="02010609060101010101" pitchFamily="49" charset="-122"/>
              </a:rPr>
              <a:t>王稼祥</a:t>
            </a:r>
            <a:r>
              <a:rPr lang="zh-CN" altLang="en-US">
                <a:solidFill>
                  <a:srgbClr val="960000"/>
                </a:solidFill>
                <a:latin typeface="楷体_GB2312" pitchFamily="49" charset="-122"/>
                <a:ea typeface="楷体_GB2312" pitchFamily="49" charset="-122"/>
              </a:rPr>
              <a:t> </a:t>
            </a:r>
          </a:p>
        </p:txBody>
      </p:sp>
      <p:pic>
        <p:nvPicPr>
          <p:cNvPr id="27652" name="图片 2" descr="季米特洛夫.jpg">
            <a:extLst>
              <a:ext uri="{FF2B5EF4-FFF2-40B4-BE49-F238E27FC236}">
                <a16:creationId xmlns:a16="http://schemas.microsoft.com/office/drawing/2014/main" id="{B1662707-1A89-4110-B9D8-F4CBEF1F1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867" y="3110721"/>
            <a:ext cx="2071687" cy="2868613"/>
          </a:xfrm>
          <a:prstGeom prst="rect">
            <a:avLst/>
          </a:prstGeom>
          <a:noFill/>
          <a:ln w="76200">
            <a:solidFill>
              <a:srgbClr val="FFC000"/>
            </a:solidFill>
            <a:miter lim="800000"/>
            <a:headEnd/>
            <a:tailEnd/>
          </a:ln>
          <a:extLst>
            <a:ext uri="{909E8E84-426E-40DD-AFC4-6F175D3DCCD1}">
              <a14:hiddenFill xmlns:a14="http://schemas.microsoft.com/office/drawing/2010/main">
                <a:solidFill>
                  <a:srgbClr val="FFFFFF"/>
                </a:solidFill>
              </a14:hiddenFill>
            </a:ext>
          </a:extLst>
        </p:spPr>
      </p:pic>
      <p:sp>
        <p:nvSpPr>
          <p:cNvPr id="23556" name="矩形 8">
            <a:extLst>
              <a:ext uri="{FF2B5EF4-FFF2-40B4-BE49-F238E27FC236}">
                <a16:creationId xmlns:a16="http://schemas.microsoft.com/office/drawing/2014/main" id="{CEC94BBC-91A8-4BF3-B7FF-E3511E4B25BC}"/>
              </a:ext>
            </a:extLst>
          </p:cNvPr>
          <p:cNvSpPr/>
          <p:nvPr/>
        </p:nvSpPr>
        <p:spPr>
          <a:xfrm>
            <a:off x="6972300" y="5795184"/>
            <a:ext cx="3475037" cy="368300"/>
          </a:xfrm>
          <a:prstGeom prst="rect">
            <a:avLst/>
          </a:prstGeom>
          <a:solidFill>
            <a:schemeClr val="accent3">
              <a:lumMod val="95000"/>
            </a:schemeClr>
          </a:solidFill>
          <a:ln w="9525">
            <a:noFill/>
          </a:ln>
        </p:spPr>
        <p:txBody>
          <a:bodyPr>
            <a:spAutoFit/>
          </a:bodyPr>
          <a:lstStyle/>
          <a:p>
            <a:pPr algn="ctr" eaLnBrk="1" hangingPunct="1">
              <a:buFont typeface="Arial" panose="020B0604020202020204" pitchFamily="34" charset="0"/>
              <a:buNone/>
              <a:defRPr/>
            </a:pPr>
            <a:r>
              <a:rPr lang="zh-CN" altLang="en-US" b="1" noProof="1">
                <a:solidFill>
                  <a:srgbClr val="993300"/>
                </a:solidFill>
                <a:latin typeface="楷体" panose="02010609060101010101" charset="-122"/>
                <a:ea typeface="楷体" panose="02010609060101010101" charset="-122"/>
              </a:rPr>
              <a:t>共产国际总书记季米特洛夫</a:t>
            </a:r>
          </a:p>
        </p:txBody>
      </p:sp>
      <p:pic>
        <p:nvPicPr>
          <p:cNvPr id="27654" name="图片 7" descr="季米特洛夫4.jpg">
            <a:extLst>
              <a:ext uri="{FF2B5EF4-FFF2-40B4-BE49-F238E27FC236}">
                <a16:creationId xmlns:a16="http://schemas.microsoft.com/office/drawing/2014/main" id="{92A2EECB-037A-43A2-9651-BFF5BB981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300" y="3165475"/>
            <a:ext cx="3214688" cy="2411413"/>
          </a:xfrm>
          <a:prstGeom prst="rect">
            <a:avLst/>
          </a:prstGeom>
          <a:noFill/>
          <a:ln w="76200">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27655" name="云形标注 7">
            <a:extLst>
              <a:ext uri="{FF2B5EF4-FFF2-40B4-BE49-F238E27FC236}">
                <a16:creationId xmlns:a16="http://schemas.microsoft.com/office/drawing/2014/main" id="{1899CCFD-8DF5-48A3-BE84-9A74B06403C1}"/>
              </a:ext>
            </a:extLst>
          </p:cNvPr>
          <p:cNvSpPr>
            <a:spLocks noChangeArrowheads="1"/>
          </p:cNvSpPr>
          <p:nvPr/>
        </p:nvSpPr>
        <p:spPr bwMode="auto">
          <a:xfrm>
            <a:off x="4583114" y="568325"/>
            <a:ext cx="5805487" cy="1847850"/>
          </a:xfrm>
          <a:prstGeom prst="cloudCallout">
            <a:avLst>
              <a:gd name="adj1" fmla="val -30079"/>
              <a:gd name="adj2" fmla="val 62991"/>
            </a:avLst>
          </a:prstGeom>
          <a:blipFill dpi="0" rotWithShape="1">
            <a:blip r:embed="rId5"/>
            <a:srcRect/>
            <a:tile tx="0" ty="0" sx="100000" sy="100000" flip="none" algn="tl"/>
          </a:blipFill>
          <a:ln w="76200">
            <a:solidFill>
              <a:srgbClr val="7878DE"/>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a:solidFill>
                  <a:srgbClr val="960000"/>
                </a:solidFill>
                <a:latin typeface="华文新魏" panose="02010800040101010101" pitchFamily="2" charset="-122"/>
                <a:ea typeface="华文新魏" panose="02010800040101010101" pitchFamily="2" charset="-122"/>
              </a:rPr>
              <a:t>   </a:t>
            </a:r>
            <a:r>
              <a:rPr lang="zh-CN" altLang="en-US" sz="2000" b="1">
                <a:solidFill>
                  <a:srgbClr val="960000"/>
                </a:solidFill>
                <a:latin typeface="楷体" panose="02010609060101010101" pitchFamily="49" charset="-122"/>
                <a:ea typeface="楷体" panose="02010609060101010101" pitchFamily="49" charset="-122"/>
              </a:rPr>
              <a:t>毛泽东同志是中国革命实际斗争中产生出来的领袖，请告诉王明，不要竞争了吧。</a:t>
            </a:r>
          </a:p>
        </p:txBody>
      </p:sp>
      <p:sp>
        <p:nvSpPr>
          <p:cNvPr id="27657" name="圆角矩形 6">
            <a:extLst>
              <a:ext uri="{FF2B5EF4-FFF2-40B4-BE49-F238E27FC236}">
                <a16:creationId xmlns:a16="http://schemas.microsoft.com/office/drawing/2014/main" id="{CD146611-4199-4423-A972-01FABE3D40C3}"/>
              </a:ext>
            </a:extLst>
          </p:cNvPr>
          <p:cNvSpPr>
            <a:spLocks noChangeArrowheads="1"/>
          </p:cNvSpPr>
          <p:nvPr/>
        </p:nvSpPr>
        <p:spPr bwMode="auto">
          <a:xfrm>
            <a:off x="1501777" y="4523596"/>
            <a:ext cx="2665412" cy="1271588"/>
          </a:xfrm>
          <a:prstGeom prst="roundRect">
            <a:avLst>
              <a:gd name="adj" fmla="val 16667"/>
            </a:avLst>
          </a:prstGeom>
          <a:solidFill>
            <a:srgbClr val="FFFFCC"/>
          </a:solidFill>
          <a:ln w="28575">
            <a:solidFill>
              <a:srgbClr val="FF00FF"/>
            </a:solidFill>
            <a:round/>
            <a:headEnd/>
            <a:tailEnd/>
          </a:ln>
        </p:spPr>
        <p:txBody>
          <a:bodyPr/>
          <a:lstStyle>
            <a:lvl1pPr indent="328613">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chemeClr val="accent2"/>
                </a:solidFill>
                <a:latin typeface="楷体" panose="02010609060101010101" pitchFamily="49" charset="-122"/>
                <a:ea typeface="楷体" panose="02010609060101010101" pitchFamily="49" charset="-122"/>
              </a:rPr>
              <a:t>1938年8月，王稼祥带着共产国际的新指示回到了延安，</a:t>
            </a:r>
          </a:p>
        </p:txBody>
      </p:sp>
      <p:grpSp>
        <p:nvGrpSpPr>
          <p:cNvPr id="27658" name="组合 913413">
            <a:extLst>
              <a:ext uri="{FF2B5EF4-FFF2-40B4-BE49-F238E27FC236}">
                <a16:creationId xmlns:a16="http://schemas.microsoft.com/office/drawing/2014/main" id="{B6D9B0D1-1DA1-424A-A50E-AABB56A4166D}"/>
              </a:ext>
            </a:extLst>
          </p:cNvPr>
          <p:cNvGrpSpPr>
            <a:grpSpLocks/>
          </p:cNvGrpSpPr>
          <p:nvPr/>
        </p:nvGrpSpPr>
        <p:grpSpPr bwMode="auto">
          <a:xfrm>
            <a:off x="1524001" y="17463"/>
            <a:ext cx="3249613" cy="474662"/>
            <a:chOff x="1338" y="1109"/>
            <a:chExt cx="3696" cy="384"/>
          </a:xfrm>
        </p:grpSpPr>
        <p:sp>
          <p:nvSpPr>
            <p:cNvPr id="27659" name="圆角矩形 913414">
              <a:extLst>
                <a:ext uri="{FF2B5EF4-FFF2-40B4-BE49-F238E27FC236}">
                  <a16:creationId xmlns:a16="http://schemas.microsoft.com/office/drawing/2014/main" id="{E3694B5F-6DDB-41F5-B683-7F6EAA033E97}"/>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7660" name="文本框 913415">
              <a:extLst>
                <a:ext uri="{FF2B5EF4-FFF2-40B4-BE49-F238E27FC236}">
                  <a16:creationId xmlns:a16="http://schemas.microsoft.com/office/drawing/2014/main" id="{4A557B3A-E2A1-44B7-B2E4-412930F53781}"/>
                </a:ext>
              </a:extLst>
            </p:cNvPr>
            <p:cNvSpPr txBox="1">
              <a:spLocks noChangeArrowheads="1"/>
            </p:cNvSpPr>
            <p:nvPr/>
          </p:nvSpPr>
          <p:spPr bwMode="auto">
            <a:xfrm>
              <a:off x="1440" y="1122"/>
              <a:ext cx="354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1600" b="1">
                  <a:solidFill>
                    <a:schemeClr val="bg1"/>
                  </a:solidFill>
                  <a:latin typeface="幼圆" panose="02010509060101010101" pitchFamily="49" charset="-122"/>
                  <a:ea typeface="幼圆" panose="02010509060101010101" pitchFamily="49" charset="-122"/>
                </a:rPr>
                <a:t>4 </a:t>
              </a:r>
              <a:r>
                <a:rPr lang="zh-CN" altLang="en-US" sz="1600" b="1">
                  <a:solidFill>
                    <a:schemeClr val="bg1"/>
                  </a:solidFill>
                  <a:latin typeface="幼圆" panose="02010509060101010101" pitchFamily="49" charset="-122"/>
                  <a:ea typeface="幼圆" panose="02010509060101010101" pitchFamily="49" charset="-122"/>
                </a:rPr>
                <a:t>从</a:t>
              </a:r>
              <a:r>
                <a:rPr lang="zh-CN" altLang="en-US" sz="1600" b="1">
                  <a:solidFill>
                    <a:schemeClr val="bg1"/>
                  </a:solidFill>
                  <a:latin typeface="幼圆" panose="02010509060101010101" pitchFamily="49" charset="-122"/>
                  <a:ea typeface="幼圆" panose="02010509060101010101" pitchFamily="49" charset="-122"/>
                  <a:sym typeface="宋体" panose="02010600030101010101" pitchFamily="2" charset="-122"/>
                </a:rPr>
                <a:t>遵义会议到延安整风：提出  </a:t>
              </a:r>
              <a:endParaRPr lang="zh-CN" altLang="en-US" sz="1600" b="1">
                <a:solidFill>
                  <a:schemeClr val="bg1"/>
                </a:solidFill>
                <a:latin typeface="幼圆" panose="02010509060101010101" pitchFamily="49" charset="-122"/>
                <a:ea typeface="幼圆" panose="02010509060101010101" pitchFamily="49" charset="-122"/>
              </a:endParaRPr>
            </a:p>
          </p:txBody>
        </p:sp>
      </p:grpSp>
      <p:sp>
        <p:nvSpPr>
          <p:cNvPr id="16" name="矩形 15">
            <a:extLst>
              <a:ext uri="{FF2B5EF4-FFF2-40B4-BE49-F238E27FC236}">
                <a16:creationId xmlns:a16="http://schemas.microsoft.com/office/drawing/2014/main" id="{287B247A-6FD7-41BB-B62D-FEA2ACAB9B6D}"/>
              </a:ext>
            </a:extLst>
          </p:cNvPr>
          <p:cNvSpPr/>
          <p:nvPr/>
        </p:nvSpPr>
        <p:spPr>
          <a:xfrm>
            <a:off x="240550" y="1049958"/>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7" descr="xin_53080210104812063346">
            <a:extLst>
              <a:ext uri="{FF2B5EF4-FFF2-40B4-BE49-F238E27FC236}">
                <a16:creationId xmlns:a16="http://schemas.microsoft.com/office/drawing/2014/main" id="{86781BA7-A829-401D-B843-C2864851A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506414"/>
            <a:ext cx="36353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8">
            <a:extLst>
              <a:ext uri="{FF2B5EF4-FFF2-40B4-BE49-F238E27FC236}">
                <a16:creationId xmlns:a16="http://schemas.microsoft.com/office/drawing/2014/main" id="{FEBBD651-D65E-4F05-B110-478D94AE5C37}"/>
              </a:ext>
            </a:extLst>
          </p:cNvPr>
          <p:cNvSpPr/>
          <p:nvPr/>
        </p:nvSpPr>
        <p:spPr>
          <a:xfrm>
            <a:off x="7629525" y="2620963"/>
            <a:ext cx="2741456" cy="369332"/>
          </a:xfrm>
          <a:prstGeom prst="rect">
            <a:avLst/>
          </a:prstGeom>
          <a:solidFill>
            <a:schemeClr val="accent3">
              <a:lumMod val="95000"/>
            </a:schemeClr>
          </a:solidFill>
          <a:ln w="9525">
            <a:noFill/>
          </a:ln>
        </p:spPr>
        <p:txBody>
          <a:bodyPr wrap="none">
            <a:spAutoFit/>
          </a:bodyPr>
          <a:lstStyle/>
          <a:p>
            <a:pPr eaLnBrk="1" hangingPunct="1">
              <a:buFont typeface="Arial" panose="020B0604020202020204" pitchFamily="34" charset="0"/>
              <a:buNone/>
              <a:defRPr/>
            </a:pPr>
            <a:r>
              <a:rPr lang="zh-CN" altLang="en-US" b="1" noProof="1">
                <a:solidFill>
                  <a:srgbClr val="003366"/>
                </a:solidFill>
                <a:latin typeface="楷体" panose="02010609060101010101" charset="-122"/>
                <a:ea typeface="楷体" panose="02010609060101010101" charset="-122"/>
              </a:rPr>
              <a:t>六届六中全会主席团合影</a:t>
            </a:r>
          </a:p>
        </p:txBody>
      </p:sp>
      <p:sp>
        <p:nvSpPr>
          <p:cNvPr id="28676" name="圆角矩形标注 5">
            <a:extLst>
              <a:ext uri="{FF2B5EF4-FFF2-40B4-BE49-F238E27FC236}">
                <a16:creationId xmlns:a16="http://schemas.microsoft.com/office/drawing/2014/main" id="{EE757C07-A0FE-4815-A01A-01A48135CFC9}"/>
              </a:ext>
            </a:extLst>
          </p:cNvPr>
          <p:cNvSpPr>
            <a:spLocks noChangeArrowheads="1"/>
          </p:cNvSpPr>
          <p:nvPr/>
        </p:nvSpPr>
        <p:spPr bwMode="auto">
          <a:xfrm>
            <a:off x="1862138" y="3253541"/>
            <a:ext cx="4645025" cy="2606675"/>
          </a:xfrm>
          <a:prstGeom prst="wedgeRoundRectCallout">
            <a:avLst>
              <a:gd name="adj1" fmla="val 72352"/>
              <a:gd name="adj2" fmla="val -72204"/>
              <a:gd name="adj3" fmla="val 16667"/>
            </a:avLst>
          </a:prstGeom>
          <a:blipFill dpi="0" rotWithShape="1">
            <a:blip r:embed="rId3"/>
            <a:srcRect/>
            <a:tile tx="0" ty="0" sx="100000" sy="100000" flip="none" algn="tl"/>
          </a:blipFill>
          <a:ln w="76200">
            <a:solidFill>
              <a:srgbClr val="8585E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rgbClr val="FF0066"/>
                </a:solidFill>
                <a:ea typeface="幼圆" panose="02010509060101010101" pitchFamily="49" charset="-122"/>
              </a:rPr>
              <a:t> </a:t>
            </a:r>
            <a:r>
              <a:rPr lang="en-US" altLang="zh-CN" sz="2400" b="1">
                <a:solidFill>
                  <a:srgbClr val="FF0066"/>
                </a:solidFill>
                <a:latin typeface="幼圆" panose="02010509060101010101" pitchFamily="49" charset="-122"/>
                <a:ea typeface="幼圆" panose="02010509060101010101" pitchFamily="49" charset="-122"/>
              </a:rPr>
              <a:t>  </a:t>
            </a:r>
            <a:r>
              <a:rPr lang="en-US" altLang="zh-CN" sz="2400" b="1">
                <a:solidFill>
                  <a:srgbClr val="C00000"/>
                </a:solidFill>
                <a:latin typeface="楷体" panose="02010609060101010101" pitchFamily="49" charset="-122"/>
                <a:ea typeface="楷体" panose="02010609060101010101" pitchFamily="49" charset="-122"/>
              </a:rPr>
              <a:t>“</a:t>
            </a:r>
            <a:r>
              <a:rPr lang="zh-CN" altLang="en-US" sz="2400" b="1">
                <a:solidFill>
                  <a:srgbClr val="C00000"/>
                </a:solidFill>
                <a:latin typeface="楷体" panose="02010609060101010101" pitchFamily="49" charset="-122"/>
                <a:ea typeface="楷体" panose="02010609060101010101" pitchFamily="49" charset="-122"/>
              </a:rPr>
              <a:t>没有抽象的马克思主义，只有具体的马克思主义。”</a:t>
            </a:r>
          </a:p>
          <a:p>
            <a:pPr eaLnBrk="1" hangingPunct="1">
              <a:lnSpc>
                <a:spcPct val="125000"/>
              </a:lnSpc>
            </a:pPr>
            <a:r>
              <a:rPr lang="zh-CN" altLang="en-US" sz="2400" b="1">
                <a:solidFill>
                  <a:srgbClr val="C00000"/>
                </a:solidFill>
                <a:latin typeface="楷体" panose="02010609060101010101" pitchFamily="49" charset="-122"/>
                <a:ea typeface="楷体" panose="02010609060101010101" pitchFamily="49" charset="-122"/>
              </a:rPr>
              <a:t>  “马克思主义的中国化，使之在其每一表现中带着中国的特性。”</a:t>
            </a:r>
          </a:p>
        </p:txBody>
      </p:sp>
      <p:grpSp>
        <p:nvGrpSpPr>
          <p:cNvPr id="28678" name="组合 913413">
            <a:extLst>
              <a:ext uri="{FF2B5EF4-FFF2-40B4-BE49-F238E27FC236}">
                <a16:creationId xmlns:a16="http://schemas.microsoft.com/office/drawing/2014/main" id="{378DB826-742A-4A27-87E2-829E3538C08F}"/>
              </a:ext>
            </a:extLst>
          </p:cNvPr>
          <p:cNvGrpSpPr>
            <a:grpSpLocks/>
          </p:cNvGrpSpPr>
          <p:nvPr/>
        </p:nvGrpSpPr>
        <p:grpSpPr bwMode="auto">
          <a:xfrm>
            <a:off x="1524001" y="17463"/>
            <a:ext cx="3249613" cy="474662"/>
            <a:chOff x="1338" y="1109"/>
            <a:chExt cx="3696" cy="384"/>
          </a:xfrm>
        </p:grpSpPr>
        <p:sp>
          <p:nvSpPr>
            <p:cNvPr id="28684" name="圆角矩形 913414">
              <a:extLst>
                <a:ext uri="{FF2B5EF4-FFF2-40B4-BE49-F238E27FC236}">
                  <a16:creationId xmlns:a16="http://schemas.microsoft.com/office/drawing/2014/main" id="{5C9654BC-D527-4C83-8F15-FB6A27B617D8}"/>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8685" name="文本框 913415">
              <a:extLst>
                <a:ext uri="{FF2B5EF4-FFF2-40B4-BE49-F238E27FC236}">
                  <a16:creationId xmlns:a16="http://schemas.microsoft.com/office/drawing/2014/main" id="{F4647204-27BA-4C64-805C-49194F5CEFC2}"/>
                </a:ext>
              </a:extLst>
            </p:cNvPr>
            <p:cNvSpPr txBox="1">
              <a:spLocks noChangeArrowheads="1"/>
            </p:cNvSpPr>
            <p:nvPr/>
          </p:nvSpPr>
          <p:spPr bwMode="auto">
            <a:xfrm>
              <a:off x="1440" y="1122"/>
              <a:ext cx="354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1600" b="1">
                  <a:solidFill>
                    <a:schemeClr val="bg1"/>
                  </a:solidFill>
                  <a:latin typeface="幼圆" panose="02010509060101010101" pitchFamily="49" charset="-122"/>
                  <a:ea typeface="幼圆" panose="02010509060101010101" pitchFamily="49" charset="-122"/>
                </a:rPr>
                <a:t>4 </a:t>
              </a:r>
              <a:r>
                <a:rPr lang="zh-CN" altLang="en-US" sz="1600" b="1">
                  <a:solidFill>
                    <a:schemeClr val="bg1"/>
                  </a:solidFill>
                  <a:latin typeface="幼圆" panose="02010509060101010101" pitchFamily="49" charset="-122"/>
                  <a:ea typeface="幼圆" panose="02010509060101010101" pitchFamily="49" charset="-122"/>
                </a:rPr>
                <a:t>从</a:t>
              </a:r>
              <a:r>
                <a:rPr lang="zh-CN" altLang="en-US" sz="1600" b="1">
                  <a:solidFill>
                    <a:schemeClr val="bg1"/>
                  </a:solidFill>
                  <a:latin typeface="幼圆" panose="02010509060101010101" pitchFamily="49" charset="-122"/>
                  <a:ea typeface="幼圆" panose="02010509060101010101" pitchFamily="49" charset="-122"/>
                  <a:sym typeface="宋体" panose="02010600030101010101" pitchFamily="2" charset="-122"/>
                </a:rPr>
                <a:t>遵义会议到延安整风：提出  </a:t>
              </a:r>
              <a:endParaRPr lang="zh-CN" altLang="en-US" sz="1600" b="1">
                <a:solidFill>
                  <a:schemeClr val="bg1"/>
                </a:solidFill>
                <a:latin typeface="幼圆" panose="02010509060101010101" pitchFamily="49" charset="-122"/>
                <a:ea typeface="幼圆" panose="02010509060101010101" pitchFamily="49" charset="-122"/>
              </a:endParaRPr>
            </a:p>
          </p:txBody>
        </p:sp>
      </p:grpSp>
      <p:grpSp>
        <p:nvGrpSpPr>
          <p:cNvPr id="28679" name="组合 2079">
            <a:extLst>
              <a:ext uri="{FF2B5EF4-FFF2-40B4-BE49-F238E27FC236}">
                <a16:creationId xmlns:a16="http://schemas.microsoft.com/office/drawing/2014/main" id="{B005DE94-3AD8-4309-AE8E-FD4ABCF328A2}"/>
              </a:ext>
            </a:extLst>
          </p:cNvPr>
          <p:cNvGrpSpPr>
            <a:grpSpLocks/>
          </p:cNvGrpSpPr>
          <p:nvPr/>
        </p:nvGrpSpPr>
        <p:grpSpPr bwMode="auto">
          <a:xfrm>
            <a:off x="2289175" y="841376"/>
            <a:ext cx="2444750" cy="504825"/>
            <a:chOff x="0" y="0"/>
            <a:chExt cx="3696" cy="384"/>
          </a:xfrm>
        </p:grpSpPr>
        <p:sp>
          <p:nvSpPr>
            <p:cNvPr id="28682" name="圆角矩形 2080">
              <a:extLst>
                <a:ext uri="{FF2B5EF4-FFF2-40B4-BE49-F238E27FC236}">
                  <a16:creationId xmlns:a16="http://schemas.microsoft.com/office/drawing/2014/main" id="{887CF58F-8157-430E-B7FD-289F906F1514}"/>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683" name="文本框 2081">
              <a:extLst>
                <a:ext uri="{FF2B5EF4-FFF2-40B4-BE49-F238E27FC236}">
                  <a16:creationId xmlns:a16="http://schemas.microsoft.com/office/drawing/2014/main" id="{828A5245-12F8-4BBA-95D6-D25376AFBD96}"/>
                </a:ext>
              </a:extLst>
            </p:cNvPr>
            <p:cNvSpPr txBox="1">
              <a:spLocks noChangeArrowheads="1"/>
            </p:cNvSpPr>
            <p:nvPr/>
          </p:nvSpPr>
          <p:spPr bwMode="auto">
            <a:xfrm>
              <a:off x="100" y="13"/>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2</a:t>
              </a:r>
              <a:r>
                <a:rPr lang="zh-CN" altLang="en-US" sz="2000" b="1">
                  <a:solidFill>
                    <a:srgbClr val="0000FF"/>
                  </a:solidFill>
                  <a:latin typeface="楷体" panose="02010609060101010101" pitchFamily="49" charset="-122"/>
                  <a:ea typeface="楷体" panose="02010609060101010101" pitchFamily="49" charset="-122"/>
                </a:rPr>
                <a:t>）六届六中全会</a:t>
              </a:r>
            </a:p>
          </p:txBody>
        </p:sp>
      </p:grpSp>
      <p:sp>
        <p:nvSpPr>
          <p:cNvPr id="28680" name="圆角矩形 6">
            <a:extLst>
              <a:ext uri="{FF2B5EF4-FFF2-40B4-BE49-F238E27FC236}">
                <a16:creationId xmlns:a16="http://schemas.microsoft.com/office/drawing/2014/main" id="{AF320257-4823-4D5E-A482-F3BE41DE4796}"/>
              </a:ext>
            </a:extLst>
          </p:cNvPr>
          <p:cNvSpPr>
            <a:spLocks noChangeArrowheads="1"/>
          </p:cNvSpPr>
          <p:nvPr/>
        </p:nvSpPr>
        <p:spPr bwMode="auto">
          <a:xfrm>
            <a:off x="1863725" y="1866901"/>
            <a:ext cx="4643438" cy="915988"/>
          </a:xfrm>
          <a:prstGeom prst="roundRect">
            <a:avLst>
              <a:gd name="adj" fmla="val 16667"/>
            </a:avLst>
          </a:prstGeom>
          <a:solidFill>
            <a:srgbClr val="FFFFCC"/>
          </a:solidFill>
          <a:ln w="28575">
            <a:solidFill>
              <a:srgbClr val="FF00FF"/>
            </a:solidFill>
            <a:round/>
            <a:headEnd/>
            <a:tailEnd/>
          </a:ln>
        </p:spPr>
        <p:txBody>
          <a:bodyPr/>
          <a:lstStyle>
            <a:lvl1pPr indent="328613">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pPr>
            <a:r>
              <a:rPr lang="en-US" altLang="zh-CN" sz="2000" b="1" dirty="0">
                <a:solidFill>
                  <a:schemeClr val="accent2"/>
                </a:solidFill>
                <a:latin typeface="楷体" panose="02010609060101010101" pitchFamily="49" charset="-122"/>
                <a:ea typeface="楷体" panose="02010609060101010101" pitchFamily="49" charset="-122"/>
              </a:rPr>
              <a:t>1938，毛泽东</a:t>
            </a:r>
            <a:r>
              <a:rPr lang="zh-CN" altLang="en-US" sz="2000" b="1" dirty="0">
                <a:solidFill>
                  <a:schemeClr val="accent2"/>
                </a:solidFill>
                <a:latin typeface="楷体" panose="02010609060101010101" pitchFamily="49" charset="-122"/>
                <a:ea typeface="楷体" panose="02010609060101010101" pitchFamily="49" charset="-122"/>
              </a:rPr>
              <a:t>在</a:t>
            </a:r>
            <a:r>
              <a:rPr lang="en-US" altLang="zh-CN" sz="2000" b="1" dirty="0" err="1">
                <a:solidFill>
                  <a:schemeClr val="accent2"/>
                </a:solidFill>
                <a:latin typeface="楷体" panose="02010609060101010101" pitchFamily="49" charset="-122"/>
                <a:ea typeface="楷体" panose="02010609060101010101" pitchFamily="49" charset="-122"/>
              </a:rPr>
              <a:t>党的六届六中全会，最先提出“马克思主义中国化”命题</a:t>
            </a:r>
            <a:r>
              <a:rPr lang="en-US" altLang="zh-CN" sz="2000" b="1" dirty="0">
                <a:solidFill>
                  <a:schemeClr val="accent2"/>
                </a:solidFill>
                <a:latin typeface="楷体" panose="02010609060101010101" pitchFamily="49" charset="-122"/>
                <a:ea typeface="楷体" panose="02010609060101010101" pitchFamily="49" charset="-122"/>
              </a:rPr>
              <a:t>。</a:t>
            </a:r>
          </a:p>
        </p:txBody>
      </p:sp>
      <p:sp>
        <p:nvSpPr>
          <p:cNvPr id="17" name="矩形 16">
            <a:extLst>
              <a:ext uri="{FF2B5EF4-FFF2-40B4-BE49-F238E27FC236}">
                <a16:creationId xmlns:a16="http://schemas.microsoft.com/office/drawing/2014/main" id="{F08BBC25-436D-4A19-9260-A54D20D90F7C}"/>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
        <p:nvSpPr>
          <p:cNvPr id="2" name="矩形 1">
            <a:extLst>
              <a:ext uri="{FF2B5EF4-FFF2-40B4-BE49-F238E27FC236}">
                <a16:creationId xmlns:a16="http://schemas.microsoft.com/office/drawing/2014/main" id="{48FC2315-14CC-4EA7-BA61-3C7C424728B5}"/>
              </a:ext>
            </a:extLst>
          </p:cNvPr>
          <p:cNvSpPr/>
          <p:nvPr/>
        </p:nvSpPr>
        <p:spPr>
          <a:xfrm>
            <a:off x="7714825" y="3613447"/>
            <a:ext cx="2505075" cy="2246769"/>
          </a:xfrm>
          <a:prstGeom prst="rect">
            <a:avLst/>
          </a:prstGeom>
        </p:spPr>
        <p:txBody>
          <a:bodyPr wrap="square">
            <a:spAutoFit/>
          </a:bodyPr>
          <a:lstStyle/>
          <a:p>
            <a:r>
              <a:rPr lang="en-US" altLang="zh-CN" sz="2800" b="1" dirty="0" err="1">
                <a:solidFill>
                  <a:srgbClr val="0000FF"/>
                </a:solidFill>
                <a:latin typeface="仿宋" panose="02010609060101010101" charset="-122"/>
                <a:ea typeface="仿宋" panose="02010609060101010101" charset="-122"/>
                <a:cs typeface="仿宋" panose="02010609060101010101" charset="-122"/>
                <a:sym typeface="+mn-ea"/>
              </a:rPr>
              <a:t>从此“马克思主义中国化”成为中国共产党人的重大时代课题</a:t>
            </a:r>
            <a:r>
              <a:rPr lang="en-US" altLang="zh-CN" sz="2800" b="1" dirty="0">
                <a:solidFill>
                  <a:srgbClr val="0000FF"/>
                </a:solidFill>
                <a:latin typeface="仿宋" panose="02010609060101010101" charset="-122"/>
                <a:ea typeface="仿宋" panose="02010609060101010101" charset="-122"/>
                <a:cs typeface="仿宋" panose="02010609060101010101" charset="-122"/>
                <a:sym typeface="+mn-ea"/>
              </a:rPr>
              <a:t>。</a:t>
            </a:r>
            <a:endParaRPr lang="zh-CN" altLang="en-US"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5918835"/>
            <a:ext cx="12208510" cy="96012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3" name="Rectangle 4"/>
          <p:cNvSpPr>
            <a:spLocks noGrp="1" noChangeArrowheads="1"/>
          </p:cNvSpPr>
          <p:nvPr/>
        </p:nvSpPr>
        <p:spPr>
          <a:xfrm>
            <a:off x="2756535" y="2368550"/>
            <a:ext cx="6113780" cy="3002280"/>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1" hangingPunct="1">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性质：</a:t>
            </a:r>
          </a:p>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近现代中国发展的政治哲学</a:t>
            </a:r>
          </a:p>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中国共产党治国安邦的学问</a:t>
            </a:r>
          </a:p>
          <a:p>
            <a:pPr marL="0" indent="0" algn="l" eaLnBrk="1" hangingPunct="1">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特性：</a:t>
            </a:r>
            <a:endPar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科学性  学科性  政治性  理论性  时代性</a:t>
            </a:r>
          </a:p>
        </p:txBody>
      </p:sp>
      <p:sp>
        <p:nvSpPr>
          <p:cNvPr id="5" name="Rectangle 4"/>
          <p:cNvSpPr>
            <a:spLocks noGrp="1" noChangeArrowheads="1"/>
          </p:cNvSpPr>
          <p:nvPr>
            <p:ph type="body" sz="half" idx="1"/>
          </p:nvPr>
        </p:nvSpPr>
        <p:spPr>
          <a:xfrm>
            <a:off x="1608455" y="1238250"/>
            <a:ext cx="2508250" cy="570865"/>
          </a:xfrm>
          <a:solidFill>
            <a:schemeClr val="bg1"/>
          </a:solidFill>
          <a:ln>
            <a:noFill/>
          </a:ln>
        </p:spPr>
        <p:txBody>
          <a:bodyPr wrap="square">
            <a:spAutoFit/>
          </a:bodyPr>
          <a:lstStyle/>
          <a:p>
            <a:pPr marL="0" indent="0" algn="l" eaLnBrk="1" hangingPunct="1">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一、性质特性</a:t>
            </a:r>
          </a:p>
        </p:txBody>
      </p:sp>
      <p:pic>
        <p:nvPicPr>
          <p:cNvPr id="6" name="图片 5"/>
          <p:cNvPicPr>
            <a:picLocks noChangeAspect="1"/>
          </p:cNvPicPr>
          <p:nvPr/>
        </p:nvPicPr>
        <p:blipFill>
          <a:blip r:embed="rId3"/>
          <a:stretch>
            <a:fillRect/>
          </a:stretch>
        </p:blipFill>
        <p:spPr>
          <a:xfrm>
            <a:off x="152400" y="2266950"/>
            <a:ext cx="2527300" cy="3472815"/>
          </a:xfrm>
          <a:prstGeom prst="rect">
            <a:avLst/>
          </a:prstGeom>
        </p:spPr>
      </p:pic>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6715" y="700405"/>
            <a:ext cx="1257935" cy="1018540"/>
          </a:xfrm>
          <a:prstGeom prst="rect">
            <a:avLst/>
          </a:prstGeom>
        </p:spPr>
      </p:pic>
      <p:pic>
        <p:nvPicPr>
          <p:cNvPr id="8" name="Picture 9" descr="2011320142740">
            <a:extLst>
              <a:ext uri="{FF2B5EF4-FFF2-40B4-BE49-F238E27FC236}">
                <a16:creationId xmlns:a16="http://schemas.microsoft.com/office/drawing/2014/main" id="{DDFF22D0-D405-4ACD-8F17-85697E4A6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9124" y="895350"/>
            <a:ext cx="220186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WordArt 10">
            <a:extLst>
              <a:ext uri="{FF2B5EF4-FFF2-40B4-BE49-F238E27FC236}">
                <a16:creationId xmlns:a16="http://schemas.microsoft.com/office/drawing/2014/main" id="{58E69E72-4F5E-4229-AB7E-62D26485CE5A}"/>
              </a:ext>
            </a:extLst>
          </p:cNvPr>
          <p:cNvSpPr>
            <a:spLocks noTextEdit="1"/>
          </p:cNvSpPr>
          <p:nvPr/>
        </p:nvSpPr>
        <p:spPr>
          <a:xfrm rot="5400000">
            <a:off x="8227183" y="3595686"/>
            <a:ext cx="3887815" cy="1223963"/>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lstStyle/>
          <a:p>
            <a:pPr algn="ctr" eaLnBrk="1" hangingPunct="1">
              <a:buFont typeface="Arial" panose="020B0604020202020204" pitchFamily="34" charset="0"/>
              <a:buNone/>
              <a:defRPr/>
            </a:pPr>
            <a:r>
              <a:rPr lang="zh-CN" altLang="en-US" sz="3600" noProof="1">
                <a:solidFill>
                  <a:srgbClr val="CC0000"/>
                </a:solidFill>
                <a:latin typeface="宋体" panose="02010600030101010101" pitchFamily="2" charset="-122"/>
              </a:rPr>
              <a:t>我们不是知识的容器</a:t>
            </a:r>
          </a:p>
          <a:p>
            <a:pPr algn="ctr" eaLnBrk="1" hangingPunct="1">
              <a:buFont typeface="Arial" panose="020B0604020202020204" pitchFamily="34" charset="0"/>
              <a:buNone/>
              <a:defRPr/>
            </a:pPr>
            <a:r>
              <a:rPr lang="zh-CN" altLang="en-US" sz="3600" noProof="1">
                <a:solidFill>
                  <a:srgbClr val="CC0000"/>
                </a:solidFill>
                <a:latin typeface="宋体" panose="02010600030101010101" pitchFamily="2" charset="-122"/>
              </a:rPr>
              <a:t>     我们是思想者</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958965" y="3585990"/>
            <a:ext cx="4571365" cy="2497800"/>
          </a:xfrm>
          <a:prstGeom prst="rect">
            <a:avLst/>
          </a:prstGeom>
          <a:solidFill>
            <a:schemeClr val="accent4">
              <a:lumMod val="20000"/>
              <a:lumOff val="80000"/>
            </a:schemeClr>
          </a:solidFill>
          <a:ln w="12700" cmpd="sng">
            <a:solidFill>
              <a:schemeClr val="bg1"/>
            </a:solidFill>
            <a:prstDash val="solid"/>
          </a:ln>
          <a:scene3d>
            <a:camera prst="orthographicFront"/>
            <a:lightRig rig="threePt" dir="t"/>
          </a:scene3d>
          <a:sp3d>
            <a:bevelT w="114300" prst="artDeco"/>
          </a:sp3d>
        </p:spPr>
        <p:style>
          <a:lnRef idx="2">
            <a:schemeClr val="accent5"/>
          </a:lnRef>
          <a:fillRef idx="1">
            <a:schemeClr val="lt1"/>
          </a:fillRef>
          <a:effectRef idx="0">
            <a:schemeClr val="accent5"/>
          </a:effectRef>
          <a:fontRef idx="minor">
            <a:schemeClr val="dk1"/>
          </a:fontRef>
        </p:style>
        <p:txBody>
          <a:bodyPr vertOverflow="overflow" horzOverflow="overflow" vert="horz" wrap="square" numCol="1" spcCol="0" rtlCol="0" fromWordArt="0" anchor="ctr" anchorCtr="0" forceAA="0" compatLnSpc="1">
            <a:spAutoFit/>
          </a:bodyPr>
          <a:lstStyle/>
          <a:p>
            <a:pPr lvl="0">
              <a:lnSpc>
                <a:spcPct val="130000"/>
              </a:lnSpc>
              <a:spcBef>
                <a:spcPct val="20000"/>
              </a:spcBef>
              <a:defRPr/>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毛泽东在20世纪30年代末提出的种种概念中，最直率、最大胆地体现了中国革命的独特性以及中国人需要以自己的方式解决自己问题的，就是“马克思主义的中国化</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   </a:t>
            </a:r>
          </a:p>
          <a:p>
            <a:pPr lvl="0">
              <a:lnSpc>
                <a:spcPct val="130000"/>
              </a:lnSpc>
              <a:spcBef>
                <a:spcPct val="20000"/>
              </a:spcBef>
              <a:defRPr/>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          ——</a:t>
            </a:r>
            <a:r>
              <a:rPr lang="zh-CN" altLang="en-US" sz="2000" b="1" dirty="0">
                <a:solidFill>
                  <a:srgbClr val="0000FF"/>
                </a:solidFill>
                <a:latin typeface="仿宋" panose="02010609060101010101" charset="-122"/>
                <a:ea typeface="仿宋" panose="02010609060101010101" charset="-122"/>
              </a:rPr>
              <a:t>斯图尔特</a:t>
            </a:r>
            <a:r>
              <a:rPr lang="en-US" altLang="zh-CN" sz="2000" b="1" dirty="0">
                <a:solidFill>
                  <a:srgbClr val="0000FF"/>
                </a:solidFill>
                <a:latin typeface="仿宋" panose="02010609060101010101" charset="-122"/>
                <a:ea typeface="仿宋" panose="02010609060101010101" charset="-122"/>
              </a:rPr>
              <a:t>·</a:t>
            </a:r>
            <a:r>
              <a:rPr lang="en-US" altLang="zh-CN" sz="2000" b="1" dirty="0" err="1">
                <a:solidFill>
                  <a:srgbClr val="0000FF"/>
                </a:solidFill>
                <a:latin typeface="仿宋" panose="02010609060101010101" charset="-122"/>
                <a:ea typeface="仿宋" panose="02010609060101010101" charset="-122"/>
              </a:rPr>
              <a:t>R·</a:t>
            </a:r>
            <a:r>
              <a:rPr lang="en-US" altLang="zh-CN" sz="2000" b="1" dirty="0" err="1">
                <a:solidFill>
                  <a:srgbClr val="0000FF"/>
                </a:solidFill>
                <a:latin typeface="仿宋" panose="02010609060101010101" charset="-122"/>
                <a:ea typeface="仿宋" panose="02010609060101010101" charset="-122"/>
                <a:sym typeface="+mn-ea"/>
              </a:rPr>
              <a:t>施</a:t>
            </a:r>
            <a:r>
              <a:rPr lang="en-US" altLang="zh-CN" sz="2000" b="1" dirty="0" err="1">
                <a:solidFill>
                  <a:srgbClr val="0000FF"/>
                </a:solidFill>
                <a:latin typeface="仿宋" panose="02010609060101010101" charset="-122"/>
                <a:ea typeface="仿宋" panose="02010609060101010101" charset="-122"/>
                <a:cs typeface="仿宋" panose="02010609060101010101" charset="-122"/>
                <a:sym typeface="+mn-ea"/>
              </a:rPr>
              <a:t>拉姆</a:t>
            </a:r>
            <a:endParaRPr lang="en-US" altLang="zh-CN" sz="2000" b="1" dirty="0">
              <a:solidFill>
                <a:srgbClr val="0000FF"/>
              </a:solidFill>
              <a:latin typeface="仿宋" panose="02010609060101010101" charset="-122"/>
              <a:ea typeface="仿宋" panose="02010609060101010101" charset="-122"/>
              <a:cs typeface="仿宋" panose="02010609060101010101" charset="-122"/>
              <a:sym typeface="+mn-ea"/>
            </a:endParaRPr>
          </a:p>
        </p:txBody>
      </p:sp>
      <p:pic>
        <p:nvPicPr>
          <p:cNvPr id="3" name="图片 2"/>
          <p:cNvPicPr>
            <a:picLocks noChangeAspect="1"/>
          </p:cNvPicPr>
          <p:nvPr/>
        </p:nvPicPr>
        <p:blipFill>
          <a:blip r:embed="rId3"/>
          <a:srcRect l="19769" t="12493" r="11190" b="12684"/>
          <a:stretch>
            <a:fillRect/>
          </a:stretch>
        </p:blipFill>
        <p:spPr>
          <a:xfrm>
            <a:off x="8270928" y="550545"/>
            <a:ext cx="1948815" cy="2816225"/>
          </a:xfrm>
          <a:prstGeom prst="rect">
            <a:avLst/>
          </a:prstGeom>
          <a:scene3d>
            <a:camera prst="orthographicFront"/>
            <a:lightRig rig="threePt" dir="t"/>
          </a:scene3d>
          <a:sp3d>
            <a:bevelT prst="angle"/>
          </a:sp3d>
        </p:spPr>
      </p:pic>
      <p:pic>
        <p:nvPicPr>
          <p:cNvPr id="17" name="图片 16"/>
          <p:cNvPicPr>
            <a:picLocks noChangeAspect="1"/>
          </p:cNvPicPr>
          <p:nvPr/>
        </p:nvPicPr>
        <p:blipFill>
          <a:blip r:embed="rId4" cstate="print"/>
          <a:stretch>
            <a:fillRect/>
          </a:stretch>
        </p:blipFill>
        <p:spPr>
          <a:xfrm>
            <a:off x="10567670" y="636270"/>
            <a:ext cx="1456690" cy="1019175"/>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14" name="PA-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t="3387" b="5494"/>
          <a:stretch>
            <a:fillRect/>
          </a:stretch>
        </p:blipFill>
        <p:spPr>
          <a:xfrm>
            <a:off x="0" y="5901110"/>
            <a:ext cx="12192000" cy="1122680"/>
          </a:xfrm>
          <a:prstGeom prst="rect">
            <a:avLst/>
          </a:prstGeom>
        </p:spPr>
      </p:pic>
      <p:sp>
        <p:nvSpPr>
          <p:cNvPr id="5" name="矩形 4">
            <a:extLst>
              <a:ext uri="{FF2B5EF4-FFF2-40B4-BE49-F238E27FC236}">
                <a16:creationId xmlns:a16="http://schemas.microsoft.com/office/drawing/2014/main" id="{516D1CC5-A113-4E2A-BCD9-B47DCC2403D6}"/>
              </a:ext>
            </a:extLst>
          </p:cNvPr>
          <p:cNvSpPr/>
          <p:nvPr/>
        </p:nvSpPr>
        <p:spPr>
          <a:xfrm>
            <a:off x="6236524" y="6032883"/>
            <a:ext cx="5955476" cy="369332"/>
          </a:xfrm>
          <a:prstGeom prst="rect">
            <a:avLst/>
          </a:prstGeom>
        </p:spPr>
        <p:txBody>
          <a:bodyPr wrap="none">
            <a:spAutoFit/>
          </a:bodyPr>
          <a:lstStyle/>
          <a:p>
            <a:r>
              <a:rPr lang="zh-CN" altLang="en-US" dirty="0">
                <a:solidFill>
                  <a:srgbClr val="26214A"/>
                </a:solidFill>
                <a:latin typeface="SimSun" panose="02010600030101010101" pitchFamily="2" charset="-122"/>
                <a:ea typeface="SimSun" panose="02010600030101010101" pitchFamily="2" charset="-122"/>
              </a:rPr>
              <a:t>西方著名的毛泽东生平思想研究专家，毛泽东著作翻译家</a:t>
            </a:r>
            <a:endParaRPr lang="zh-CN" altLang="en-US" dirty="0"/>
          </a:p>
        </p:txBody>
      </p:sp>
      <p:sp>
        <p:nvSpPr>
          <p:cNvPr id="10" name="矩形 917517">
            <a:extLst>
              <a:ext uri="{FF2B5EF4-FFF2-40B4-BE49-F238E27FC236}">
                <a16:creationId xmlns:a16="http://schemas.microsoft.com/office/drawing/2014/main" id="{CC94EE0B-0AA3-4F17-A828-B6B8A0330D6E}"/>
              </a:ext>
            </a:extLst>
          </p:cNvPr>
          <p:cNvSpPr>
            <a:spLocks noRot="1" noChangeArrowheads="1"/>
          </p:cNvSpPr>
          <p:nvPr/>
        </p:nvSpPr>
        <p:spPr bwMode="auto">
          <a:xfrm>
            <a:off x="1613498" y="2867695"/>
            <a:ext cx="3627437" cy="1746250"/>
          </a:xfrm>
          <a:prstGeom prst="rect">
            <a:avLst/>
          </a:prstGeom>
          <a:solidFill>
            <a:srgbClr val="CCFFCC"/>
          </a:solidFill>
          <a:ln w="28575">
            <a:solidFill>
              <a:srgbClr val="FF0000"/>
            </a:solidFill>
            <a:miter lim="800000"/>
            <a:headEnd/>
            <a:tailEnd/>
          </a:ln>
        </p:spPr>
        <p:txBody>
          <a:bodyPr/>
          <a:lstStyle>
            <a:lvl1pPr indent="333375">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000" b="1" dirty="0">
                <a:solidFill>
                  <a:schemeClr val="accent2"/>
                </a:solidFill>
                <a:latin typeface="幼圆" panose="02010509060101010101" pitchFamily="49" charset="-122"/>
                <a:ea typeface="幼圆" panose="02010509060101010101" pitchFamily="49" charset="-122"/>
              </a:rPr>
              <a:t>毛泽东之所以提出要实现马克思主义的中国化，源于中国革命进程中正反两个方面的实践经验。</a:t>
            </a:r>
          </a:p>
        </p:txBody>
      </p:sp>
    </p:spTree>
    <p:extLst>
      <p:ext uri="{BB962C8B-B14F-4D97-AF65-F5344CB8AC3E}">
        <p14:creationId xmlns:p14="http://schemas.microsoft.com/office/powerpoint/2010/main" val="482779119"/>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8">
            <a:extLst>
              <a:ext uri="{FF2B5EF4-FFF2-40B4-BE49-F238E27FC236}">
                <a16:creationId xmlns:a16="http://schemas.microsoft.com/office/drawing/2014/main" id="{6BB4BC4D-E0AD-4D28-9116-67E0F8630A64}"/>
              </a:ext>
            </a:extLst>
          </p:cNvPr>
          <p:cNvSpPr>
            <a:spLocks noChangeArrowheads="1"/>
          </p:cNvSpPr>
          <p:nvPr/>
        </p:nvSpPr>
        <p:spPr bwMode="auto">
          <a:xfrm>
            <a:off x="1765330" y="1271588"/>
            <a:ext cx="4264025" cy="860425"/>
          </a:xfrm>
          <a:prstGeom prst="rect">
            <a:avLst/>
          </a:prstGeom>
          <a:solidFill>
            <a:srgbClr val="CCFFFF"/>
          </a:solidFill>
          <a:ln w="9525">
            <a:solidFill>
              <a:srgbClr val="800080"/>
            </a:solidFill>
            <a:miter lim="800000"/>
            <a:headEnd/>
            <a:tailEnd/>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a:solidFill>
                  <a:srgbClr val="B80000"/>
                </a:solidFill>
                <a:latin typeface="华文新魏" panose="02010800040101010101" pitchFamily="2" charset="-122"/>
                <a:ea typeface="华文新魏" panose="02010800040101010101" pitchFamily="2" charset="-122"/>
              </a:rPr>
              <a:t> </a:t>
            </a:r>
            <a:r>
              <a:rPr lang="en-US" altLang="zh-CN" sz="2000" b="1">
                <a:solidFill>
                  <a:srgbClr val="B80000"/>
                </a:solidFill>
                <a:latin typeface="华文楷体" panose="02010600040101010101" pitchFamily="2" charset="-122"/>
                <a:ea typeface="华文楷体" panose="02010600040101010101" pitchFamily="2" charset="-122"/>
              </a:rPr>
              <a:t> </a:t>
            </a:r>
            <a:r>
              <a:rPr lang="zh-CN" altLang="en-US" sz="2000" b="1">
                <a:solidFill>
                  <a:srgbClr val="B80000"/>
                </a:solidFill>
                <a:latin typeface="华文楷体" panose="02010600040101010101" pitchFamily="2" charset="-122"/>
                <a:ea typeface="华文楷体" panose="02010600040101010101" pitchFamily="2" charset="-122"/>
              </a:rPr>
              <a:t>六届六中全会 “决定中国之命运”王明口服心不服</a:t>
            </a:r>
          </a:p>
        </p:txBody>
      </p:sp>
      <p:pic>
        <p:nvPicPr>
          <p:cNvPr id="29699" name="图片 12" descr="驴子1.jpg">
            <a:extLst>
              <a:ext uri="{FF2B5EF4-FFF2-40B4-BE49-F238E27FC236}">
                <a16:creationId xmlns:a16="http://schemas.microsoft.com/office/drawing/2014/main" id="{DE72FA81-A3D5-48F5-AEED-083619600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135" y="3028951"/>
            <a:ext cx="2182812" cy="2182812"/>
          </a:xfrm>
          <a:prstGeom prst="rect">
            <a:avLst/>
          </a:prstGeom>
          <a:noFill/>
          <a:ln w="76200">
            <a:solidFill>
              <a:srgbClr val="92D050"/>
            </a:solidFill>
            <a:miter lim="800000"/>
            <a:headEnd/>
            <a:tailEnd/>
          </a:ln>
          <a:extLst>
            <a:ext uri="{909E8E84-426E-40DD-AFC4-6F175D3DCCD1}">
              <a14:hiddenFill xmlns:a14="http://schemas.microsoft.com/office/drawing/2010/main">
                <a:solidFill>
                  <a:srgbClr val="FFFFFF"/>
                </a:solidFill>
              </a14:hiddenFill>
            </a:ext>
          </a:extLst>
        </p:spPr>
      </p:pic>
      <p:sp>
        <p:nvSpPr>
          <p:cNvPr id="45064" name="矩形 13">
            <a:extLst>
              <a:ext uri="{FF2B5EF4-FFF2-40B4-BE49-F238E27FC236}">
                <a16:creationId xmlns:a16="http://schemas.microsoft.com/office/drawing/2014/main" id="{7CAEA199-1A69-42AA-9168-0EDE19CF7C61}"/>
              </a:ext>
            </a:extLst>
          </p:cNvPr>
          <p:cNvSpPr>
            <a:spLocks noChangeArrowheads="1"/>
          </p:cNvSpPr>
          <p:nvPr/>
        </p:nvSpPr>
        <p:spPr bwMode="auto">
          <a:xfrm>
            <a:off x="1881188" y="5403850"/>
            <a:ext cx="5186362" cy="736600"/>
          </a:xfrm>
          <a:prstGeom prst="rect">
            <a:avLst/>
          </a:prstGeom>
          <a:solidFill>
            <a:schemeClr val="accent3">
              <a:lumMod val="95000"/>
            </a:schemeClr>
          </a:solidFill>
          <a:ln w="9525">
            <a:no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kumimoji="1" lang="en-US" altLang="zh-CN" sz="2400" dirty="0">
                <a:solidFill>
                  <a:srgbClr val="960000"/>
                </a:solidFill>
                <a:latin typeface="华文新魏" panose="02010800040101010101" pitchFamily="2" charset="-122"/>
                <a:ea typeface="华文新魏" panose="02010800040101010101" pitchFamily="2" charset="-122"/>
              </a:rPr>
              <a:t>  </a:t>
            </a:r>
            <a:r>
              <a:rPr kumimoji="1" b="1" dirty="0">
                <a:solidFill>
                  <a:srgbClr val="960000"/>
                </a:solidFill>
                <a:latin typeface="华文楷体" panose="02010600040101010101" charset="-122"/>
                <a:ea typeface="华文楷体" panose="02010600040101010101" charset="-122"/>
              </a:rPr>
              <a:t>1937年12月，左起：张闻天、康生、周恩来、凯丰、王明、毛泽东、任弼时、张国焘合影</a:t>
            </a:r>
          </a:p>
        </p:txBody>
      </p:sp>
      <p:pic>
        <p:nvPicPr>
          <p:cNvPr id="29702" name="图片 1">
            <a:extLst>
              <a:ext uri="{FF2B5EF4-FFF2-40B4-BE49-F238E27FC236}">
                <a16:creationId xmlns:a16="http://schemas.microsoft.com/office/drawing/2014/main" id="{261706F6-77A0-491B-8C93-4F6442607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999" y="2735263"/>
            <a:ext cx="4579938"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云形标注 11">
            <a:extLst>
              <a:ext uri="{FF2B5EF4-FFF2-40B4-BE49-F238E27FC236}">
                <a16:creationId xmlns:a16="http://schemas.microsoft.com/office/drawing/2014/main" id="{AA73F50B-D576-4276-AA93-74849B314E86}"/>
              </a:ext>
            </a:extLst>
          </p:cNvPr>
          <p:cNvSpPr>
            <a:spLocks noChangeArrowheads="1"/>
          </p:cNvSpPr>
          <p:nvPr/>
        </p:nvSpPr>
        <p:spPr bwMode="auto">
          <a:xfrm>
            <a:off x="5916614" y="-52388"/>
            <a:ext cx="4579937" cy="2160588"/>
          </a:xfrm>
          <a:prstGeom prst="cloudCallout">
            <a:avLst>
              <a:gd name="adj1" fmla="val 25407"/>
              <a:gd name="adj2" fmla="val 91880"/>
            </a:avLst>
          </a:prstGeom>
          <a:solidFill>
            <a:srgbClr val="CCFFCC"/>
          </a:solidFill>
          <a:ln w="76200">
            <a:solidFill>
              <a:srgbClr val="00B0F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000" b="1" dirty="0">
                <a:solidFill>
                  <a:srgbClr val="960000"/>
                </a:solidFill>
                <a:latin typeface="华文新魏" panose="02010800040101010101" pitchFamily="2" charset="-122"/>
                <a:ea typeface="华文新魏" panose="02010800040101010101" pitchFamily="2" charset="-122"/>
              </a:rPr>
              <a:t>以后抛开个人，不想责任，而好好想自己的缺点。我要做驴子，慢慢走，跟毛走，看将来能赶上吗？</a:t>
            </a:r>
          </a:p>
        </p:txBody>
      </p:sp>
      <p:grpSp>
        <p:nvGrpSpPr>
          <p:cNvPr id="29704" name="组合 913413">
            <a:extLst>
              <a:ext uri="{FF2B5EF4-FFF2-40B4-BE49-F238E27FC236}">
                <a16:creationId xmlns:a16="http://schemas.microsoft.com/office/drawing/2014/main" id="{C7FBDC5E-77A6-45ED-BDDF-615B25F02191}"/>
              </a:ext>
            </a:extLst>
          </p:cNvPr>
          <p:cNvGrpSpPr>
            <a:grpSpLocks/>
          </p:cNvGrpSpPr>
          <p:nvPr/>
        </p:nvGrpSpPr>
        <p:grpSpPr bwMode="auto">
          <a:xfrm>
            <a:off x="1524001" y="17463"/>
            <a:ext cx="3249613" cy="474662"/>
            <a:chOff x="1338" y="1109"/>
            <a:chExt cx="3696" cy="384"/>
          </a:xfrm>
        </p:grpSpPr>
        <p:sp>
          <p:nvSpPr>
            <p:cNvPr id="29706" name="圆角矩形 913414">
              <a:extLst>
                <a:ext uri="{FF2B5EF4-FFF2-40B4-BE49-F238E27FC236}">
                  <a16:creationId xmlns:a16="http://schemas.microsoft.com/office/drawing/2014/main" id="{1730A2A6-E28C-4F48-87F5-9E5243D126E5}"/>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29707" name="文本框 913415">
              <a:extLst>
                <a:ext uri="{FF2B5EF4-FFF2-40B4-BE49-F238E27FC236}">
                  <a16:creationId xmlns:a16="http://schemas.microsoft.com/office/drawing/2014/main" id="{D096FED7-C530-4BFA-885C-4FCAF7037244}"/>
                </a:ext>
              </a:extLst>
            </p:cNvPr>
            <p:cNvSpPr txBox="1">
              <a:spLocks noChangeArrowheads="1"/>
            </p:cNvSpPr>
            <p:nvPr/>
          </p:nvSpPr>
          <p:spPr bwMode="auto">
            <a:xfrm>
              <a:off x="1440" y="1122"/>
              <a:ext cx="354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1600" b="1">
                  <a:solidFill>
                    <a:schemeClr val="bg1"/>
                  </a:solidFill>
                  <a:latin typeface="幼圆" panose="02010509060101010101" pitchFamily="49" charset="-122"/>
                  <a:ea typeface="幼圆" panose="02010509060101010101" pitchFamily="49" charset="-122"/>
                </a:rPr>
                <a:t>4 </a:t>
              </a:r>
              <a:r>
                <a:rPr lang="zh-CN" altLang="en-US" sz="1600" b="1">
                  <a:solidFill>
                    <a:schemeClr val="bg1"/>
                  </a:solidFill>
                  <a:latin typeface="幼圆" panose="02010509060101010101" pitchFamily="49" charset="-122"/>
                  <a:ea typeface="幼圆" panose="02010509060101010101" pitchFamily="49" charset="-122"/>
                </a:rPr>
                <a:t>从</a:t>
              </a:r>
              <a:r>
                <a:rPr lang="zh-CN" altLang="en-US" sz="1600" b="1">
                  <a:solidFill>
                    <a:schemeClr val="bg1"/>
                  </a:solidFill>
                  <a:latin typeface="幼圆" panose="02010509060101010101" pitchFamily="49" charset="-122"/>
                  <a:ea typeface="幼圆" panose="02010509060101010101" pitchFamily="49" charset="-122"/>
                  <a:sym typeface="宋体" panose="02010600030101010101" pitchFamily="2" charset="-122"/>
                </a:rPr>
                <a:t>遵义会议到延安整风：提出  </a:t>
              </a:r>
              <a:endParaRPr lang="zh-CN" altLang="en-US" sz="1600" b="1">
                <a:solidFill>
                  <a:schemeClr val="bg1"/>
                </a:solidFill>
                <a:latin typeface="幼圆" panose="02010509060101010101" pitchFamily="49" charset="-122"/>
                <a:ea typeface="幼圆" panose="02010509060101010101" pitchFamily="49" charset="-122"/>
              </a:endParaRPr>
            </a:p>
          </p:txBody>
        </p:sp>
      </p:grpSp>
      <p:sp>
        <p:nvSpPr>
          <p:cNvPr id="29705" name="文本框 1">
            <a:extLst>
              <a:ext uri="{FF2B5EF4-FFF2-40B4-BE49-F238E27FC236}">
                <a16:creationId xmlns:a16="http://schemas.microsoft.com/office/drawing/2014/main" id="{9F31AC67-4997-43EF-B6E4-236E8E14745C}"/>
              </a:ext>
            </a:extLst>
          </p:cNvPr>
          <p:cNvSpPr txBox="1">
            <a:spLocks noChangeArrowheads="1"/>
          </p:cNvSpPr>
          <p:nvPr/>
        </p:nvSpPr>
        <p:spPr bwMode="auto">
          <a:xfrm>
            <a:off x="7527926" y="5373688"/>
            <a:ext cx="250507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latin typeface="华文彩云" panose="02010800040101010101" pitchFamily="2" charset="-122"/>
                <a:ea typeface="华文彩云" panose="02010800040101010101" pitchFamily="2" charset="-122"/>
              </a:rPr>
              <a:t>视频：</a:t>
            </a:r>
            <a:r>
              <a:rPr lang="zh-CN" altLang="en-US" sz="2000" b="1">
                <a:solidFill>
                  <a:srgbClr val="FF0000"/>
                </a:solidFill>
                <a:latin typeface="华文彩云" panose="02010800040101010101" pitchFamily="2" charset="-122"/>
                <a:ea typeface="华文彩云" panose="02010800040101010101" pitchFamily="2" charset="-122"/>
                <a:hlinkClick r:id="rId4" action="ppaction://hlinkfile"/>
              </a:rPr>
              <a:t>毛王斗 8.mp4</a:t>
            </a:r>
            <a:endParaRPr lang="zh-CN" altLang="en-US" sz="2000" b="1">
              <a:solidFill>
                <a:srgbClr val="FF0000"/>
              </a:solidFill>
              <a:latin typeface="华文彩云" panose="02010800040101010101" pitchFamily="2" charset="-122"/>
              <a:ea typeface="华文彩云" panose="02010800040101010101" pitchFamily="2" charset="-122"/>
            </a:endParaRPr>
          </a:p>
        </p:txBody>
      </p:sp>
      <p:sp>
        <p:nvSpPr>
          <p:cNvPr id="15" name="矩形 14">
            <a:extLst>
              <a:ext uri="{FF2B5EF4-FFF2-40B4-BE49-F238E27FC236}">
                <a16:creationId xmlns:a16="http://schemas.microsoft.com/office/drawing/2014/main" id="{E9F1E236-9390-4B24-A8A4-C26EA4081380}"/>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图片 1">
            <a:extLst>
              <a:ext uri="{FF2B5EF4-FFF2-40B4-BE49-F238E27FC236}">
                <a16:creationId xmlns:a16="http://schemas.microsoft.com/office/drawing/2014/main" id="{C261A7F5-0834-4B19-A2D7-0563EFE761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60000">
            <a:off x="7002464" y="330201"/>
            <a:ext cx="3316287"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2">
            <a:extLst>
              <a:ext uri="{FF2B5EF4-FFF2-40B4-BE49-F238E27FC236}">
                <a16:creationId xmlns:a16="http://schemas.microsoft.com/office/drawing/2014/main" id="{059136C7-C36C-41B5-A6E4-6FC840D12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889" y="2660651"/>
            <a:ext cx="3119437"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WordArt 9" descr="白色大理石">
            <a:extLst>
              <a:ext uri="{FF2B5EF4-FFF2-40B4-BE49-F238E27FC236}">
                <a16:creationId xmlns:a16="http://schemas.microsoft.com/office/drawing/2014/main" id="{C84C8F58-C3F5-4DC0-A86B-D153AC615C7E}"/>
              </a:ext>
            </a:extLst>
          </p:cNvPr>
          <p:cNvSpPr>
            <a:spLocks noChangeArrowheads="1" noChangeShapeType="1" noTextEdit="1"/>
          </p:cNvSpPr>
          <p:nvPr/>
        </p:nvSpPr>
        <p:spPr bwMode="auto">
          <a:xfrm>
            <a:off x="7013575" y="5300663"/>
            <a:ext cx="3360738" cy="4191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C00000"/>
              </a:contourClr>
            </a:sp3d>
          </a:bodyPr>
          <a:lstStyle/>
          <a:p>
            <a:pPr algn="ctr"/>
            <a:r>
              <a:rPr lang="zh-CN" altLang="en-US" sz="3600" kern="10">
                <a:ln w="9525">
                  <a:round/>
                  <a:headEnd/>
                  <a:tailEnd/>
                </a:ln>
                <a:solidFill>
                  <a:srgbClr val="C00000"/>
                </a:solidFill>
                <a:latin typeface="宋体" panose="02010600030101010101" pitchFamily="2" charset="-122"/>
              </a:rPr>
              <a:t>斗争取得决定性胜利</a:t>
            </a:r>
          </a:p>
        </p:txBody>
      </p:sp>
      <p:grpSp>
        <p:nvGrpSpPr>
          <p:cNvPr id="30726" name="组合 913413">
            <a:extLst>
              <a:ext uri="{FF2B5EF4-FFF2-40B4-BE49-F238E27FC236}">
                <a16:creationId xmlns:a16="http://schemas.microsoft.com/office/drawing/2014/main" id="{548D9A58-05FC-4CAC-93EC-7AB748CE92A6}"/>
              </a:ext>
            </a:extLst>
          </p:cNvPr>
          <p:cNvGrpSpPr>
            <a:grpSpLocks/>
          </p:cNvGrpSpPr>
          <p:nvPr/>
        </p:nvGrpSpPr>
        <p:grpSpPr bwMode="auto">
          <a:xfrm>
            <a:off x="1524001" y="17463"/>
            <a:ext cx="3249613" cy="474662"/>
            <a:chOff x="1338" y="1109"/>
            <a:chExt cx="3696" cy="384"/>
          </a:xfrm>
        </p:grpSpPr>
        <p:sp>
          <p:nvSpPr>
            <p:cNvPr id="30732" name="圆角矩形 913414">
              <a:extLst>
                <a:ext uri="{FF2B5EF4-FFF2-40B4-BE49-F238E27FC236}">
                  <a16:creationId xmlns:a16="http://schemas.microsoft.com/office/drawing/2014/main" id="{84A571B5-9FFF-4F60-B566-A2588D0FA395}"/>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30733" name="文本框 913415">
              <a:extLst>
                <a:ext uri="{FF2B5EF4-FFF2-40B4-BE49-F238E27FC236}">
                  <a16:creationId xmlns:a16="http://schemas.microsoft.com/office/drawing/2014/main" id="{5728E7C6-E109-455E-B32A-79530F4BBBE1}"/>
                </a:ext>
              </a:extLst>
            </p:cNvPr>
            <p:cNvSpPr txBox="1">
              <a:spLocks noChangeArrowheads="1"/>
            </p:cNvSpPr>
            <p:nvPr/>
          </p:nvSpPr>
          <p:spPr bwMode="auto">
            <a:xfrm>
              <a:off x="1440" y="1122"/>
              <a:ext cx="354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1600" b="1">
                  <a:solidFill>
                    <a:schemeClr val="bg1"/>
                  </a:solidFill>
                  <a:latin typeface="幼圆" panose="02010509060101010101" pitchFamily="49" charset="-122"/>
                  <a:ea typeface="幼圆" panose="02010509060101010101" pitchFamily="49" charset="-122"/>
                </a:rPr>
                <a:t>4 </a:t>
              </a:r>
              <a:r>
                <a:rPr lang="zh-CN" altLang="en-US" sz="1600" b="1">
                  <a:solidFill>
                    <a:schemeClr val="bg1"/>
                  </a:solidFill>
                  <a:latin typeface="幼圆" panose="02010509060101010101" pitchFamily="49" charset="-122"/>
                  <a:ea typeface="幼圆" panose="02010509060101010101" pitchFamily="49" charset="-122"/>
                </a:rPr>
                <a:t>从</a:t>
              </a:r>
              <a:r>
                <a:rPr lang="zh-CN" altLang="en-US" sz="1600" b="1">
                  <a:solidFill>
                    <a:schemeClr val="bg1"/>
                  </a:solidFill>
                  <a:latin typeface="幼圆" panose="02010509060101010101" pitchFamily="49" charset="-122"/>
                  <a:ea typeface="幼圆" panose="02010509060101010101" pitchFamily="49" charset="-122"/>
                  <a:sym typeface="宋体" panose="02010600030101010101" pitchFamily="2" charset="-122"/>
                </a:rPr>
                <a:t>遵义会议到延安整风：提出  </a:t>
              </a:r>
              <a:endParaRPr lang="zh-CN" altLang="en-US" sz="1600" b="1">
                <a:solidFill>
                  <a:schemeClr val="bg1"/>
                </a:solidFill>
                <a:latin typeface="幼圆" panose="02010509060101010101" pitchFamily="49" charset="-122"/>
                <a:ea typeface="幼圆" panose="02010509060101010101" pitchFamily="49" charset="-122"/>
              </a:endParaRPr>
            </a:p>
          </p:txBody>
        </p:sp>
      </p:grpSp>
      <p:grpSp>
        <p:nvGrpSpPr>
          <p:cNvPr id="30727" name="组合 2079">
            <a:extLst>
              <a:ext uri="{FF2B5EF4-FFF2-40B4-BE49-F238E27FC236}">
                <a16:creationId xmlns:a16="http://schemas.microsoft.com/office/drawing/2014/main" id="{8E725B20-DB70-4C86-B885-07C4521233A9}"/>
              </a:ext>
            </a:extLst>
          </p:cNvPr>
          <p:cNvGrpSpPr>
            <a:grpSpLocks/>
          </p:cNvGrpSpPr>
          <p:nvPr/>
        </p:nvGrpSpPr>
        <p:grpSpPr bwMode="auto">
          <a:xfrm>
            <a:off x="2241551" y="676276"/>
            <a:ext cx="1787525" cy="504825"/>
            <a:chOff x="0" y="0"/>
            <a:chExt cx="3696" cy="384"/>
          </a:xfrm>
        </p:grpSpPr>
        <p:sp>
          <p:nvSpPr>
            <p:cNvPr id="30730" name="圆角矩形 2080">
              <a:extLst>
                <a:ext uri="{FF2B5EF4-FFF2-40B4-BE49-F238E27FC236}">
                  <a16:creationId xmlns:a16="http://schemas.microsoft.com/office/drawing/2014/main" id="{4AF35A76-F096-41E4-A5FB-4DF7BA94696C}"/>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31" name="文本框 2081">
              <a:extLst>
                <a:ext uri="{FF2B5EF4-FFF2-40B4-BE49-F238E27FC236}">
                  <a16:creationId xmlns:a16="http://schemas.microsoft.com/office/drawing/2014/main" id="{1963811A-FF22-46B9-BD32-A37764EF5C54}"/>
                </a:ext>
              </a:extLst>
            </p:cNvPr>
            <p:cNvSpPr txBox="1">
              <a:spLocks noChangeArrowheads="1"/>
            </p:cNvSpPr>
            <p:nvPr/>
          </p:nvSpPr>
          <p:spPr bwMode="auto">
            <a:xfrm>
              <a:off x="100" y="13"/>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3</a:t>
              </a:r>
              <a:r>
                <a:rPr lang="zh-CN" altLang="en-US" sz="2000" b="1">
                  <a:solidFill>
                    <a:srgbClr val="0000FF"/>
                  </a:solidFill>
                  <a:latin typeface="楷体" panose="02010609060101010101" pitchFamily="49" charset="-122"/>
                  <a:ea typeface="楷体" panose="02010609060101010101" pitchFamily="49" charset="-122"/>
                </a:rPr>
                <a:t>）延安整风</a:t>
              </a:r>
            </a:p>
          </p:txBody>
        </p:sp>
      </p:grpSp>
      <p:sp>
        <p:nvSpPr>
          <p:cNvPr id="30728" name="圆角矩形 6">
            <a:extLst>
              <a:ext uri="{FF2B5EF4-FFF2-40B4-BE49-F238E27FC236}">
                <a16:creationId xmlns:a16="http://schemas.microsoft.com/office/drawing/2014/main" id="{E8E16957-E947-438E-A88C-9ED5C29DC607}"/>
              </a:ext>
            </a:extLst>
          </p:cNvPr>
          <p:cNvSpPr>
            <a:spLocks noChangeArrowheads="1"/>
          </p:cNvSpPr>
          <p:nvPr/>
        </p:nvSpPr>
        <p:spPr bwMode="auto">
          <a:xfrm>
            <a:off x="1709739" y="1368426"/>
            <a:ext cx="5170487" cy="4797425"/>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chemeClr val="accent2"/>
                </a:solidFill>
                <a:latin typeface="楷体" panose="02010609060101010101" pitchFamily="49" charset="-122"/>
                <a:ea typeface="楷体" panose="02010609060101010101" pitchFamily="49" charset="-122"/>
              </a:rPr>
              <a:t>  从1942年2月开始至1945年春季结束，共计3年多时间。</a:t>
            </a:r>
          </a:p>
          <a:p>
            <a:pPr eaLnBrk="1" hangingPunct="1">
              <a:lnSpc>
                <a:spcPct val="125000"/>
              </a:lnSpc>
            </a:pPr>
            <a:r>
              <a:rPr lang="en-US" altLang="zh-CN" sz="2000" b="1">
                <a:solidFill>
                  <a:schemeClr val="accent2"/>
                </a:solidFill>
                <a:latin typeface="楷体" panose="02010609060101010101" pitchFamily="49" charset="-122"/>
                <a:ea typeface="楷体" panose="02010609060101010101" pitchFamily="49" charset="-122"/>
              </a:rPr>
              <a:t>   </a:t>
            </a:r>
            <a:r>
              <a:rPr lang="en-US" altLang="zh-CN" b="1">
                <a:solidFill>
                  <a:schemeClr val="accent2"/>
                </a:solidFill>
                <a:latin typeface="幼圆" panose="02010509060101010101" pitchFamily="49" charset="-122"/>
                <a:ea typeface="幼圆" panose="02010509060101010101" pitchFamily="49" charset="-122"/>
              </a:rPr>
              <a:t>其前，中国共产党还没有把马克思主义与中国革命的具体实际很好地结合起来。因此，如何把马克思主义中国化，就成为摆在中国共产党面前的一项重大任务。而延安整风，正是解决这一问题的重要途径。</a:t>
            </a:r>
          </a:p>
          <a:p>
            <a:pPr eaLnBrk="1" hangingPunct="1">
              <a:lnSpc>
                <a:spcPct val="125000"/>
              </a:lnSpc>
            </a:pPr>
            <a:r>
              <a:rPr lang="en-US" altLang="zh-CN" sz="2000" b="1">
                <a:solidFill>
                  <a:schemeClr val="accent2"/>
                </a:solidFill>
                <a:latin typeface="楷体" panose="02010609060101010101" pitchFamily="49" charset="-122"/>
                <a:ea typeface="楷体" panose="02010609060101010101" pitchFamily="49" charset="-122"/>
              </a:rPr>
              <a:t>   内容为</a:t>
            </a:r>
            <a:r>
              <a:rPr lang="en-US" altLang="zh-CN" sz="2000" b="1">
                <a:solidFill>
                  <a:srgbClr val="FF0000"/>
                </a:solidFill>
                <a:latin typeface="幼圆" panose="02010509060101010101" pitchFamily="49" charset="-122"/>
                <a:ea typeface="幼圆" panose="02010509060101010101" pitchFamily="49" charset="-122"/>
              </a:rPr>
              <a:t>反对主观主义以整顿学风、反对宗派主义以整顿党风、反对党八股以整顿文风</a:t>
            </a:r>
            <a:r>
              <a:rPr lang="en-US" altLang="zh-CN" sz="2000" b="1">
                <a:solidFill>
                  <a:schemeClr val="accent2"/>
                </a:solidFill>
                <a:latin typeface="楷体" panose="02010609060101010101" pitchFamily="49" charset="-122"/>
                <a:ea typeface="楷体" panose="02010609060101010101" pitchFamily="49" charset="-122"/>
              </a:rPr>
              <a:t>，实际上是一次全党范围的普遍的马克思主义教育运动，也是一次伟大的思想解放运动。</a:t>
            </a:r>
          </a:p>
        </p:txBody>
      </p:sp>
      <p:sp>
        <p:nvSpPr>
          <p:cNvPr id="30729" name="圆角矩形标注 5">
            <a:extLst>
              <a:ext uri="{FF2B5EF4-FFF2-40B4-BE49-F238E27FC236}">
                <a16:creationId xmlns:a16="http://schemas.microsoft.com/office/drawing/2014/main" id="{51D9D2AA-A9A7-4C27-82CC-7FEE466D1E9D}"/>
              </a:ext>
            </a:extLst>
          </p:cNvPr>
          <p:cNvSpPr>
            <a:spLocks noChangeArrowheads="1"/>
          </p:cNvSpPr>
          <p:nvPr/>
        </p:nvSpPr>
        <p:spPr bwMode="auto">
          <a:xfrm>
            <a:off x="5232401" y="246063"/>
            <a:ext cx="1592263" cy="747712"/>
          </a:xfrm>
          <a:prstGeom prst="wedgeRoundRectCallout">
            <a:avLst>
              <a:gd name="adj1" fmla="val 14745"/>
              <a:gd name="adj2" fmla="val 120093"/>
              <a:gd name="adj3" fmla="val 16667"/>
            </a:avLst>
          </a:prstGeom>
          <a:blipFill dpi="0" rotWithShape="1">
            <a:blip r:embed="rId4"/>
            <a:srcRect/>
            <a:tile tx="0" ty="0" sx="100000" sy="100000" flip="none" algn="tl"/>
          </a:blipFill>
          <a:ln w="28575">
            <a:solidFill>
              <a:srgbClr val="99330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1600" b="1">
                <a:solidFill>
                  <a:srgbClr val="FF0000"/>
                </a:solidFill>
                <a:latin typeface="幼圆" panose="02010509060101010101" pitchFamily="49" charset="-122"/>
                <a:ea typeface="幼圆" panose="02010509060101010101" pitchFamily="49" charset="-122"/>
              </a:rPr>
              <a:t>反对教条主义和经验主义</a:t>
            </a:r>
          </a:p>
        </p:txBody>
      </p:sp>
      <p:sp>
        <p:nvSpPr>
          <p:cNvPr id="17" name="矩形 16">
            <a:extLst>
              <a:ext uri="{FF2B5EF4-FFF2-40B4-BE49-F238E27FC236}">
                <a16:creationId xmlns:a16="http://schemas.microsoft.com/office/drawing/2014/main" id="{891799CE-E499-448A-B3D8-38EDAD2BB318}"/>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图片 5">
            <a:extLst>
              <a:ext uri="{FF2B5EF4-FFF2-40B4-BE49-F238E27FC236}">
                <a16:creationId xmlns:a16="http://schemas.microsoft.com/office/drawing/2014/main" id="{6B5FCFEA-EBF0-4AF0-B98F-10D46DA52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1" y="3024188"/>
            <a:ext cx="3744913"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图片 6">
            <a:extLst>
              <a:ext uri="{FF2B5EF4-FFF2-40B4-BE49-F238E27FC236}">
                <a16:creationId xmlns:a16="http://schemas.microsoft.com/office/drawing/2014/main" id="{6E826EE3-5FAB-401A-9CE5-84B7AF466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63" y="190500"/>
            <a:ext cx="31750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椭圆 2063">
            <a:extLst>
              <a:ext uri="{FF2B5EF4-FFF2-40B4-BE49-F238E27FC236}">
                <a16:creationId xmlns:a16="http://schemas.microsoft.com/office/drawing/2014/main" id="{7B7DD7B2-7DDD-4F10-B2F6-DC22CFB9D342}"/>
              </a:ext>
            </a:extLst>
          </p:cNvPr>
          <p:cNvSpPr>
            <a:spLocks noChangeArrowheads="1"/>
          </p:cNvSpPr>
          <p:nvPr/>
        </p:nvSpPr>
        <p:spPr bwMode="auto">
          <a:xfrm rot="900000">
            <a:off x="5711825" y="266701"/>
            <a:ext cx="769938" cy="1368425"/>
          </a:xfrm>
          <a:prstGeom prst="ellipse">
            <a:avLst/>
          </a:prstGeom>
          <a:solidFill>
            <a:srgbClr val="800000"/>
          </a:solidFill>
          <a:ln w="9525">
            <a:round/>
            <a:headEnd/>
            <a:tailEnd/>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p:spPr>
        <p:txBody>
          <a:bodyPr vert="eaVert" wrap="none" anchor="ct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chemeClr val="bg1"/>
                </a:solidFill>
                <a:ea typeface="楷体_GB2312" pitchFamily="49" charset="-122"/>
              </a:rPr>
              <a:t>确 认</a:t>
            </a:r>
          </a:p>
        </p:txBody>
      </p:sp>
      <p:grpSp>
        <p:nvGrpSpPr>
          <p:cNvPr id="31751" name="组合 913413">
            <a:extLst>
              <a:ext uri="{FF2B5EF4-FFF2-40B4-BE49-F238E27FC236}">
                <a16:creationId xmlns:a16="http://schemas.microsoft.com/office/drawing/2014/main" id="{73BE77F6-C043-407E-9C52-2F6D03AD7869}"/>
              </a:ext>
            </a:extLst>
          </p:cNvPr>
          <p:cNvGrpSpPr>
            <a:grpSpLocks/>
          </p:cNvGrpSpPr>
          <p:nvPr/>
        </p:nvGrpSpPr>
        <p:grpSpPr bwMode="auto">
          <a:xfrm>
            <a:off x="2027239" y="800101"/>
            <a:ext cx="3354387" cy="574675"/>
            <a:chOff x="1338" y="1109"/>
            <a:chExt cx="3696" cy="384"/>
          </a:xfrm>
        </p:grpSpPr>
        <p:sp>
          <p:nvSpPr>
            <p:cNvPr id="31755" name="圆角矩形 913414">
              <a:extLst>
                <a:ext uri="{FF2B5EF4-FFF2-40B4-BE49-F238E27FC236}">
                  <a16:creationId xmlns:a16="http://schemas.microsoft.com/office/drawing/2014/main" id="{36E85BCE-69F3-4E03-8590-B0AD176D0BE2}"/>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31756" name="文本框 913415">
              <a:extLst>
                <a:ext uri="{FF2B5EF4-FFF2-40B4-BE49-F238E27FC236}">
                  <a16:creationId xmlns:a16="http://schemas.microsoft.com/office/drawing/2014/main" id="{CA748B2B-05A5-4921-808C-9BA78F8CA698}"/>
                </a:ext>
              </a:extLst>
            </p:cNvPr>
            <p:cNvSpPr txBox="1">
              <a:spLocks noChangeArrowheads="1"/>
            </p:cNvSpPr>
            <p:nvPr/>
          </p:nvSpPr>
          <p:spPr bwMode="auto">
            <a:xfrm>
              <a:off x="1440" y="1122"/>
              <a:ext cx="3549"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5 </a:t>
              </a:r>
              <a:r>
                <a:rPr lang="en-US" altLang="zh-CN" sz="2400" b="1">
                  <a:solidFill>
                    <a:schemeClr val="bg1"/>
                  </a:solidFill>
                  <a:latin typeface="楷体" panose="02010609060101010101" pitchFamily="49" charset="-122"/>
                  <a:ea typeface="楷体" panose="02010609060101010101" pitchFamily="49" charset="-122"/>
                  <a:sym typeface="宋体" panose="02010600030101010101" pitchFamily="2" charset="-122"/>
                </a:rPr>
                <a:t>党的七大</a:t>
              </a:r>
              <a:r>
                <a:rPr lang="zh-CN" altLang="en-US" sz="2400" b="1">
                  <a:solidFill>
                    <a:schemeClr val="bg1"/>
                  </a:solidFill>
                  <a:latin typeface="楷体" panose="02010609060101010101" pitchFamily="49" charset="-122"/>
                  <a:ea typeface="楷体" panose="02010609060101010101" pitchFamily="49" charset="-122"/>
                  <a:sym typeface="宋体" panose="02010600030101010101" pitchFamily="2" charset="-122"/>
                </a:rPr>
                <a:t>：确立</a:t>
              </a:r>
              <a:r>
                <a:rPr lang="en-US" altLang="zh-CN" sz="2400" b="1">
                  <a:solidFill>
                    <a:schemeClr val="bg1"/>
                  </a:solidFill>
                  <a:latin typeface="楷体" panose="02010609060101010101" pitchFamily="49" charset="-122"/>
                  <a:ea typeface="楷体" panose="02010609060101010101" pitchFamily="49" charset="-122"/>
                  <a:sym typeface="宋体" panose="02010600030101010101" pitchFamily="2" charset="-122"/>
                </a:rPr>
                <a:t> </a:t>
              </a:r>
              <a:endParaRPr lang="zh-CN" altLang="en-US" sz="2400" b="1">
                <a:solidFill>
                  <a:schemeClr val="bg1"/>
                </a:solidFill>
                <a:latin typeface="楷体" panose="02010609060101010101" pitchFamily="49" charset="-122"/>
                <a:ea typeface="楷体" panose="02010609060101010101" pitchFamily="49" charset="-122"/>
              </a:endParaRPr>
            </a:p>
          </p:txBody>
        </p:sp>
      </p:grpSp>
      <p:sp>
        <p:nvSpPr>
          <p:cNvPr id="31752" name="圆角矩形 6">
            <a:extLst>
              <a:ext uri="{FF2B5EF4-FFF2-40B4-BE49-F238E27FC236}">
                <a16:creationId xmlns:a16="http://schemas.microsoft.com/office/drawing/2014/main" id="{16514C93-5526-4A54-88FC-88D5B3F88E36}"/>
              </a:ext>
            </a:extLst>
          </p:cNvPr>
          <p:cNvSpPr>
            <a:spLocks noChangeArrowheads="1"/>
          </p:cNvSpPr>
          <p:nvPr/>
        </p:nvSpPr>
        <p:spPr bwMode="auto">
          <a:xfrm>
            <a:off x="1866900" y="1809751"/>
            <a:ext cx="4514850" cy="1363663"/>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dirty="0">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dirty="0" err="1">
                <a:solidFill>
                  <a:schemeClr val="accent2"/>
                </a:solidFill>
                <a:latin typeface="楷体" panose="02010609060101010101" pitchFamily="49" charset="-122"/>
                <a:ea typeface="楷体" panose="02010609060101010101" pitchFamily="49" charset="-122"/>
              </a:rPr>
              <a:t>刘少奇</a:t>
            </a:r>
            <a:r>
              <a:rPr lang="zh-CN" altLang="en-US" sz="2000" b="1" dirty="0">
                <a:solidFill>
                  <a:schemeClr val="accent2"/>
                </a:solidFill>
                <a:latin typeface="楷体" panose="02010609060101010101" pitchFamily="49" charset="-122"/>
                <a:ea typeface="楷体" panose="02010609060101010101" pitchFamily="49" charset="-122"/>
              </a:rPr>
              <a:t>在</a:t>
            </a:r>
            <a:r>
              <a:rPr lang="en-US" altLang="zh-CN" sz="2000" b="1" dirty="0" err="1">
                <a:solidFill>
                  <a:schemeClr val="accent2"/>
                </a:solidFill>
                <a:latin typeface="楷体" panose="02010609060101010101" pitchFamily="49" charset="-122"/>
                <a:ea typeface="楷体" panose="02010609060101010101" pitchFamily="49" charset="-122"/>
              </a:rPr>
              <a:t>党的七大</a:t>
            </a:r>
            <a:r>
              <a:rPr lang="zh-CN" altLang="en-US" sz="2000" b="1" dirty="0">
                <a:solidFill>
                  <a:schemeClr val="accent2"/>
                </a:solidFill>
                <a:latin typeface="楷体" panose="02010609060101010101" pitchFamily="49" charset="-122"/>
                <a:ea typeface="楷体" panose="02010609060101010101" pitchFamily="49" charset="-122"/>
              </a:rPr>
              <a:t>作</a:t>
            </a:r>
            <a:r>
              <a:rPr lang="en-US" altLang="zh-CN" sz="2000" b="1" dirty="0">
                <a:solidFill>
                  <a:schemeClr val="accent2"/>
                </a:solidFill>
                <a:latin typeface="楷体" panose="02010609060101010101" pitchFamily="49" charset="-122"/>
                <a:ea typeface="楷体" panose="02010609060101010101" pitchFamily="49" charset="-122"/>
              </a:rPr>
              <a:t>《</a:t>
            </a:r>
            <a:r>
              <a:rPr lang="en-US" altLang="zh-CN" sz="2000" b="1" dirty="0" err="1">
                <a:solidFill>
                  <a:schemeClr val="accent2"/>
                </a:solidFill>
                <a:latin typeface="楷体" panose="02010609060101010101" pitchFamily="49" charset="-122"/>
                <a:ea typeface="楷体" panose="02010609060101010101" pitchFamily="49" charset="-122"/>
              </a:rPr>
              <a:t>关于修改党章的报告</a:t>
            </a:r>
            <a:r>
              <a:rPr lang="en-US" altLang="zh-CN" sz="2000" b="1" dirty="0">
                <a:solidFill>
                  <a:schemeClr val="accent2"/>
                </a:solidFill>
                <a:latin typeface="楷体" panose="02010609060101010101" pitchFamily="49" charset="-122"/>
                <a:ea typeface="楷体" panose="02010609060101010101" pitchFamily="49" charset="-122"/>
              </a:rPr>
              <a:t>》，</a:t>
            </a:r>
            <a:r>
              <a:rPr lang="en-US" altLang="zh-CN" sz="2000" b="1" dirty="0" err="1">
                <a:solidFill>
                  <a:schemeClr val="accent2"/>
                </a:solidFill>
                <a:latin typeface="楷体" panose="02010609060101010101" pitchFamily="49" charset="-122"/>
                <a:ea typeface="楷体" panose="02010609060101010101" pitchFamily="49" charset="-122"/>
              </a:rPr>
              <a:t>对“马克思主义中国化”从理论上作了进一步的阐述</a:t>
            </a:r>
            <a:r>
              <a:rPr lang="en-US" altLang="zh-CN" sz="2000" b="1" dirty="0">
                <a:solidFill>
                  <a:schemeClr val="accent2"/>
                </a:solidFill>
                <a:latin typeface="楷体" panose="02010609060101010101" pitchFamily="49" charset="-122"/>
                <a:ea typeface="楷体" panose="02010609060101010101" pitchFamily="49" charset="-122"/>
              </a:rPr>
              <a:t>。</a:t>
            </a:r>
          </a:p>
        </p:txBody>
      </p:sp>
      <p:sp>
        <p:nvSpPr>
          <p:cNvPr id="31753" name="圆角矩形 6">
            <a:extLst>
              <a:ext uri="{FF2B5EF4-FFF2-40B4-BE49-F238E27FC236}">
                <a16:creationId xmlns:a16="http://schemas.microsoft.com/office/drawing/2014/main" id="{D96F75DA-2416-4E66-B95F-599708321923}"/>
              </a:ext>
            </a:extLst>
          </p:cNvPr>
          <p:cNvSpPr>
            <a:spLocks noChangeArrowheads="1"/>
          </p:cNvSpPr>
          <p:nvPr/>
        </p:nvSpPr>
        <p:spPr bwMode="auto">
          <a:xfrm>
            <a:off x="2193926" y="4289425"/>
            <a:ext cx="3559175" cy="1225550"/>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sz="2400" b="1">
                <a:solidFill>
                  <a:schemeClr val="accent2"/>
                </a:solidFill>
                <a:latin typeface="楷体" panose="02010609060101010101" pitchFamily="49" charset="-122"/>
                <a:ea typeface="楷体" panose="02010609060101010101" pitchFamily="49" charset="-122"/>
              </a:rPr>
              <a:t>   </a:t>
            </a:r>
            <a:r>
              <a:rPr lang="en-US" altLang="zh-CN" sz="2400" b="1">
                <a:solidFill>
                  <a:srgbClr val="FF0000"/>
                </a:solidFill>
                <a:latin typeface="楷体" panose="02010609060101010101" pitchFamily="49" charset="-122"/>
                <a:ea typeface="楷体" panose="02010609060101010101" pitchFamily="49" charset="-122"/>
              </a:rPr>
              <a:t>毛泽东思想是“中国化的马克思主义”。</a:t>
            </a:r>
          </a:p>
        </p:txBody>
      </p:sp>
      <p:sp>
        <p:nvSpPr>
          <p:cNvPr id="31754" name="WordArt 9" descr="白色大理石">
            <a:extLst>
              <a:ext uri="{FF2B5EF4-FFF2-40B4-BE49-F238E27FC236}">
                <a16:creationId xmlns:a16="http://schemas.microsoft.com/office/drawing/2014/main" id="{97290C39-B39D-45D7-904F-C7D2FFDFC208}"/>
              </a:ext>
            </a:extLst>
          </p:cNvPr>
          <p:cNvSpPr>
            <a:spLocks noChangeArrowheads="1" noChangeShapeType="1" noTextEdit="1"/>
          </p:cNvSpPr>
          <p:nvPr/>
        </p:nvSpPr>
        <p:spPr bwMode="auto">
          <a:xfrm>
            <a:off x="2119313" y="3382963"/>
            <a:ext cx="1401762" cy="4191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C00000"/>
              </a:contourClr>
            </a:sp3d>
          </a:bodyPr>
          <a:lstStyle/>
          <a:p>
            <a:pPr algn="ctr"/>
            <a:r>
              <a:rPr lang="zh-CN" altLang="en-US" sz="3600" kern="10">
                <a:ln w="9525">
                  <a:round/>
                  <a:headEnd/>
                  <a:tailEnd/>
                </a:ln>
                <a:solidFill>
                  <a:srgbClr val="C00000"/>
                </a:solidFill>
                <a:latin typeface="宋体" panose="02010600030101010101" pitchFamily="2" charset="-122"/>
              </a:rPr>
              <a:t>并指出：</a:t>
            </a:r>
          </a:p>
        </p:txBody>
      </p:sp>
      <p:sp>
        <p:nvSpPr>
          <p:cNvPr id="16" name="矩形 15">
            <a:extLst>
              <a:ext uri="{FF2B5EF4-FFF2-40B4-BE49-F238E27FC236}">
                <a16:creationId xmlns:a16="http://schemas.microsoft.com/office/drawing/2014/main" id="{03AC78AE-2D50-44E8-B82C-02C3FA57541F}"/>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descr="照片 091">
            <a:extLst>
              <a:ext uri="{FF2B5EF4-FFF2-40B4-BE49-F238E27FC236}">
                <a16:creationId xmlns:a16="http://schemas.microsoft.com/office/drawing/2014/main" id="{FFC18A1E-9C62-4AB3-BA22-E82CC93D9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889" y="646113"/>
            <a:ext cx="3157537" cy="27495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32772" name="图片 1">
            <a:extLst>
              <a:ext uri="{FF2B5EF4-FFF2-40B4-BE49-F238E27FC236}">
                <a16:creationId xmlns:a16="http://schemas.microsoft.com/office/drawing/2014/main" id="{282A4045-F0DD-4315-9380-71C12F31F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0" y="3719513"/>
            <a:ext cx="1931988"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圆角矩形标注 5">
            <a:extLst>
              <a:ext uri="{FF2B5EF4-FFF2-40B4-BE49-F238E27FC236}">
                <a16:creationId xmlns:a16="http://schemas.microsoft.com/office/drawing/2014/main" id="{289C0D9D-6F1A-4D32-B302-56764134A064}"/>
              </a:ext>
            </a:extLst>
          </p:cNvPr>
          <p:cNvSpPr>
            <a:spLocks noChangeArrowheads="1"/>
          </p:cNvSpPr>
          <p:nvPr/>
        </p:nvSpPr>
        <p:spPr bwMode="auto">
          <a:xfrm>
            <a:off x="4384676" y="4663071"/>
            <a:ext cx="5686425" cy="1479550"/>
          </a:xfrm>
          <a:prstGeom prst="wedgeRoundRectCallout">
            <a:avLst>
              <a:gd name="adj1" fmla="val -63292"/>
              <a:gd name="adj2" fmla="val 2190"/>
              <a:gd name="adj3" fmla="val 16667"/>
            </a:avLst>
          </a:prstGeom>
          <a:blipFill dpi="0" rotWithShape="1">
            <a:blip r:embed="rId4"/>
            <a:srcRect/>
            <a:tile tx="0" ty="0" sx="100000" sy="100000" flip="none" algn="tl"/>
          </a:blipFill>
          <a:ln w="28575">
            <a:solidFill>
              <a:srgbClr val="8585E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rgbClr val="FF0066"/>
                </a:solidFill>
                <a:ea typeface="幼圆" panose="02010509060101010101" pitchFamily="49" charset="-122"/>
              </a:rPr>
              <a:t>  </a:t>
            </a:r>
            <a:r>
              <a:rPr lang="en-US" altLang="zh-CN" b="1">
                <a:solidFill>
                  <a:srgbClr val="FF0066"/>
                </a:solidFill>
                <a:ea typeface="幼圆" panose="02010509060101010101" pitchFamily="49" charset="-122"/>
              </a:rPr>
              <a:t> </a:t>
            </a:r>
            <a:r>
              <a:rPr lang="zh-CN" altLang="en-US" b="1">
                <a:solidFill>
                  <a:schemeClr val="accent2"/>
                </a:solidFill>
                <a:latin typeface="楷体" panose="02010609060101010101" pitchFamily="49" charset="-122"/>
                <a:ea typeface="楷体" panose="02010609060101010101" pitchFamily="49" charset="-122"/>
              </a:rPr>
              <a:t>“最好能选上。”“‘七大'是一次团结的大会，犯了错误的人也有代表性……我们不要把犯过错误的人推出去，而要团结他们。犯了错误，改了就好。”</a:t>
            </a:r>
            <a:r>
              <a:rPr lang="zh-CN" altLang="en-US" b="1">
                <a:solidFill>
                  <a:srgbClr val="C00000"/>
                </a:solidFill>
                <a:latin typeface="楷体" panose="02010609060101010101" pitchFamily="49" charset="-122"/>
                <a:ea typeface="楷体" panose="02010609060101010101" pitchFamily="49" charset="-122"/>
              </a:rPr>
              <a:t>   </a:t>
            </a:r>
            <a:r>
              <a:rPr lang="zh-CN" altLang="en-US" b="1">
                <a:solidFill>
                  <a:srgbClr val="FF0066"/>
                </a:solidFill>
                <a:latin typeface="楷体_GB2312" pitchFamily="49" charset="-122"/>
                <a:ea typeface="楷体_GB2312" pitchFamily="49" charset="-122"/>
              </a:rPr>
              <a:t> </a:t>
            </a:r>
            <a:r>
              <a:rPr lang="zh-CN" altLang="en-US" sz="2000" b="1">
                <a:solidFill>
                  <a:srgbClr val="FF0066"/>
                </a:solidFill>
                <a:latin typeface="楷体_GB2312" pitchFamily="49" charset="-122"/>
                <a:ea typeface="楷体_GB2312" pitchFamily="49" charset="-122"/>
              </a:rPr>
              <a:t>              </a:t>
            </a:r>
          </a:p>
        </p:txBody>
      </p:sp>
      <p:sp>
        <p:nvSpPr>
          <p:cNvPr id="32774" name="WordArt 9" descr="白色大理石">
            <a:extLst>
              <a:ext uri="{FF2B5EF4-FFF2-40B4-BE49-F238E27FC236}">
                <a16:creationId xmlns:a16="http://schemas.microsoft.com/office/drawing/2014/main" id="{E414BCAE-BC91-49AC-94D2-AFF71409C981}"/>
              </a:ext>
            </a:extLst>
          </p:cNvPr>
          <p:cNvSpPr>
            <a:spLocks noChangeArrowheads="1" noChangeShapeType="1" noTextEdit="1"/>
          </p:cNvSpPr>
          <p:nvPr/>
        </p:nvSpPr>
        <p:spPr bwMode="auto">
          <a:xfrm>
            <a:off x="4010026" y="3719513"/>
            <a:ext cx="2517775" cy="41910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chemeClr val="accent2"/>
              </a:contourClr>
            </a:sp3d>
          </a:bodyPr>
          <a:lstStyle/>
          <a:p>
            <a:pPr algn="ctr"/>
            <a:r>
              <a:rPr lang="zh-CN" altLang="en-US" sz="3600" kern="10" dirty="0">
                <a:ln w="9525">
                  <a:round/>
                  <a:headEnd/>
                  <a:tailEnd/>
                </a:ln>
                <a:solidFill>
                  <a:schemeClr val="accent2"/>
                </a:solidFill>
                <a:latin typeface="楷体" panose="02010609060101010101" pitchFamily="49" charset="-122"/>
                <a:ea typeface="楷体" panose="02010609060101010101" pitchFamily="49" charset="-122"/>
              </a:rPr>
              <a:t>毛泽东宽宏大量</a:t>
            </a:r>
          </a:p>
        </p:txBody>
      </p:sp>
      <p:grpSp>
        <p:nvGrpSpPr>
          <p:cNvPr id="32775" name="组合 913413">
            <a:extLst>
              <a:ext uri="{FF2B5EF4-FFF2-40B4-BE49-F238E27FC236}">
                <a16:creationId xmlns:a16="http://schemas.microsoft.com/office/drawing/2014/main" id="{FDCB35E7-D32C-406B-AAE1-29ED6BB4BB86}"/>
              </a:ext>
            </a:extLst>
          </p:cNvPr>
          <p:cNvGrpSpPr>
            <a:grpSpLocks/>
          </p:cNvGrpSpPr>
          <p:nvPr/>
        </p:nvGrpSpPr>
        <p:grpSpPr bwMode="auto">
          <a:xfrm>
            <a:off x="1524001" y="-7938"/>
            <a:ext cx="1941513" cy="374696"/>
            <a:chOff x="1338" y="1109"/>
            <a:chExt cx="3696" cy="384"/>
          </a:xfrm>
        </p:grpSpPr>
        <p:sp>
          <p:nvSpPr>
            <p:cNvPr id="32777" name="圆角矩形 913414">
              <a:extLst>
                <a:ext uri="{FF2B5EF4-FFF2-40B4-BE49-F238E27FC236}">
                  <a16:creationId xmlns:a16="http://schemas.microsoft.com/office/drawing/2014/main" id="{A9E71759-312A-4A17-A96C-EC0D78A4027E}"/>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32778" name="文本框 913415">
              <a:extLst>
                <a:ext uri="{FF2B5EF4-FFF2-40B4-BE49-F238E27FC236}">
                  <a16:creationId xmlns:a16="http://schemas.microsoft.com/office/drawing/2014/main" id="{72AC84E6-457A-4862-B619-DB4D4A62B13C}"/>
                </a:ext>
              </a:extLst>
            </p:cNvPr>
            <p:cNvSpPr txBox="1">
              <a:spLocks noChangeArrowheads="1"/>
            </p:cNvSpPr>
            <p:nvPr/>
          </p:nvSpPr>
          <p:spPr bwMode="auto">
            <a:xfrm>
              <a:off x="1411" y="1124"/>
              <a:ext cx="3549"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1600" b="1">
                  <a:solidFill>
                    <a:schemeClr val="bg1"/>
                  </a:solidFill>
                  <a:latin typeface="幼圆" panose="02010509060101010101" pitchFamily="49" charset="-122"/>
                  <a:ea typeface="幼圆" panose="02010509060101010101" pitchFamily="49" charset="-122"/>
                </a:rPr>
                <a:t>5 </a:t>
              </a:r>
              <a:r>
                <a:rPr lang="en-US" altLang="zh-CN" sz="1600" b="1">
                  <a:solidFill>
                    <a:schemeClr val="bg1"/>
                  </a:solidFill>
                  <a:latin typeface="幼圆" panose="02010509060101010101" pitchFamily="49" charset="-122"/>
                  <a:ea typeface="幼圆" panose="02010509060101010101" pitchFamily="49" charset="-122"/>
                  <a:sym typeface="宋体" panose="02010600030101010101" pitchFamily="2" charset="-122"/>
                </a:rPr>
                <a:t>党的七大</a:t>
              </a:r>
              <a:r>
                <a:rPr lang="zh-CN" altLang="en-US" sz="1600" b="1">
                  <a:solidFill>
                    <a:schemeClr val="bg1"/>
                  </a:solidFill>
                  <a:latin typeface="幼圆" panose="02010509060101010101" pitchFamily="49" charset="-122"/>
                  <a:ea typeface="幼圆" panose="02010509060101010101" pitchFamily="49" charset="-122"/>
                  <a:sym typeface="宋体" panose="02010600030101010101" pitchFamily="2" charset="-122"/>
                </a:rPr>
                <a:t>：确立</a:t>
              </a:r>
              <a:r>
                <a:rPr lang="en-US" altLang="zh-CN" sz="1600" b="1">
                  <a:solidFill>
                    <a:schemeClr val="bg1"/>
                  </a:solidFill>
                  <a:latin typeface="楷体" panose="02010609060101010101" pitchFamily="49" charset="-122"/>
                  <a:ea typeface="楷体" panose="02010609060101010101" pitchFamily="49" charset="-122"/>
                  <a:sym typeface="宋体" panose="02010600030101010101" pitchFamily="2" charset="-122"/>
                </a:rPr>
                <a:t> </a:t>
              </a:r>
              <a:endParaRPr lang="zh-CN" altLang="en-US" sz="1600" b="1">
                <a:solidFill>
                  <a:schemeClr val="bg1"/>
                </a:solidFill>
                <a:latin typeface="楷体" panose="02010609060101010101" pitchFamily="49" charset="-122"/>
                <a:ea typeface="楷体" panose="02010609060101010101" pitchFamily="49" charset="-122"/>
              </a:endParaRPr>
            </a:p>
          </p:txBody>
        </p:sp>
      </p:grpSp>
      <p:sp>
        <p:nvSpPr>
          <p:cNvPr id="32776" name="圆角矩形标注 5">
            <a:extLst>
              <a:ext uri="{FF2B5EF4-FFF2-40B4-BE49-F238E27FC236}">
                <a16:creationId xmlns:a16="http://schemas.microsoft.com/office/drawing/2014/main" id="{D2AACAE2-6139-4320-9092-AFE24DAFA93A}"/>
              </a:ext>
            </a:extLst>
          </p:cNvPr>
          <p:cNvSpPr>
            <a:spLocks noChangeArrowheads="1"/>
          </p:cNvSpPr>
          <p:nvPr/>
        </p:nvSpPr>
        <p:spPr bwMode="auto">
          <a:xfrm>
            <a:off x="1914526" y="539751"/>
            <a:ext cx="4994275" cy="2962275"/>
          </a:xfrm>
          <a:prstGeom prst="wedgeRoundRectCallout">
            <a:avLst>
              <a:gd name="adj1" fmla="val 65759"/>
              <a:gd name="adj2" fmla="val 6880"/>
              <a:gd name="adj3" fmla="val 16667"/>
            </a:avLst>
          </a:prstGeom>
          <a:blipFill dpi="0" rotWithShape="1">
            <a:blip r:embed="rId4"/>
            <a:srcRect/>
            <a:tile tx="0" ty="0" sx="100000" sy="100000" flip="none" algn="tl"/>
          </a:blipFill>
          <a:ln w="28575">
            <a:solidFill>
              <a:srgbClr val="00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993300"/>
                </a:solidFill>
                <a:latin typeface="幼圆" panose="02010509060101010101" pitchFamily="49" charset="-122"/>
                <a:ea typeface="幼圆" panose="02010509060101010101" pitchFamily="49" charset="-122"/>
              </a:rPr>
              <a:t> </a:t>
            </a:r>
            <a:r>
              <a:rPr lang="en-US" altLang="zh-CN" sz="2000" b="1">
                <a:solidFill>
                  <a:srgbClr val="C00000"/>
                </a:solidFill>
                <a:latin typeface="幼圆" panose="02010509060101010101" pitchFamily="49" charset="-122"/>
                <a:ea typeface="幼圆" panose="02010509060101010101" pitchFamily="49" charset="-122"/>
              </a:rPr>
              <a:t> </a:t>
            </a:r>
            <a:r>
              <a:rPr lang="zh-CN" altLang="en-US" sz="2000" b="1">
                <a:solidFill>
                  <a:srgbClr val="C00000"/>
                </a:solidFill>
                <a:latin typeface="楷体" panose="02010609060101010101" pitchFamily="49" charset="-122"/>
                <a:ea typeface="楷体" panose="02010609060101010101" pitchFamily="49" charset="-122"/>
              </a:rPr>
              <a:t>就“马克思主义民族化”而言，毛泽东思想结合时代特点在中国的大地上创造性地以新的理论展现了马克思列宁主义的理论魅力，是发展马克思主义的“优秀典型”。毛泽东思想对于解决中国革命、人民解放、建国立国的指导意义具有“唯一”“完整”等理论特色。</a:t>
            </a:r>
          </a:p>
          <a:p>
            <a:pPr eaLnBrk="1" hangingPunct="1">
              <a:lnSpc>
                <a:spcPct val="125000"/>
              </a:lnSpc>
            </a:pPr>
            <a:r>
              <a:rPr lang="zh-CN" altLang="en-US" sz="2000" b="1">
                <a:solidFill>
                  <a:srgbClr val="C00000"/>
                </a:solidFill>
                <a:latin typeface="楷体" panose="02010609060101010101" pitchFamily="49" charset="-122"/>
                <a:ea typeface="楷体" panose="02010609060101010101" pitchFamily="49" charset="-122"/>
              </a:rPr>
              <a:t>                  </a:t>
            </a:r>
          </a:p>
        </p:txBody>
      </p:sp>
      <p:sp>
        <p:nvSpPr>
          <p:cNvPr id="14" name="矩形 13">
            <a:extLst>
              <a:ext uri="{FF2B5EF4-FFF2-40B4-BE49-F238E27FC236}">
                <a16:creationId xmlns:a16="http://schemas.microsoft.com/office/drawing/2014/main" id="{4A084BC9-8D26-479F-B96E-D80F4FC543FE}"/>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
        <p:nvSpPr>
          <p:cNvPr id="2" name="文本框 1"/>
          <p:cNvSpPr txBox="1"/>
          <p:nvPr/>
        </p:nvSpPr>
        <p:spPr>
          <a:xfrm>
            <a:off x="7022592" y="3719513"/>
            <a:ext cx="4937760"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just"/>
            <a:r>
              <a:rPr lang="zh-CN" altLang="en-US" dirty="0">
                <a:sym typeface="+mn-ea"/>
              </a:rPr>
              <a:t>思想路线和政治路线解决了，组织问题纳入议事议程。“谁说了算？”是决定性的问题。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nimBg="1"/>
      <p:bldP spid="3277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7" descr="408005f">
            <a:extLst>
              <a:ext uri="{FF2B5EF4-FFF2-40B4-BE49-F238E27FC236}">
                <a16:creationId xmlns:a16="http://schemas.microsoft.com/office/drawing/2014/main" id="{09F306DB-8C3E-45EE-A5B6-A07E9EF33A4A}"/>
              </a:ext>
            </a:extLst>
          </p:cNvPr>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rot="947628">
            <a:off x="6839712" y="451356"/>
            <a:ext cx="3671888" cy="259715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33796" name="图片 1">
            <a:extLst>
              <a:ext uri="{FF2B5EF4-FFF2-40B4-BE49-F238E27FC236}">
                <a16:creationId xmlns:a16="http://schemas.microsoft.com/office/drawing/2014/main" id="{D1BF9F20-5B0C-49A2-B4D4-272113C0B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56" t="2255" r="4112" b="2489"/>
          <a:stretch>
            <a:fillRect/>
          </a:stretch>
        </p:blipFill>
        <p:spPr bwMode="auto">
          <a:xfrm rot="540000">
            <a:off x="10157586" y="989013"/>
            <a:ext cx="1924050" cy="270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2">
            <a:extLst>
              <a:ext uri="{FF2B5EF4-FFF2-40B4-BE49-F238E27FC236}">
                <a16:creationId xmlns:a16="http://schemas.microsoft.com/office/drawing/2014/main" id="{F762EA0E-C22B-4ED6-A32D-3D523AADA5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20000">
            <a:off x="9574212" y="3296619"/>
            <a:ext cx="20097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圆角矩形 6">
            <a:extLst>
              <a:ext uri="{FF2B5EF4-FFF2-40B4-BE49-F238E27FC236}">
                <a16:creationId xmlns:a16="http://schemas.microsoft.com/office/drawing/2014/main" id="{1E9322F0-295C-4C1A-A150-9FD4DE8E79C6}"/>
              </a:ext>
            </a:extLst>
          </p:cNvPr>
          <p:cNvSpPr>
            <a:spLocks noChangeArrowheads="1"/>
          </p:cNvSpPr>
          <p:nvPr/>
        </p:nvSpPr>
        <p:spPr bwMode="auto">
          <a:xfrm>
            <a:off x="1819276" y="800100"/>
            <a:ext cx="3763963" cy="3087688"/>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马克思主义中国化</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成为中国共产党人的重大时代课题，这既是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a:t>
            </a:r>
            <a:endPar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endParaRP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幼圆" panose="02010509060101010101" pitchFamily="49" charset="-122"/>
                <a:ea typeface="幼圆" panose="02010509060101010101" pitchFamily="49" charset="-122"/>
                <a:sym typeface="宋体" panose="02010600030101010101" pitchFamily="2" charset="-122"/>
              </a:rPr>
              <a:t>马克思主义理论发展的内在要求，</a:t>
            </a:r>
          </a:p>
          <a:p>
            <a:pPr>
              <a:lnSpc>
                <a:spcPct val="125000"/>
              </a:lnSpc>
            </a:pPr>
            <a:r>
              <a:rPr lang="zh-CN" altLang="en-US" sz="2000" b="1">
                <a:solidFill>
                  <a:schemeClr val="accent2"/>
                </a:solidFill>
                <a:latin typeface="幼圆" panose="02010509060101010101" pitchFamily="49" charset="-122"/>
                <a:ea typeface="幼圆" panose="02010509060101010101" pitchFamily="49" charset="-122"/>
                <a:sym typeface="宋体" panose="02010600030101010101" pitchFamily="2" charset="-122"/>
              </a:rPr>
              <a:t>  又是解决中国实际问题的客观需要。</a:t>
            </a:r>
          </a:p>
        </p:txBody>
      </p:sp>
      <p:sp>
        <p:nvSpPr>
          <p:cNvPr id="33800" name="圆角矩形标注 5">
            <a:extLst>
              <a:ext uri="{FF2B5EF4-FFF2-40B4-BE49-F238E27FC236}">
                <a16:creationId xmlns:a16="http://schemas.microsoft.com/office/drawing/2014/main" id="{C9942ED0-198C-44F3-8AD4-CA768BB7241C}"/>
              </a:ext>
            </a:extLst>
          </p:cNvPr>
          <p:cNvSpPr>
            <a:spLocks noChangeArrowheads="1"/>
          </p:cNvSpPr>
          <p:nvPr/>
        </p:nvSpPr>
        <p:spPr bwMode="auto">
          <a:xfrm>
            <a:off x="1876426" y="4305301"/>
            <a:ext cx="3706813" cy="1571625"/>
          </a:xfrm>
          <a:prstGeom prst="wedgeRoundRectCallout">
            <a:avLst>
              <a:gd name="adj1" fmla="val -5824"/>
              <a:gd name="adj2" fmla="val -103148"/>
              <a:gd name="adj3" fmla="val 16667"/>
            </a:avLst>
          </a:prstGeom>
          <a:blipFill dpi="0" rotWithShape="1">
            <a:blip r:embed="rId5"/>
            <a:srcRect/>
            <a:tile tx="0" ty="0" sx="100000" sy="100000" flip="none" algn="tl"/>
          </a:blipFill>
          <a:ln w="28575">
            <a:solidFill>
              <a:srgbClr val="8585E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b="1">
                <a:solidFill>
                  <a:srgbClr val="FF0066"/>
                </a:solidFill>
                <a:ea typeface="幼圆" panose="02010509060101010101" pitchFamily="49" charset="-122"/>
              </a:rPr>
              <a:t>   </a:t>
            </a:r>
            <a:r>
              <a:rPr lang="zh-CN" altLang="en-US" b="1">
                <a:solidFill>
                  <a:srgbClr val="C00000"/>
                </a:solidFill>
                <a:latin typeface="楷体" panose="02010609060101010101" pitchFamily="49" charset="-122"/>
                <a:ea typeface="楷体" panose="02010609060101010101" pitchFamily="49" charset="-122"/>
              </a:rPr>
              <a:t>中国国情的特殊性（革命条件、社会发展具体道路均有别于西方）要求马克思主义在中国发挥指导作用，需要实现其中国化。</a:t>
            </a:r>
          </a:p>
          <a:p>
            <a:pPr eaLnBrk="1" hangingPunct="1">
              <a:lnSpc>
                <a:spcPct val="125000"/>
              </a:lnSpc>
            </a:pPr>
            <a:r>
              <a:rPr lang="zh-CN" altLang="en-US" b="1">
                <a:solidFill>
                  <a:srgbClr val="C00000"/>
                </a:solidFill>
                <a:latin typeface="楷体" panose="02010609060101010101" pitchFamily="49" charset="-122"/>
                <a:ea typeface="楷体" panose="02010609060101010101" pitchFamily="49" charset="-122"/>
              </a:rPr>
              <a:t>                </a:t>
            </a:r>
          </a:p>
        </p:txBody>
      </p:sp>
      <p:sp>
        <p:nvSpPr>
          <p:cNvPr id="33801" name="圆角矩形标注 5">
            <a:extLst>
              <a:ext uri="{FF2B5EF4-FFF2-40B4-BE49-F238E27FC236}">
                <a16:creationId xmlns:a16="http://schemas.microsoft.com/office/drawing/2014/main" id="{77EFB955-F7BD-434A-AFF2-254CF6737740}"/>
              </a:ext>
            </a:extLst>
          </p:cNvPr>
          <p:cNvSpPr>
            <a:spLocks noChangeArrowheads="1"/>
          </p:cNvSpPr>
          <p:nvPr/>
        </p:nvSpPr>
        <p:spPr bwMode="auto">
          <a:xfrm>
            <a:off x="6231700" y="2750056"/>
            <a:ext cx="2298700" cy="2624138"/>
          </a:xfrm>
          <a:prstGeom prst="wedgeRoundRectCallout">
            <a:avLst>
              <a:gd name="adj1" fmla="val -99750"/>
              <a:gd name="adj2" fmla="val -59995"/>
              <a:gd name="adj3" fmla="val 16667"/>
            </a:avLst>
          </a:prstGeom>
          <a:blipFill dpi="0" rotWithShape="1">
            <a:blip r:embed="rId5"/>
            <a:srcRect/>
            <a:tile tx="0" ty="0" sx="100000" sy="100000" flip="none" algn="tl"/>
          </a:blipFill>
          <a:ln w="28575">
            <a:solidFill>
              <a:srgbClr val="8585E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b="1">
                <a:solidFill>
                  <a:srgbClr val="FF0066"/>
                </a:solidFill>
                <a:ea typeface="幼圆" panose="02010509060101010101" pitchFamily="49" charset="-122"/>
              </a:rPr>
              <a:t>   </a:t>
            </a:r>
            <a:r>
              <a:rPr lang="zh-CN" altLang="en-US" b="1">
                <a:solidFill>
                  <a:srgbClr val="C00000"/>
                </a:solidFill>
                <a:latin typeface="楷体" panose="02010609060101010101" pitchFamily="49" charset="-122"/>
                <a:ea typeface="楷体" panose="02010609060101010101" pitchFamily="49" charset="-122"/>
              </a:rPr>
              <a:t>马克思主义只有在同各国具体实际相结合的过程中，才能开辟自身的发展道路。这是马克思主义的题中应有之义。</a:t>
            </a:r>
          </a:p>
          <a:p>
            <a:pPr eaLnBrk="1" hangingPunct="1">
              <a:lnSpc>
                <a:spcPct val="125000"/>
              </a:lnSpc>
            </a:pPr>
            <a:r>
              <a:rPr lang="zh-CN" altLang="en-US" b="1">
                <a:solidFill>
                  <a:srgbClr val="C00000"/>
                </a:solidFill>
                <a:latin typeface="楷体" panose="02010609060101010101" pitchFamily="49" charset="-122"/>
                <a:ea typeface="楷体" panose="02010609060101010101" pitchFamily="49" charset="-122"/>
              </a:rPr>
              <a:t>                </a:t>
            </a:r>
          </a:p>
        </p:txBody>
      </p:sp>
      <p:sp>
        <p:nvSpPr>
          <p:cNvPr id="13" name="矩形 12">
            <a:extLst>
              <a:ext uri="{FF2B5EF4-FFF2-40B4-BE49-F238E27FC236}">
                <a16:creationId xmlns:a16="http://schemas.microsoft.com/office/drawing/2014/main" id="{E249465B-43D4-4152-B675-1AF7F30F89F6}"/>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3" name="AutoShape 3">
            <a:extLst>
              <a:ext uri="{FF2B5EF4-FFF2-40B4-BE49-F238E27FC236}">
                <a16:creationId xmlns:a16="http://schemas.microsoft.com/office/drawing/2014/main" id="{968FD8DD-BDBD-4B9D-BC03-4BE98E3C7D40}"/>
              </a:ext>
            </a:extLst>
          </p:cNvPr>
          <p:cNvSpPr>
            <a:spLocks noChangeArrowheads="1"/>
          </p:cNvSpPr>
          <p:nvPr/>
        </p:nvSpPr>
        <p:spPr bwMode="auto">
          <a:xfrm>
            <a:off x="2701925" y="333376"/>
            <a:ext cx="1746250" cy="792163"/>
          </a:xfrm>
          <a:prstGeom prst="horizontalScroll">
            <a:avLst>
              <a:gd name="adj" fmla="val 12500"/>
            </a:avLst>
          </a:prstGeom>
          <a:solidFill>
            <a:srgbClr val="0000FF"/>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zh-CN" altLang="en-US" sz="2400" b="1">
                <a:solidFill>
                  <a:srgbClr val="FF0000"/>
                </a:solidFill>
                <a:effectLst>
                  <a:outerShdw blurRad="38100" dist="38100" dir="2700000" algn="tl">
                    <a:srgbClr val="000000"/>
                  </a:outerShdw>
                </a:effectLst>
                <a:ea typeface="楷体_GB2312" pitchFamily="49" charset="-122"/>
              </a:rPr>
              <a:t>练  习：</a:t>
            </a:r>
          </a:p>
        </p:txBody>
      </p:sp>
      <p:pic>
        <p:nvPicPr>
          <p:cNvPr id="34819" name="Picture 4" descr="u=3901900897,3333299309&amp;fm=0&amp;gp=44">
            <a:extLst>
              <a:ext uri="{FF2B5EF4-FFF2-40B4-BE49-F238E27FC236}">
                <a16:creationId xmlns:a16="http://schemas.microsoft.com/office/drawing/2014/main" id="{5F55471E-5777-4395-A5F2-8A88D215D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411164"/>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6">
            <a:extLst>
              <a:ext uri="{FF2B5EF4-FFF2-40B4-BE49-F238E27FC236}">
                <a16:creationId xmlns:a16="http://schemas.microsoft.com/office/drawing/2014/main" id="{7256E950-9072-4B38-B585-48E77773FF00}"/>
              </a:ext>
            </a:extLst>
          </p:cNvPr>
          <p:cNvSpPr>
            <a:spLocks noChangeArrowheads="1"/>
          </p:cNvSpPr>
          <p:nvPr/>
        </p:nvSpPr>
        <p:spPr bwMode="auto">
          <a:xfrm>
            <a:off x="1990726" y="1718564"/>
            <a:ext cx="8280400" cy="2014537"/>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000" b="1" dirty="0">
                <a:solidFill>
                  <a:srgbClr val="990000"/>
                </a:solidFill>
                <a:latin typeface="楷体" panose="02010609060101010101" pitchFamily="49" charset="-122"/>
                <a:ea typeface="楷体" panose="02010609060101010101" pitchFamily="49" charset="-122"/>
              </a:rPr>
              <a:t>马克思主义中国化的实质包含（多）</a:t>
            </a:r>
            <a:r>
              <a:rPr lang="en-US" altLang="zh-CN" sz="2000" b="1" dirty="0">
                <a:solidFill>
                  <a:srgbClr val="990000"/>
                </a:solidFill>
                <a:latin typeface="楷体" panose="02010609060101010101" pitchFamily="49" charset="-122"/>
                <a:ea typeface="楷体" panose="02010609060101010101" pitchFamily="49" charset="-122"/>
              </a:rPr>
              <a:t>:</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马克思主义基本原理与时代特征结合起来。</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马克思主义与人民大众结合起来 </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马克思主义基本原理与中国具体实际结合起来。 </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马克思主义与当代世界结合起来</a:t>
            </a:r>
          </a:p>
        </p:txBody>
      </p:sp>
      <p:sp>
        <p:nvSpPr>
          <p:cNvPr id="34822" name="Rectangle 12">
            <a:extLst>
              <a:ext uri="{FF2B5EF4-FFF2-40B4-BE49-F238E27FC236}">
                <a16:creationId xmlns:a16="http://schemas.microsoft.com/office/drawing/2014/main" id="{2DE1B7AC-6580-4490-A709-C6B969B6C56A}"/>
              </a:ext>
            </a:extLst>
          </p:cNvPr>
          <p:cNvSpPr>
            <a:spLocks noChangeArrowheads="1"/>
          </p:cNvSpPr>
          <p:nvPr/>
        </p:nvSpPr>
        <p:spPr bwMode="auto">
          <a:xfrm>
            <a:off x="1990726" y="4034056"/>
            <a:ext cx="8208962" cy="2400300"/>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000" b="1">
                <a:solidFill>
                  <a:srgbClr val="990000"/>
                </a:solidFill>
                <a:latin typeface="楷体" panose="02010609060101010101" pitchFamily="49" charset="-122"/>
                <a:ea typeface="楷体" panose="02010609060101010101" pitchFamily="49" charset="-122"/>
              </a:rPr>
              <a:t>在运用马克思列宁主义原理与中国革命实际相结合问题上，曾经出现过的错误倾向有（多）： </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A </a:t>
            </a:r>
            <a:r>
              <a:rPr lang="zh-CN" altLang="en-US" sz="2000" b="1">
                <a:solidFill>
                  <a:srgbClr val="990000"/>
                </a:solidFill>
                <a:latin typeface="楷体" panose="02010609060101010101" pitchFamily="49" charset="-122"/>
                <a:ea typeface="楷体" panose="02010609060101010101" pitchFamily="49" charset="-122"/>
              </a:rPr>
              <a:t>教条主义。   </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B </a:t>
            </a:r>
            <a:r>
              <a:rPr lang="zh-CN" altLang="en-US" sz="2000" b="1">
                <a:solidFill>
                  <a:srgbClr val="990000"/>
                </a:solidFill>
                <a:latin typeface="楷体" panose="02010609060101010101" pitchFamily="49" charset="-122"/>
                <a:ea typeface="楷体" panose="02010609060101010101" pitchFamily="49" charset="-122"/>
              </a:rPr>
              <a:t>经验主义。   </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C </a:t>
            </a:r>
            <a:r>
              <a:rPr lang="zh-CN" altLang="en-US" sz="2000" b="1">
                <a:solidFill>
                  <a:srgbClr val="990000"/>
                </a:solidFill>
                <a:latin typeface="楷体" panose="02010609060101010101" pitchFamily="49" charset="-122"/>
                <a:ea typeface="楷体" panose="02010609060101010101" pitchFamily="49" charset="-122"/>
              </a:rPr>
              <a:t>主观主义   </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D </a:t>
            </a:r>
            <a:r>
              <a:rPr lang="zh-CN" altLang="en-US" sz="2000" b="1">
                <a:solidFill>
                  <a:srgbClr val="990000"/>
                </a:solidFill>
                <a:latin typeface="楷体" panose="02010609060101010101" pitchFamily="49" charset="-122"/>
                <a:ea typeface="楷体" panose="02010609060101010101" pitchFamily="49" charset="-122"/>
              </a:rPr>
              <a:t>自由主义    </a:t>
            </a:r>
          </a:p>
        </p:txBody>
      </p:sp>
      <p:sp>
        <p:nvSpPr>
          <p:cNvPr id="11" name="矩形 10">
            <a:extLst>
              <a:ext uri="{FF2B5EF4-FFF2-40B4-BE49-F238E27FC236}">
                <a16:creationId xmlns:a16="http://schemas.microsoft.com/office/drawing/2014/main" id="{E26B456B-7D63-4059-933C-458D8E54FDA3}"/>
              </a:ext>
            </a:extLst>
          </p:cNvPr>
          <p:cNvSpPr/>
          <p:nvPr/>
        </p:nvSpPr>
        <p:spPr>
          <a:xfrm>
            <a:off x="240550" y="1040433"/>
            <a:ext cx="417102" cy="4362413"/>
          </a:xfrm>
          <a:prstGeom prst="rect">
            <a:avLst/>
          </a:prstGeom>
        </p:spPr>
        <p:txBody>
          <a:bodyPr wrap="none">
            <a:spAutoFit/>
          </a:bodyPr>
          <a:lstStyle/>
          <a:p>
            <a:pPr>
              <a:lnSpc>
                <a:spcPct val="130000"/>
              </a:lnSpc>
            </a:pPr>
            <a:r>
              <a:rPr lang="zh-CN" altLang="en-US" b="1" dirty="0">
                <a:solidFill>
                  <a:srgbClr val="FF0000"/>
                </a:solidFill>
                <a:latin typeface="仿宋" panose="02010609060101010101" charset="-122"/>
                <a:ea typeface="仿宋" panose="02010609060101010101" charset="-122"/>
                <a:sym typeface="+mn-ea"/>
              </a:rPr>
              <a:t>●</a:t>
            </a:r>
            <a:endParaRPr lang="en-US" altLang="zh-CN" b="1" dirty="0">
              <a:solidFill>
                <a:srgbClr val="FF0000"/>
              </a:solidFill>
              <a:latin typeface="仿宋" panose="02010609060101010101" charset="-122"/>
              <a:ea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马</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克</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思</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主</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义</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中</a:t>
            </a:r>
            <a:endParaRPr lang="en-US" altLang="zh-CN" b="1" dirty="0">
              <a:solidFill>
                <a:srgbClr val="FF0000"/>
              </a:solidFill>
              <a:latin typeface="仿宋" panose="02010609060101010101" charset="-122"/>
              <a:ea typeface="仿宋" panose="02010609060101010101" charset="-122"/>
              <a:cs typeface="仿宋" panose="02010609060101010101" charset="-122"/>
              <a:sym typeface="+mn-ea"/>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国</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化</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的</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过</a:t>
            </a:r>
            <a:endParaRPr lang="en-US"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a:lnSpc>
                <a:spcPct val="130000"/>
              </a:lnSpc>
            </a:pPr>
            <a:r>
              <a:rPr lang="zh-CN" altLang="en-US"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程</a:t>
            </a:r>
            <a:endParaRPr lang="zh-CN" altLang="zh-CN"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p:cNvSpPr>
          <p:nvPr/>
        </p:nvSpPr>
        <p:spPr bwMode="auto">
          <a:xfrm>
            <a:off x="5520055" y="1762760"/>
            <a:ext cx="6129655" cy="4279265"/>
          </a:xfrm>
          <a:prstGeom prst="rect">
            <a:avLst/>
          </a:prstGeom>
          <a:ln w="0">
            <a:noFill/>
            <a:prstDash/>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spAutoFit/>
          </a:bodyPr>
          <a:lstStyle/>
          <a:p>
            <a:pPr marL="0" indent="0" algn="l" defTabSz="914400" eaLnBrk="1" latinLnBrk="0" hangingPunct="1">
              <a:lnSpc>
                <a:spcPct val="130000"/>
              </a:lnSpc>
              <a:spcBef>
                <a:spcPts val="500"/>
              </a:spcBef>
              <a:spcAft>
                <a:spcPts val="0"/>
              </a:spcAft>
              <a:buFontTx/>
              <a:buNone/>
              <a:defRPr sz="1800"/>
            </a:pPr>
            <a:endParaRPr lang="ko-KR" altLang="en-US" sz="2000" b="1" dirty="0">
              <a:solidFill>
                <a:srgbClr val="E80000"/>
              </a:solidFill>
              <a:latin typeface="仿宋" charset="0"/>
              <a:ea typeface="仿宋" charset="0"/>
              <a:cs typeface="仿宋" charset="0"/>
            </a:endParaRPr>
          </a:p>
          <a:p>
            <a:pPr marL="0" indent="0" algn="l" defTabSz="914400" eaLnBrk="1" latinLnBrk="0" hangingPunct="1">
              <a:lnSpc>
                <a:spcPct val="130000"/>
              </a:lnSpc>
              <a:spcBef>
                <a:spcPts val="500"/>
              </a:spcBef>
              <a:spcAft>
                <a:spcPts val="0"/>
              </a:spcAft>
              <a:buFontTx/>
              <a:buNone/>
              <a:defRPr sz="1800"/>
            </a:pPr>
            <a:r>
              <a:rPr lang="zh-CN" altLang="en-US" sz="2000" b="1" dirty="0">
                <a:solidFill>
                  <a:srgbClr val="0000FF"/>
                </a:solidFill>
                <a:latin typeface="仿宋" charset="0"/>
                <a:ea typeface="仿宋" charset="0"/>
                <a:cs typeface="仿宋" charset="0"/>
              </a:rPr>
              <a:t>就是</a:t>
            </a:r>
            <a:r>
              <a:rPr lang="en-US" altLang="zh-CN" sz="2000" b="1" dirty="0">
                <a:solidFill>
                  <a:srgbClr val="0000FF"/>
                </a:solidFill>
                <a:latin typeface="仿宋" charset="0"/>
                <a:ea typeface="仿宋" charset="0"/>
                <a:cs typeface="仿宋" charset="0"/>
              </a:rPr>
              <a:t>把马克思主义</a:t>
            </a:r>
            <a:r>
              <a:rPr lang="en-US" altLang="zh-CN" sz="2000" b="1" dirty="0">
                <a:solidFill>
                  <a:schemeClr val="accent6">
                    <a:lumMod val="75000"/>
                  </a:schemeClr>
                </a:solidFill>
                <a:latin typeface="黑体" charset="0"/>
                <a:ea typeface="黑体" charset="0"/>
                <a:cs typeface="仿宋" charset="0"/>
              </a:rPr>
              <a:t>基本原理同中国具体实际和时代特征</a:t>
            </a:r>
            <a:r>
              <a:rPr lang="en-US" altLang="zh-CN" sz="2000" b="1" dirty="0">
                <a:solidFill>
                  <a:srgbClr val="0000FF"/>
                </a:solidFill>
                <a:latin typeface="仿宋" charset="0"/>
                <a:ea typeface="仿宋" charset="0"/>
                <a:cs typeface="仿宋" charset="0"/>
              </a:rPr>
              <a:t>结合起来，运用马克思主义的立场、观点、方法研究和解决中国革命、建设、改革中的实际问题；</a:t>
            </a:r>
            <a:endParaRPr lang="ko-KR" altLang="en-US" sz="2000" b="1" dirty="0">
              <a:solidFill>
                <a:srgbClr val="0000FF"/>
              </a:solidFill>
              <a:latin typeface="仿宋" charset="0"/>
              <a:ea typeface="仿宋" charset="0"/>
              <a:cs typeface="仿宋" charset="0"/>
            </a:endParaRPr>
          </a:p>
          <a:p>
            <a:pPr marL="0" indent="0" algn="l" defTabSz="914400" eaLnBrk="1" latinLnBrk="0" hangingPunct="1">
              <a:lnSpc>
                <a:spcPct val="130000"/>
              </a:lnSpc>
              <a:spcBef>
                <a:spcPts val="500"/>
              </a:spcBef>
              <a:spcAft>
                <a:spcPts val="0"/>
              </a:spcAft>
              <a:buFontTx/>
              <a:buNone/>
              <a:defRPr sz="1800"/>
            </a:pPr>
            <a:r>
              <a:rPr lang="zh-CN" altLang="en-US" sz="2000" b="1" dirty="0">
                <a:solidFill>
                  <a:srgbClr val="0000FF"/>
                </a:solidFill>
                <a:latin typeface="仿宋" charset="0"/>
                <a:ea typeface="仿宋" charset="0"/>
                <a:cs typeface="仿宋" charset="0"/>
              </a:rPr>
              <a:t>就是</a:t>
            </a:r>
            <a:r>
              <a:rPr lang="en-US" altLang="zh-CN" sz="2000" b="1" dirty="0" err="1">
                <a:solidFill>
                  <a:srgbClr val="0000FF"/>
                </a:solidFill>
                <a:latin typeface="仿宋" charset="0"/>
                <a:ea typeface="仿宋" charset="0"/>
                <a:cs typeface="仿宋" charset="0"/>
              </a:rPr>
              <a:t>总结和提炼中国革命、建设、改革的实践经验，从而认识和掌握客观规律，为马克思主义理论宝库增添新的内容</a:t>
            </a:r>
            <a:r>
              <a:rPr lang="en-US" altLang="zh-CN" sz="2000" b="1" dirty="0">
                <a:solidFill>
                  <a:srgbClr val="0000FF"/>
                </a:solidFill>
                <a:latin typeface="仿宋" charset="0"/>
                <a:ea typeface="仿宋" charset="0"/>
                <a:cs typeface="仿宋" charset="0"/>
              </a:rPr>
              <a:t>；</a:t>
            </a:r>
            <a:endParaRPr lang="ko-KR" altLang="en-US" sz="2000" b="1" dirty="0">
              <a:solidFill>
                <a:srgbClr val="0000FF"/>
              </a:solidFill>
              <a:latin typeface="仿宋" charset="0"/>
              <a:ea typeface="仿宋" charset="0"/>
              <a:cs typeface="仿宋" charset="0"/>
            </a:endParaRPr>
          </a:p>
          <a:p>
            <a:pPr marL="0" indent="0" algn="l" defTabSz="914400" eaLnBrk="1" latinLnBrk="0" hangingPunct="1">
              <a:lnSpc>
                <a:spcPct val="130000"/>
              </a:lnSpc>
              <a:spcBef>
                <a:spcPts val="500"/>
              </a:spcBef>
              <a:spcAft>
                <a:spcPts val="0"/>
              </a:spcAft>
              <a:buFontTx/>
              <a:buNone/>
              <a:defRPr sz="1800"/>
            </a:pPr>
            <a:r>
              <a:rPr lang="zh-CN" altLang="en-US" sz="2000" b="1" dirty="0">
                <a:solidFill>
                  <a:srgbClr val="0000FF"/>
                </a:solidFill>
                <a:latin typeface="仿宋" charset="0"/>
                <a:ea typeface="仿宋" charset="0"/>
                <a:cs typeface="仿宋" charset="0"/>
              </a:rPr>
              <a:t>就是</a:t>
            </a:r>
            <a:r>
              <a:rPr lang="en-US" altLang="zh-CN" sz="2000" b="1" dirty="0" err="1">
                <a:solidFill>
                  <a:srgbClr val="0000FF"/>
                </a:solidFill>
                <a:latin typeface="仿宋" charset="0"/>
                <a:ea typeface="仿宋" charset="0"/>
                <a:cs typeface="仿宋" charset="0"/>
              </a:rPr>
              <a:t>运用中国人民喜闻乐见的民族语言来阐述马克思主义理论，使之成为具有中国特色、中国风格、中国气派的马克思主义</a:t>
            </a:r>
            <a:r>
              <a:rPr lang="zh-CN" altLang="en-US" sz="2000" b="1" dirty="0">
                <a:solidFill>
                  <a:srgbClr val="0000FF"/>
                </a:solidFill>
                <a:latin typeface="仿宋" charset="0"/>
                <a:ea typeface="仿宋" charset="0"/>
                <a:cs typeface="仿宋" charset="0"/>
              </a:rPr>
              <a:t>。</a:t>
            </a:r>
            <a:endParaRPr lang="ko-KR" altLang="en-US" sz="2000" b="1" dirty="0">
              <a:solidFill>
                <a:srgbClr val="0000FF"/>
              </a:solidFill>
              <a:latin typeface="仿宋" charset="0"/>
              <a:ea typeface="仿宋" charset="0"/>
              <a:cs typeface="仿宋" charset="0"/>
            </a:endParaRPr>
          </a:p>
        </p:txBody>
      </p:sp>
      <p:pic>
        <p:nvPicPr>
          <p:cNvPr id="17" name="图片 16"/>
          <p:cNvPicPr>
            <a:picLocks noChangeAspect="1"/>
          </p:cNvPicPr>
          <p:nvPr/>
        </p:nvPicPr>
        <p:blipFill>
          <a:blip r:embed="rId3" cstate="print"/>
          <a:stretch>
            <a:fillRect/>
          </a:stretch>
        </p:blipFill>
        <p:spPr>
          <a:xfrm>
            <a:off x="942975" y="646430"/>
            <a:ext cx="1877060" cy="129413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14"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760720"/>
            <a:ext cx="12192000" cy="1122680"/>
          </a:xfrm>
          <a:prstGeom prst="rect">
            <a:avLst/>
          </a:prstGeom>
        </p:spPr>
      </p:pic>
      <p:sp>
        <p:nvSpPr>
          <p:cNvPr id="5" name="矩形 4"/>
          <p:cNvSpPr>
            <a:spLocks/>
          </p:cNvSpPr>
          <p:nvPr/>
        </p:nvSpPr>
        <p:spPr>
          <a:xfrm>
            <a:off x="342900" y="3444240"/>
            <a:ext cx="5261610" cy="1819275"/>
          </a:xfrm>
          <a:prstGeom prst="rect">
            <a:avLst/>
          </a:prstGeom>
          <a:solidFill>
            <a:schemeClr val="bg1"/>
          </a:solidFill>
          <a:ln w="0">
            <a:noFill/>
            <a:prstDash/>
          </a:ln>
        </p:spPr>
        <p:txBody>
          <a:bodyPr vert="horz" wrap="square" lIns="91440" tIns="45720" rIns="91440" bIns="45720" numCol="1" anchor="t">
            <a:spAutoFit/>
          </a:bodyPr>
          <a:lstStyle>
            <a:lvl1pPr marL="228600" indent="-228600" algn="l" defTabSz="914400" eaLnBrk="1" latinLnBrk="0" hangingPunct="1">
              <a:lnSpc>
                <a:spcPct val="90000"/>
              </a:lnSpc>
              <a:spcBef>
                <a:spcPts val="1000"/>
              </a:spcBef>
              <a:spcAft>
                <a:spcPts val="0"/>
              </a:spcAft>
              <a:buFontTx/>
              <a:buNone/>
              <a:defRPr lang="en-GB" altLang="en-US" sz="2800">
                <a:solidFill>
                  <a:schemeClr val="tx1"/>
                </a:solidFill>
                <a:latin typeface="+mn-lt"/>
                <a:ea typeface="+mn-ea"/>
                <a:cs typeface="+mn-cs"/>
              </a:defRPr>
            </a:lvl1pPr>
            <a:lvl2pPr marL="685800" indent="-228600" algn="l" defTabSz="914400" eaLnBrk="1" latinLnBrk="0" hangingPunct="1">
              <a:lnSpc>
                <a:spcPct val="90000"/>
              </a:lnSpc>
              <a:spcBef>
                <a:spcPts val="500"/>
              </a:spcBef>
              <a:spcAft>
                <a:spcPts val="0"/>
              </a:spcAft>
              <a:buFontTx/>
              <a:buNone/>
              <a:defRPr lang="en-GB" altLang="en-US" sz="2400">
                <a:solidFill>
                  <a:schemeClr val="tx1"/>
                </a:solidFill>
                <a:latin typeface="+mn-lt"/>
                <a:ea typeface="+mn-ea"/>
                <a:cs typeface="+mn-cs"/>
              </a:defRPr>
            </a:lvl2pPr>
            <a:lvl3pPr marL="1143000" indent="-228600" algn="l" defTabSz="914400" eaLnBrk="1" latinLnBrk="0" hangingPunct="1">
              <a:lnSpc>
                <a:spcPct val="90000"/>
              </a:lnSpc>
              <a:spcBef>
                <a:spcPts val="500"/>
              </a:spcBef>
              <a:spcAft>
                <a:spcPts val="0"/>
              </a:spcAft>
              <a:buFontTx/>
              <a:buNone/>
              <a:defRPr lang="en-GB" altLang="en-US" sz="2000">
                <a:solidFill>
                  <a:schemeClr val="tx1"/>
                </a:solidFill>
                <a:latin typeface="+mn-lt"/>
                <a:ea typeface="+mn-ea"/>
                <a:cs typeface="+mn-cs"/>
              </a:defRPr>
            </a:lvl3pPr>
            <a:lvl4pPr marL="1600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4pPr>
            <a:lvl5pPr marL="20574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5pPr>
            <a:lvl6pPr marL="25146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6pPr>
            <a:lvl7pPr marL="29718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7pPr>
            <a:lvl8pPr marL="34290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8pPr>
            <a:lvl9pPr marL="3886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9pPr>
          </a:lstStyle>
          <a:p>
            <a:pPr marL="0" indent="0" algn="l" defTabSz="914400" eaLnBrk="1" latinLnBrk="0" hangingPunct="1">
              <a:lnSpc>
                <a:spcPct val="130000"/>
              </a:lnSpc>
              <a:spcBef>
                <a:spcPts val="1000"/>
              </a:spcBef>
              <a:spcAft>
                <a:spcPts val="0"/>
              </a:spcAft>
              <a:buFontTx/>
              <a:buNone/>
            </a:pPr>
            <a:r>
              <a:rPr lang="en-US" altLang="zh-CN" sz="2000" b="1" dirty="0" err="1">
                <a:solidFill>
                  <a:srgbClr val="0000FF"/>
                </a:solidFill>
                <a:latin typeface="仿宋" charset="0"/>
                <a:ea typeface="仿宋" charset="0"/>
                <a:cs typeface="仿宋" charset="0"/>
              </a:rPr>
              <a:t>马克思主义</a:t>
            </a:r>
            <a:r>
              <a:rPr lang="zh-CN" altLang="en-US" sz="2000" b="1" dirty="0">
                <a:solidFill>
                  <a:srgbClr val="0000FF"/>
                </a:solidFill>
                <a:latin typeface="仿宋" charset="0"/>
                <a:ea typeface="仿宋" charset="0"/>
                <a:cs typeface="仿宋" charset="0"/>
              </a:rPr>
              <a:t>中国化</a:t>
            </a:r>
            <a:r>
              <a:rPr lang="en-US" altLang="zh-CN" sz="2000" b="1" dirty="0">
                <a:solidFill>
                  <a:srgbClr val="0000FF"/>
                </a:solidFill>
                <a:latin typeface="仿宋" charset="0"/>
                <a:ea typeface="仿宋" charset="0"/>
                <a:cs typeface="仿宋" charset="0"/>
              </a:rPr>
              <a:t>，</a:t>
            </a:r>
            <a:r>
              <a:rPr lang="zh-CN" altLang="en-US" sz="2000" b="1" dirty="0">
                <a:solidFill>
                  <a:srgbClr val="0000FF"/>
                </a:solidFill>
                <a:latin typeface="仿宋" charset="0"/>
                <a:ea typeface="仿宋" charset="0"/>
                <a:cs typeface="仿宋" charset="0"/>
              </a:rPr>
              <a:t>就是将马克思主义的（基本原理还是根本真理？）同中国的（具体实际还是具体实践？）相结合。</a:t>
            </a:r>
            <a:endParaRPr lang="ko-KR" altLang="en-US" sz="2000" b="1" dirty="0">
              <a:solidFill>
                <a:srgbClr val="0000FF"/>
              </a:solidFill>
              <a:latin typeface="仿宋" charset="0"/>
              <a:ea typeface="仿宋" charset="0"/>
              <a:cs typeface="仿宋" charset="0"/>
            </a:endParaRPr>
          </a:p>
          <a:p>
            <a:pPr marL="0" indent="0" algn="l" defTabSz="914400" eaLnBrk="1" latinLnBrk="0" hangingPunct="1">
              <a:lnSpc>
                <a:spcPct val="130000"/>
              </a:lnSpc>
              <a:spcBef>
                <a:spcPts val="1000"/>
              </a:spcBef>
              <a:spcAft>
                <a:spcPts val="0"/>
              </a:spcAft>
              <a:buFontTx/>
              <a:buNone/>
            </a:pPr>
            <a:endParaRPr lang="ko-KR" altLang="en-US" sz="2000" b="1" dirty="0">
              <a:solidFill>
                <a:srgbClr val="0000FF"/>
              </a:solidFill>
              <a:latin typeface="仿宋" charset="0"/>
              <a:ea typeface="仿宋" charset="0"/>
              <a:cs typeface="仿宋" charset="0"/>
            </a:endParaRPr>
          </a:p>
        </p:txBody>
      </p:sp>
      <p:sp>
        <p:nvSpPr>
          <p:cNvPr id="18" name="文本框 17"/>
          <p:cNvSpPr txBox="1">
            <a:spLocks/>
          </p:cNvSpPr>
          <p:nvPr/>
        </p:nvSpPr>
        <p:spPr>
          <a:xfrm>
            <a:off x="3448685" y="979170"/>
            <a:ext cx="6215380" cy="492760"/>
          </a:xfrm>
          <a:prstGeom prst="rect">
            <a:avLst/>
          </a:prstGeom>
          <a:noFill/>
        </p:spPr>
        <p:txBody>
          <a:bodyPr vert="horz" wrap="square" lIns="0" tIns="0" rIns="0" bIns="0" anchor="t">
            <a:noAutofit/>
          </a:bodyPr>
          <a:lstStyle/>
          <a:p>
            <a:pPr marL="0" indent="0" algn="l" defTabSz="914400" eaLnBrk="1" latinLnBrk="0" hangingPunct="1">
              <a:lnSpc>
                <a:spcPct val="100000"/>
              </a:lnSpc>
              <a:spcBef>
                <a:spcPts val="0"/>
              </a:spcBef>
              <a:spcAft>
                <a:spcPts val="0"/>
              </a:spcAft>
              <a:buFontTx/>
              <a:buNone/>
            </a:pPr>
            <a:r>
              <a:rPr sz="3200" b="1" dirty="0">
                <a:solidFill>
                  <a:srgbClr val="FF0000"/>
                </a:solidFill>
                <a:latin typeface="仿宋" charset="0"/>
                <a:ea typeface="仿宋" charset="0"/>
                <a:cs typeface="宋体" charset="0"/>
              </a:rPr>
              <a:t>●</a:t>
            </a:r>
            <a:r>
              <a:rPr sz="3200" b="1" dirty="0" err="1">
                <a:solidFill>
                  <a:srgbClr val="E80000"/>
                </a:solidFill>
                <a:latin typeface="仿宋" charset="0"/>
                <a:ea typeface="仿宋" charset="0"/>
                <a:cs typeface="宋体" charset="0"/>
              </a:rPr>
              <a:t>马克思主义中国化的科学内涵</a:t>
            </a:r>
            <a:endParaRPr lang="ko-KR" altLang="en-US" sz="3200" dirty="0">
              <a:latin typeface="Calibri" charset="0"/>
              <a:ea typeface="宋体" charset="0"/>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descr="0818556">
            <a:extLst>
              <a:ext uri="{FF2B5EF4-FFF2-40B4-BE49-F238E27FC236}">
                <a16:creationId xmlns:a16="http://schemas.microsoft.com/office/drawing/2014/main" id="{32CAE25F-B3E5-4076-B388-3E8531CF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626" y="858838"/>
            <a:ext cx="3338513"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圆角矩形 6">
            <a:extLst>
              <a:ext uri="{FF2B5EF4-FFF2-40B4-BE49-F238E27FC236}">
                <a16:creationId xmlns:a16="http://schemas.microsoft.com/office/drawing/2014/main" id="{F3805D4A-7804-47BC-BD5C-A85A3FFD6105}"/>
              </a:ext>
            </a:extLst>
          </p:cNvPr>
          <p:cNvSpPr>
            <a:spLocks noChangeArrowheads="1"/>
          </p:cNvSpPr>
          <p:nvPr/>
        </p:nvSpPr>
        <p:spPr bwMode="auto">
          <a:xfrm>
            <a:off x="1608139" y="1019176"/>
            <a:ext cx="4511675" cy="5648325"/>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幼圆" panose="02010509060101010101" pitchFamily="49" charset="-122"/>
                <a:ea typeface="幼圆" panose="02010509060101010101" pitchFamily="49" charset="-122"/>
                <a:sym typeface="宋体" panose="02010600030101010101" pitchFamily="2" charset="-122"/>
              </a:rPr>
              <a:t>马克思主义中国化就是 </a:t>
            </a:r>
            <a:r>
              <a:rPr lang="en-US" altLang="zh-CN" sz="2000" b="1">
                <a:solidFill>
                  <a:schemeClr val="accent2"/>
                </a:solidFill>
                <a:latin typeface="幼圆" panose="02010509060101010101" pitchFamily="49" charset="-122"/>
                <a:ea typeface="幼圆" panose="02010509060101010101" pitchFamily="49" charset="-122"/>
                <a:sym typeface="宋体" panose="02010600030101010101" pitchFamily="2" charset="-122"/>
              </a:rPr>
              <a:t>- </a:t>
            </a:r>
            <a:endPar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endParaRPr>
          </a:p>
          <a:p>
            <a:pPr>
              <a:lnSpc>
                <a:spcPct val="125000"/>
              </a:lnSpc>
            </a:pP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把马克思主义基本原理同中国具体实际和时代特征结合起来，运用马克思主义的立场、观点、方法研究和解决中国革命、建设、改革中的实际问题；</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总结和提炼中国革命、建设、改革的实践经验，从而认识和掌握客观规律，为马克思主义理论宝库增添新的内容；</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运用中国人民喜闻乐见的民族语言来阐述马克思主义理论，使之成为具有中国特色、中国风格、中国气派的马克思主义。</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endPar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endParaRP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p>
        </p:txBody>
      </p:sp>
      <p:sp>
        <p:nvSpPr>
          <p:cNvPr id="35846" name="圆角矩形标注 5">
            <a:extLst>
              <a:ext uri="{FF2B5EF4-FFF2-40B4-BE49-F238E27FC236}">
                <a16:creationId xmlns:a16="http://schemas.microsoft.com/office/drawing/2014/main" id="{AF742373-3B45-495C-B55A-8B43BE940C87}"/>
              </a:ext>
            </a:extLst>
          </p:cNvPr>
          <p:cNvSpPr>
            <a:spLocks noChangeArrowheads="1"/>
          </p:cNvSpPr>
          <p:nvPr/>
        </p:nvSpPr>
        <p:spPr bwMode="auto">
          <a:xfrm>
            <a:off x="6329364" y="3468689"/>
            <a:ext cx="4167187" cy="2579687"/>
          </a:xfrm>
          <a:prstGeom prst="wedgeRoundRectCallout">
            <a:avLst>
              <a:gd name="adj1" fmla="val 1167"/>
              <a:gd name="adj2" fmla="val -85199"/>
              <a:gd name="adj3" fmla="val 16667"/>
            </a:avLst>
          </a:prstGeom>
          <a:blipFill dpi="0" rotWithShape="1">
            <a:blip r:embed="rId3"/>
            <a:srcRect/>
            <a:tile tx="0" ty="0" sx="100000" sy="100000" flip="none" algn="tl"/>
          </a:blipFill>
          <a:ln w="28575">
            <a:solidFill>
              <a:srgbClr val="FF33CC"/>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幼圆" panose="02010509060101010101" pitchFamily="49" charset="-122"/>
                <a:ea typeface="幼圆" panose="02010509060101010101" pitchFamily="49" charset="-122"/>
              </a:rPr>
              <a:t>  </a:t>
            </a:r>
            <a:r>
              <a:rPr lang="zh-CN" altLang="en-US" sz="1600" b="1">
                <a:solidFill>
                  <a:srgbClr val="0000FF"/>
                </a:solidFill>
                <a:latin typeface="幼圆" panose="02010509060101010101" pitchFamily="49" charset="-122"/>
                <a:ea typeface="幼圆" panose="02010509060101010101" pitchFamily="49" charset="-122"/>
              </a:rPr>
              <a:t>我们要把马、恩、列、斯的方法</a:t>
            </a:r>
            <a:r>
              <a:rPr lang="zh-CN" altLang="en-US" b="1">
                <a:solidFill>
                  <a:srgbClr val="FF0000"/>
                </a:solidFill>
                <a:latin typeface="幼圆" panose="02010509060101010101" pitchFamily="49" charset="-122"/>
                <a:ea typeface="幼圆" panose="02010509060101010101" pitchFamily="49" charset="-122"/>
              </a:rPr>
              <a:t>用到中国来，在中国创造出一些新的东西</a:t>
            </a:r>
            <a:r>
              <a:rPr lang="zh-CN" altLang="en-US" b="1">
                <a:solidFill>
                  <a:srgbClr val="0000FF"/>
                </a:solidFill>
                <a:latin typeface="幼圆" panose="02010509060101010101" pitchFamily="49" charset="-122"/>
                <a:ea typeface="幼圆" panose="02010509060101010101" pitchFamily="49" charset="-122"/>
              </a:rPr>
              <a:t>。</a:t>
            </a:r>
            <a:r>
              <a:rPr lang="zh-CN" altLang="en-US" sz="1600" b="1">
                <a:solidFill>
                  <a:srgbClr val="0000FF"/>
                </a:solidFill>
                <a:latin typeface="幼圆" panose="02010509060101010101" pitchFamily="49" charset="-122"/>
                <a:ea typeface="幼圆" panose="02010509060101010101" pitchFamily="49" charset="-122"/>
              </a:rPr>
              <a:t>只有一般的理论，不用于中国的实际，打不得敌人。但如果把理论用到实际中去，用马克思主义的立场、方法来</a:t>
            </a:r>
            <a:r>
              <a:rPr lang="zh-CN" altLang="en-US" b="1">
                <a:solidFill>
                  <a:srgbClr val="FF0000"/>
                </a:solidFill>
                <a:latin typeface="幼圆" panose="02010509060101010101" pitchFamily="49" charset="-122"/>
                <a:ea typeface="幼圆" panose="02010509060101010101" pitchFamily="49" charset="-122"/>
              </a:rPr>
              <a:t>解决中国问题，创造些新的东西</a:t>
            </a:r>
            <a:r>
              <a:rPr lang="zh-CN" altLang="en-US" sz="1600" b="1">
                <a:solidFill>
                  <a:srgbClr val="0000FF"/>
                </a:solidFill>
                <a:latin typeface="幼圆" panose="02010509060101010101" pitchFamily="49" charset="-122"/>
                <a:ea typeface="幼圆" panose="02010509060101010101" pitchFamily="49" charset="-122"/>
              </a:rPr>
              <a:t>，这样就用得了。（</a:t>
            </a:r>
            <a:r>
              <a:rPr lang="en-US" altLang="zh-CN" sz="1600" b="1">
                <a:solidFill>
                  <a:srgbClr val="0000FF"/>
                </a:solidFill>
                <a:latin typeface="幼圆" panose="02010509060101010101" pitchFamily="49" charset="-122"/>
                <a:ea typeface="幼圆" panose="02010509060101010101" pitchFamily="49" charset="-122"/>
              </a:rPr>
              <a:t>1942</a:t>
            </a:r>
            <a:r>
              <a:rPr lang="zh-CN" altLang="en-US" sz="1600" b="1">
                <a:solidFill>
                  <a:srgbClr val="0000FF"/>
                </a:solidFill>
                <a:latin typeface="幼圆" panose="02010509060101010101" pitchFamily="49" charset="-122"/>
                <a:ea typeface="幼圆" panose="02010509060101010101" pitchFamily="49" charset="-122"/>
              </a:rPr>
              <a:t>）</a:t>
            </a:r>
            <a:endParaRPr lang="en-US" altLang="zh-CN" sz="1600">
              <a:latin typeface="幼圆" panose="02010509060101010101" pitchFamily="49" charset="-122"/>
              <a:ea typeface="幼圆" panose="02010509060101010101" pitchFamily="49" charset="-122"/>
            </a:endParaRPr>
          </a:p>
        </p:txBody>
      </p:sp>
      <p:sp>
        <p:nvSpPr>
          <p:cNvPr id="4" name="圆角矩形标注 5">
            <a:extLst>
              <a:ext uri="{FF2B5EF4-FFF2-40B4-BE49-F238E27FC236}">
                <a16:creationId xmlns:a16="http://schemas.microsoft.com/office/drawing/2014/main" id="{9AC525AA-2FAC-48DC-827E-43B15413BE24}"/>
              </a:ext>
            </a:extLst>
          </p:cNvPr>
          <p:cNvSpPr/>
          <p:nvPr/>
        </p:nvSpPr>
        <p:spPr>
          <a:xfrm>
            <a:off x="5822950" y="2114551"/>
            <a:ext cx="1663700" cy="447675"/>
          </a:xfrm>
          <a:prstGeom prst="wedgeRoundRectCallout">
            <a:avLst>
              <a:gd name="adj1" fmla="val -62852"/>
              <a:gd name="adj2" fmla="val 138226"/>
              <a:gd name="adj3" fmla="val 16667"/>
            </a:avLst>
          </a:prstGeom>
          <a:solidFill>
            <a:schemeClr val="accent3">
              <a:lumMod val="95000"/>
            </a:schemeClr>
          </a:solidFill>
          <a:ln w="28575" cap="flat" cmpd="sng">
            <a:solidFill>
              <a:srgbClr val="993300"/>
            </a:solidFill>
            <a:prstDash val="solid"/>
            <a:round/>
            <a:headEnd type="none" w="med" len="med"/>
            <a:tailEnd type="none" w="med" len="med"/>
          </a:ln>
        </p:spPr>
        <p:txBody>
          <a:bodyPr/>
          <a:lstStyle/>
          <a:p>
            <a:pPr eaLnBrk="1" hangingPunct="1">
              <a:lnSpc>
                <a:spcPct val="125000"/>
              </a:lnSpc>
              <a:buFont typeface="Arial" panose="020B0604020202020204" pitchFamily="34" charset="0"/>
              <a:buNone/>
              <a:defRPr/>
            </a:pPr>
            <a:r>
              <a:rPr lang="zh-CN" altLang="en-US" b="1" noProof="1">
                <a:solidFill>
                  <a:srgbClr val="FF0000"/>
                </a:solidFill>
                <a:latin typeface="幼圆" panose="02010509060101010101" pitchFamily="49" charset="-122"/>
                <a:ea typeface="幼圆" panose="02010509060101010101" pitchFamily="49" charset="-122"/>
              </a:rPr>
              <a:t>解决中国问题</a:t>
            </a:r>
            <a:endParaRPr lang="en-US" altLang="zh-CN" sz="1600" noProof="1">
              <a:latin typeface="幼圆" panose="02010509060101010101" pitchFamily="49" charset="-122"/>
              <a:ea typeface="幼圆" panose="02010509060101010101" pitchFamily="49" charset="-122"/>
            </a:endParaRPr>
          </a:p>
        </p:txBody>
      </p:sp>
      <p:sp>
        <p:nvSpPr>
          <p:cNvPr id="35848" name="圆角矩形标注 5">
            <a:extLst>
              <a:ext uri="{FF2B5EF4-FFF2-40B4-BE49-F238E27FC236}">
                <a16:creationId xmlns:a16="http://schemas.microsoft.com/office/drawing/2014/main" id="{91DC2FDB-F0C4-4C34-B4AF-2DF27F8553EE}"/>
              </a:ext>
            </a:extLst>
          </p:cNvPr>
          <p:cNvSpPr>
            <a:spLocks noChangeArrowheads="1"/>
          </p:cNvSpPr>
          <p:nvPr/>
        </p:nvSpPr>
        <p:spPr bwMode="auto">
          <a:xfrm>
            <a:off x="5822951" y="6115051"/>
            <a:ext cx="1901825" cy="447675"/>
          </a:xfrm>
          <a:prstGeom prst="wedgeRoundRectCallout">
            <a:avLst>
              <a:gd name="adj1" fmla="val -61778"/>
              <a:gd name="adj2" fmla="val -369972"/>
              <a:gd name="adj3" fmla="val 16667"/>
            </a:avLst>
          </a:prstGeom>
          <a:blipFill dpi="0" rotWithShape="1">
            <a:blip r:embed="rId3"/>
            <a:srcRect/>
            <a:tile tx="0" ty="0" sx="100000" sy="100000" flip="none" algn="tl"/>
          </a:blipFill>
          <a:ln w="28575">
            <a:solidFill>
              <a:srgbClr val="99330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b="1" dirty="0">
                <a:solidFill>
                  <a:srgbClr val="FF0000"/>
                </a:solidFill>
                <a:latin typeface="幼圆" panose="02010509060101010101" pitchFamily="49" charset="-122"/>
                <a:ea typeface="幼圆" panose="02010509060101010101" pitchFamily="49" charset="-122"/>
              </a:rPr>
              <a:t>创造新的东西</a:t>
            </a:r>
            <a:endParaRPr lang="en-US" altLang="zh-CN" sz="1600" dirty="0">
              <a:latin typeface="幼圆" panose="02010509060101010101" pitchFamily="49" charset="-122"/>
              <a:ea typeface="幼圆" panose="02010509060101010101" pitchFamily="49" charset="-122"/>
            </a:endParaRPr>
          </a:p>
        </p:txBody>
      </p:sp>
      <p:sp>
        <p:nvSpPr>
          <p:cNvPr id="35849" name="圆角矩形标注 5">
            <a:extLst>
              <a:ext uri="{FF2B5EF4-FFF2-40B4-BE49-F238E27FC236}">
                <a16:creationId xmlns:a16="http://schemas.microsoft.com/office/drawing/2014/main" id="{FBB492B9-3809-406D-BE5B-39189C90F8B8}"/>
              </a:ext>
            </a:extLst>
          </p:cNvPr>
          <p:cNvSpPr>
            <a:spLocks noChangeArrowheads="1"/>
          </p:cNvSpPr>
          <p:nvPr/>
        </p:nvSpPr>
        <p:spPr bwMode="auto">
          <a:xfrm>
            <a:off x="8334376" y="254001"/>
            <a:ext cx="2162175" cy="1095375"/>
          </a:xfrm>
          <a:prstGeom prst="wedgeRoundRectCallout">
            <a:avLst>
              <a:gd name="adj1" fmla="val -59218"/>
              <a:gd name="adj2" fmla="val 28213"/>
              <a:gd name="adj3" fmla="val 16667"/>
            </a:avLst>
          </a:prstGeom>
          <a:blipFill dpi="0" rotWithShape="1">
            <a:blip r:embed="rId3"/>
            <a:srcRect/>
            <a:tile tx="0" ty="0" sx="100000" sy="100000" flip="none" algn="tl"/>
          </a:blipFill>
          <a:ln w="28575">
            <a:solidFill>
              <a:srgbClr val="FF33CC"/>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1600" b="1">
                <a:solidFill>
                  <a:srgbClr val="0000FF"/>
                </a:solidFill>
                <a:latin typeface="幼圆" panose="02010509060101010101" pitchFamily="49" charset="-122"/>
                <a:ea typeface="幼圆" panose="02010509060101010101" pitchFamily="49" charset="-122"/>
              </a:rPr>
              <a:t>马克思主义必须通过民族形式才能实现。</a:t>
            </a:r>
            <a:r>
              <a:rPr lang="zh-CN" altLang="en-US" sz="1600" b="1">
                <a:solidFill>
                  <a:srgbClr val="0000FF"/>
                </a:solidFill>
                <a:latin typeface="幼圆" panose="02010509060101010101" pitchFamily="49" charset="-122"/>
                <a:ea typeface="幼圆" panose="02010509060101010101" pitchFamily="49" charset="-122"/>
              </a:rPr>
              <a:t>（</a:t>
            </a:r>
            <a:r>
              <a:rPr lang="en-US" altLang="zh-CN" sz="1600" b="1">
                <a:solidFill>
                  <a:srgbClr val="0000FF"/>
                </a:solidFill>
                <a:latin typeface="幼圆" panose="02010509060101010101" pitchFamily="49" charset="-122"/>
                <a:ea typeface="幼圆" panose="02010509060101010101" pitchFamily="49" charset="-122"/>
              </a:rPr>
              <a:t>1938</a:t>
            </a:r>
            <a:r>
              <a:rPr lang="zh-CN" altLang="en-US" sz="1600" b="1">
                <a:solidFill>
                  <a:srgbClr val="0000FF"/>
                </a:solidFill>
                <a:latin typeface="幼圆" panose="02010509060101010101" pitchFamily="49" charset="-122"/>
                <a:ea typeface="幼圆" panose="02010509060101010101" pitchFamily="49" charset="-122"/>
              </a:rPr>
              <a:t>）</a:t>
            </a:r>
          </a:p>
        </p:txBody>
      </p:sp>
      <p:sp>
        <p:nvSpPr>
          <p:cNvPr id="35850" name="圆角矩形标注 5">
            <a:extLst>
              <a:ext uri="{FF2B5EF4-FFF2-40B4-BE49-F238E27FC236}">
                <a16:creationId xmlns:a16="http://schemas.microsoft.com/office/drawing/2014/main" id="{EB7DF6B1-2D65-44A0-957E-358EE9EECD81}"/>
              </a:ext>
            </a:extLst>
          </p:cNvPr>
          <p:cNvSpPr>
            <a:spLocks noChangeArrowheads="1"/>
          </p:cNvSpPr>
          <p:nvPr/>
        </p:nvSpPr>
        <p:spPr bwMode="auto">
          <a:xfrm>
            <a:off x="4406900" y="6327776"/>
            <a:ext cx="1168400" cy="447675"/>
          </a:xfrm>
          <a:prstGeom prst="wedgeRoundRectCallout">
            <a:avLst>
              <a:gd name="adj1" fmla="val -44287"/>
              <a:gd name="adj2" fmla="val -93403"/>
              <a:gd name="adj3" fmla="val 16667"/>
            </a:avLst>
          </a:prstGeom>
          <a:blipFill dpi="0" rotWithShape="1">
            <a:blip r:embed="rId3"/>
            <a:srcRect/>
            <a:tile tx="0" ty="0" sx="100000" sy="100000" flip="none" algn="tl"/>
          </a:blipFill>
          <a:ln w="28575">
            <a:solidFill>
              <a:srgbClr val="993300"/>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b="1">
                <a:solidFill>
                  <a:srgbClr val="FF0000"/>
                </a:solidFill>
                <a:latin typeface="幼圆" panose="02010509060101010101" pitchFamily="49" charset="-122"/>
                <a:ea typeface="幼圆" panose="02010509060101010101" pitchFamily="49" charset="-122"/>
              </a:rPr>
              <a:t>民族形式</a:t>
            </a:r>
          </a:p>
        </p:txBody>
      </p:sp>
      <p:sp>
        <p:nvSpPr>
          <p:cNvPr id="14" name="文本框 13">
            <a:extLst>
              <a:ext uri="{FF2B5EF4-FFF2-40B4-BE49-F238E27FC236}">
                <a16:creationId xmlns:a16="http://schemas.microsoft.com/office/drawing/2014/main" id="{BA922B0C-6FBB-4031-B648-C9CA7FCCBB0A}"/>
              </a:ext>
            </a:extLst>
          </p:cNvPr>
          <p:cNvSpPr txBox="1">
            <a:spLocks/>
          </p:cNvSpPr>
          <p:nvPr/>
        </p:nvSpPr>
        <p:spPr>
          <a:xfrm>
            <a:off x="2467610" y="150496"/>
            <a:ext cx="6215380" cy="492760"/>
          </a:xfrm>
          <a:prstGeom prst="rect">
            <a:avLst/>
          </a:prstGeom>
          <a:noFill/>
        </p:spPr>
        <p:txBody>
          <a:bodyPr vert="horz" wrap="square" lIns="0" tIns="0" rIns="0" bIns="0" anchor="t">
            <a:noAutofit/>
          </a:bodyPr>
          <a:lstStyle/>
          <a:p>
            <a:pPr marL="0" indent="0" algn="l" defTabSz="914400" eaLnBrk="1" latinLnBrk="0" hangingPunct="1">
              <a:lnSpc>
                <a:spcPct val="100000"/>
              </a:lnSpc>
              <a:spcBef>
                <a:spcPts val="0"/>
              </a:spcBef>
              <a:spcAft>
                <a:spcPts val="0"/>
              </a:spcAft>
              <a:buFontTx/>
              <a:buNone/>
            </a:pPr>
            <a:r>
              <a:rPr sz="3200" b="1" dirty="0">
                <a:solidFill>
                  <a:srgbClr val="FF0000"/>
                </a:solidFill>
                <a:latin typeface="仿宋" charset="0"/>
                <a:ea typeface="仿宋" charset="0"/>
                <a:cs typeface="宋体" charset="0"/>
              </a:rPr>
              <a:t>●</a:t>
            </a:r>
            <a:r>
              <a:rPr sz="3200" b="1" dirty="0" err="1">
                <a:solidFill>
                  <a:srgbClr val="E80000"/>
                </a:solidFill>
                <a:latin typeface="仿宋" charset="0"/>
                <a:ea typeface="仿宋" charset="0"/>
                <a:cs typeface="宋体" charset="0"/>
              </a:rPr>
              <a:t>马克思主义中国化的科学内涵</a:t>
            </a:r>
            <a:endParaRPr lang="ko-KR" altLang="en-US" sz="3200" dirty="0">
              <a:latin typeface="Calibri" charset="0"/>
              <a:ea typeface="宋体"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3">
            <a:extLst>
              <a:ext uri="{FF2B5EF4-FFF2-40B4-BE49-F238E27FC236}">
                <a16:creationId xmlns:a16="http://schemas.microsoft.com/office/drawing/2014/main" id="{63D5758F-8FC0-421A-9985-F7CCA01484CE}"/>
              </a:ext>
            </a:extLst>
          </p:cNvPr>
          <p:cNvSpPr>
            <a:spLocks noChangeArrowheads="1"/>
          </p:cNvSpPr>
          <p:nvPr/>
        </p:nvSpPr>
        <p:spPr bwMode="auto">
          <a:xfrm>
            <a:off x="2159001" y="2309814"/>
            <a:ext cx="3814763" cy="3081337"/>
          </a:xfrm>
          <a:prstGeom prst="roundRect">
            <a:avLst>
              <a:gd name="adj" fmla="val 16667"/>
            </a:avLst>
          </a:prstGeom>
          <a:solidFill>
            <a:srgbClr val="CCECFF"/>
          </a:solidFill>
          <a:ln w="12700">
            <a:solidFill>
              <a:srgbClr val="FF0066"/>
            </a:solidFill>
            <a:round/>
            <a:headEnd/>
            <a:tailEnd/>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a:solidFill>
                  <a:srgbClr val="0000FF"/>
                </a:solidFill>
                <a:latin typeface="华文行楷" panose="02010800040101010101" pitchFamily="2" charset="-122"/>
                <a:ea typeface="华文行楷" panose="02010800040101010101" pitchFamily="2" charset="-122"/>
              </a:rPr>
              <a:t>    </a:t>
            </a:r>
            <a:r>
              <a:rPr lang="zh-CN" altLang="en-US" sz="2000" b="1">
                <a:solidFill>
                  <a:srgbClr val="0000FF"/>
                </a:solidFill>
                <a:latin typeface="楷体" panose="02010609060101010101" pitchFamily="49" charset="-122"/>
                <a:ea typeface="楷体" panose="02010609060101010101" pitchFamily="49" charset="-122"/>
              </a:rPr>
              <a:t>中国共产党正是由于坚持马克思主义基本原理，紧密结合中国国情和时代条件，研究解决中国的问题，找到了适合中国实际的道路，才能够指导中国革命、建设和改革不断取得成功。</a:t>
            </a:r>
          </a:p>
        </p:txBody>
      </p:sp>
      <p:pic>
        <p:nvPicPr>
          <p:cNvPr id="36867" name="Picture 6" descr="20091108164609811">
            <a:extLst>
              <a:ext uri="{FF2B5EF4-FFF2-40B4-BE49-F238E27FC236}">
                <a16:creationId xmlns:a16="http://schemas.microsoft.com/office/drawing/2014/main" id="{6DA52A51-0E74-45C6-A339-D4E7CD9BE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404" y="2030414"/>
            <a:ext cx="3759200"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68" name="组合 913413">
            <a:extLst>
              <a:ext uri="{FF2B5EF4-FFF2-40B4-BE49-F238E27FC236}">
                <a16:creationId xmlns:a16="http://schemas.microsoft.com/office/drawing/2014/main" id="{5B151074-6AC3-4B95-B420-CC43D182EEC5}"/>
              </a:ext>
            </a:extLst>
          </p:cNvPr>
          <p:cNvGrpSpPr>
            <a:grpSpLocks/>
          </p:cNvGrpSpPr>
          <p:nvPr/>
        </p:nvGrpSpPr>
        <p:grpSpPr bwMode="auto">
          <a:xfrm>
            <a:off x="1727200" y="820738"/>
            <a:ext cx="5835650" cy="1005606"/>
            <a:chOff x="1338" y="1106"/>
            <a:chExt cx="3625" cy="387"/>
          </a:xfrm>
        </p:grpSpPr>
        <p:sp>
          <p:nvSpPr>
            <p:cNvPr id="36874" name="圆角矩形 913414">
              <a:extLst>
                <a:ext uri="{FF2B5EF4-FFF2-40B4-BE49-F238E27FC236}">
                  <a16:creationId xmlns:a16="http://schemas.microsoft.com/office/drawing/2014/main" id="{1804C4D8-8EEC-42DF-A4F9-DFE48ABE6C14}"/>
                </a:ext>
              </a:extLst>
            </p:cNvPr>
            <p:cNvSpPr>
              <a:spLocks noChangeArrowheads="1"/>
            </p:cNvSpPr>
            <p:nvPr/>
          </p:nvSpPr>
          <p:spPr bwMode="auto">
            <a:xfrm>
              <a:off x="1338" y="1109"/>
              <a:ext cx="362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36875" name="文本框 913415">
              <a:extLst>
                <a:ext uri="{FF2B5EF4-FFF2-40B4-BE49-F238E27FC236}">
                  <a16:creationId xmlns:a16="http://schemas.microsoft.com/office/drawing/2014/main" id="{3EE34609-893C-411C-9FFF-38F806D31B3E}"/>
                </a:ext>
              </a:extLst>
            </p:cNvPr>
            <p:cNvSpPr txBox="1">
              <a:spLocks noChangeArrowheads="1"/>
            </p:cNvSpPr>
            <p:nvPr/>
          </p:nvSpPr>
          <p:spPr bwMode="auto">
            <a:xfrm>
              <a:off x="1372" y="1106"/>
              <a:ext cx="3505"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1 </a:t>
              </a:r>
              <a:r>
                <a:rPr lang="zh-CN" altLang="en-US" sz="2400" b="1">
                  <a:solidFill>
                    <a:schemeClr val="bg1"/>
                  </a:solidFill>
                  <a:latin typeface="楷体" panose="02010609060101010101" pitchFamily="49" charset="-122"/>
                  <a:ea typeface="楷体" panose="02010609060101010101" pitchFamily="49" charset="-122"/>
                </a:rPr>
                <a:t>紧密联系中国实际，运用马克思主义解决中国革命、建设和改革中的问题</a:t>
              </a:r>
            </a:p>
          </p:txBody>
        </p:sp>
      </p:grpSp>
      <p:sp>
        <p:nvSpPr>
          <p:cNvPr id="424971" name="矩形 913411">
            <a:extLst>
              <a:ext uri="{FF2B5EF4-FFF2-40B4-BE49-F238E27FC236}">
                <a16:creationId xmlns:a16="http://schemas.microsoft.com/office/drawing/2014/main" id="{B6A7C3C8-8B73-4334-9E09-18CB40187F2D}"/>
              </a:ext>
            </a:extLst>
          </p:cNvPr>
          <p:cNvSpPr>
            <a:spLocks noChangeArrowheads="1"/>
          </p:cNvSpPr>
          <p:nvPr/>
        </p:nvSpPr>
        <p:spPr bwMode="auto">
          <a:xfrm>
            <a:off x="1524000" y="1"/>
            <a:ext cx="2916238" cy="324641"/>
          </a:xfrm>
          <a:prstGeom prst="rect">
            <a:avLst/>
          </a:prstGeom>
          <a:solidFill>
            <a:srgbClr val="CCECFF"/>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nSpc>
                <a:spcPct val="125000"/>
              </a:lnSpc>
              <a:spcBef>
                <a:spcPct val="50000"/>
              </a:spcBef>
              <a:buFont typeface="Arial" panose="020B0604020202020204" pitchFamily="34" charset="0"/>
              <a:buNone/>
              <a:defRPr/>
            </a:pPr>
            <a:r>
              <a:rPr lang="zh-CN" altLang="en-US" sz="1400" b="1">
                <a:solidFill>
                  <a:srgbClr val="FF0066"/>
                </a:solidFill>
                <a:effectLst>
                  <a:outerShdw blurRad="38100" dist="38100" dir="2700000" algn="tl">
                    <a:srgbClr val="000000"/>
                  </a:outerShdw>
                </a:effectLst>
                <a:latin typeface="幼圆" panose="02010509060101010101" pitchFamily="49" charset="-122"/>
                <a:ea typeface="幼圆" panose="02010509060101010101" pitchFamily="49" charset="-122"/>
              </a:rPr>
              <a:t>二 马克思主义中国化的科学内涵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8255" y="6044565"/>
            <a:ext cx="12208510" cy="83439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3" name="Rectangle 4"/>
          <p:cNvSpPr>
            <a:spLocks noGrp="1" noChangeArrowheads="1"/>
          </p:cNvSpPr>
          <p:nvPr/>
        </p:nvSpPr>
        <p:spPr>
          <a:xfrm>
            <a:off x="1032510" y="2535555"/>
            <a:ext cx="1435735" cy="2394585"/>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1" hangingPunct="1">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特性：</a:t>
            </a:r>
            <a:endPar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endParaRPr>
          </a:p>
          <a:p>
            <a:pPr marL="0" indent="0" algn="l" eaLnBrk="1" hangingPunct="1">
              <a:lnSpc>
                <a:spcPct val="130000"/>
              </a:lnSpc>
              <a:buFontTx/>
              <a:buNone/>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1.</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科学性</a:t>
            </a:r>
          </a:p>
          <a:p>
            <a:pPr marL="0" indent="0" algn="l" eaLnBrk="1" hangingPunct="1">
              <a:lnSpc>
                <a:spcPct val="130000"/>
              </a:lnSpc>
              <a:buFontTx/>
              <a:buNone/>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2.</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学科性</a:t>
            </a:r>
          </a:p>
          <a:p>
            <a:pPr marL="0" indent="0" algn="l" eaLnBrk="1" hangingPunct="1">
              <a:lnSpc>
                <a:spcPct val="130000"/>
              </a:lnSpc>
              <a:buFontTx/>
              <a:buNone/>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3.</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政治性</a:t>
            </a:r>
            <a:endPar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endParaRPr>
          </a:p>
        </p:txBody>
      </p:sp>
      <p:grpSp>
        <p:nvGrpSpPr>
          <p:cNvPr id="7" name="组合 6"/>
          <p:cNvGrpSpPr/>
          <p:nvPr/>
        </p:nvGrpSpPr>
        <p:grpSpPr>
          <a:xfrm>
            <a:off x="4149090" y="1156970"/>
            <a:ext cx="1964690" cy="1511300"/>
            <a:chOff x="4149090" y="1156970"/>
            <a:chExt cx="1964690" cy="1511300"/>
          </a:xfrm>
        </p:grpSpPr>
        <p:pic>
          <p:nvPicPr>
            <p:cNvPr id="5" name="图片 4"/>
            <p:cNvPicPr>
              <a:picLocks noChangeAspect="1"/>
            </p:cNvPicPr>
            <p:nvPr/>
          </p:nvPicPr>
          <p:blipFill>
            <a:blip r:embed="rId3" cstate="print"/>
            <a:stretch>
              <a:fillRect/>
            </a:stretch>
          </p:blipFill>
          <p:spPr>
            <a:xfrm>
              <a:off x="4149090" y="1156970"/>
              <a:ext cx="991870" cy="1500505"/>
            </a:xfrm>
            <a:prstGeom prst="rect">
              <a:avLst/>
            </a:prstGeom>
          </p:spPr>
        </p:pic>
        <p:pic>
          <p:nvPicPr>
            <p:cNvPr id="6" name="图片 5"/>
            <p:cNvPicPr>
              <a:picLocks noChangeAspect="1"/>
            </p:cNvPicPr>
            <p:nvPr/>
          </p:nvPicPr>
          <p:blipFill>
            <a:blip r:embed="rId4" cstate="print"/>
            <a:stretch>
              <a:fillRect/>
            </a:stretch>
          </p:blipFill>
          <p:spPr>
            <a:xfrm>
              <a:off x="5140960" y="1156970"/>
              <a:ext cx="972820" cy="1511300"/>
            </a:xfrm>
            <a:prstGeom prst="rect">
              <a:avLst/>
            </a:prstGeom>
          </p:spPr>
        </p:pic>
      </p:grpSp>
      <p:sp>
        <p:nvSpPr>
          <p:cNvPr id="31754" name="圆角矩形标注 5"/>
          <p:cNvSpPr/>
          <p:nvPr/>
        </p:nvSpPr>
        <p:spPr>
          <a:xfrm>
            <a:off x="3390265" y="3980815"/>
            <a:ext cx="3295015" cy="1748155"/>
          </a:xfrm>
          <a:prstGeom prst="wedgeRoundRectCallout">
            <a:avLst>
              <a:gd name="adj1" fmla="val -3250"/>
              <a:gd name="adj2" fmla="val -119979"/>
              <a:gd name="adj3" fmla="val 16667"/>
            </a:avLst>
          </a:prstGeom>
          <a:solidFill>
            <a:schemeClr val="lt1"/>
          </a:solidFill>
          <a:ln w="12700" cap="flat" cmpd="sng">
            <a:solidFill>
              <a:schemeClr val="accent1">
                <a:shade val="50000"/>
              </a:schemeClr>
            </a:solidFill>
            <a:prstDash val="sysDot"/>
            <a:round/>
            <a:headEnd type="none" w="med" len="med"/>
            <a:tailEnd type="none" w="med" len="med"/>
          </a:ln>
        </p:spPr>
        <p:txBody>
          <a:bodyPr anchor="t">
            <a:noAutofit/>
          </a:bodyPr>
          <a:lstStyle/>
          <a:p>
            <a:pPr lvl="0" algn="l">
              <a:lnSpc>
                <a:spcPct val="125000"/>
              </a:lnSpc>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不管你喜欢也罢，不喜欢也罢，除非跑到深山老林、人迹罕至的地方，否则政治总会找到你。</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a:t>
            </a:r>
            <a:r>
              <a:rPr lang="en-US" altLang="zh-CN" sz="2000" b="1" dirty="0">
                <a:solidFill>
                  <a:srgbClr val="0000FF"/>
                </a:solidFill>
                <a:latin typeface="Arial" panose="020B0604020202020204" pitchFamily="34" charset="0"/>
                <a:ea typeface="幼圆" panose="02010509060101010101" pitchFamily="49" charset="-122"/>
                <a:sym typeface="+mn-ea"/>
              </a:rPr>
              <a:t>             </a:t>
            </a:r>
          </a:p>
        </p:txBody>
      </p:sp>
      <p:pic>
        <p:nvPicPr>
          <p:cNvPr id="10" name="图片 9"/>
          <p:cNvPicPr>
            <a:picLocks noChangeAspect="1"/>
          </p:cNvPicPr>
          <p:nvPr/>
        </p:nvPicPr>
        <p:blipFill>
          <a:blip r:embed="rId5"/>
          <a:srcRect l="24071" t="2357" r="20003" b="7588"/>
          <a:stretch>
            <a:fillRect/>
          </a:stretch>
        </p:blipFill>
        <p:spPr>
          <a:xfrm>
            <a:off x="7481570" y="3164840"/>
            <a:ext cx="1332230" cy="2564130"/>
          </a:xfrm>
          <a:prstGeom prst="rect">
            <a:avLst/>
          </a:prstGeom>
        </p:spPr>
      </p:pic>
      <p:sp>
        <p:nvSpPr>
          <p:cNvPr id="12" name="横卷形 11"/>
          <p:cNvSpPr/>
          <p:nvPr/>
        </p:nvSpPr>
        <p:spPr>
          <a:xfrm>
            <a:off x="6611620" y="953770"/>
            <a:ext cx="3072130" cy="1714500"/>
          </a:xfrm>
          <a:prstGeom prst="horizontalScrol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仿宋" panose="02010609060101010101" charset="-122"/>
                <a:ea typeface="仿宋" panose="02010609060101010101" charset="-122"/>
                <a:cs typeface="仿宋" panose="02010609060101010101" charset="-122"/>
              </a:rPr>
              <a:t>“</a:t>
            </a:r>
            <a:r>
              <a:rPr lang="zh-CN" altLang="en-US" sz="2400" b="1">
                <a:latin typeface="仿宋" panose="02010609060101010101" charset="-122"/>
                <a:ea typeface="仿宋" panose="02010609060101010101" charset="-122"/>
                <a:cs typeface="仿宋" panose="02010609060101010101" charset="-122"/>
              </a:rPr>
              <a:t>政者，正也。</a:t>
            </a:r>
            <a:r>
              <a:rPr lang="en-US" altLang="zh-CN" sz="2400" b="1">
                <a:latin typeface="仿宋" panose="02010609060101010101" charset="-122"/>
                <a:ea typeface="仿宋" panose="02010609060101010101" charset="-122"/>
                <a:cs typeface="仿宋" panose="02010609060101010101" charset="-122"/>
              </a:rPr>
              <a:t>”</a:t>
            </a:r>
            <a:endParaRPr lang="zh-CN" altLang="en-US" sz="2400" b="1">
              <a:latin typeface="仿宋" panose="02010609060101010101" charset="-122"/>
              <a:ea typeface="仿宋" panose="02010609060101010101" charset="-122"/>
              <a:cs typeface="仿宋" panose="02010609060101010101" charset="-122"/>
            </a:endParaRPr>
          </a:p>
        </p:txBody>
      </p:sp>
      <p:pic>
        <p:nvPicPr>
          <p:cNvPr id="13" name="图片 12"/>
          <p:cNvPicPr>
            <a:picLocks noChangeAspect="1"/>
          </p:cNvPicPr>
          <p:nvPr/>
        </p:nvPicPr>
        <p:blipFill>
          <a:blip r:embed="rId6" cstate="print"/>
          <a:stretch>
            <a:fillRect/>
          </a:stretch>
        </p:blipFill>
        <p:spPr>
          <a:xfrm>
            <a:off x="9972675" y="936625"/>
            <a:ext cx="1479550" cy="1940560"/>
          </a:xfrm>
          <a:prstGeom prst="rect">
            <a:avLst/>
          </a:prstGeom>
        </p:spPr>
      </p:pic>
      <p:sp>
        <p:nvSpPr>
          <p:cNvPr id="15" name="竖卷形 14"/>
          <p:cNvSpPr/>
          <p:nvPr/>
        </p:nvSpPr>
        <p:spPr>
          <a:xfrm>
            <a:off x="10248900" y="3048635"/>
            <a:ext cx="1069975" cy="2852420"/>
          </a:xfrm>
          <a:prstGeom prst="verticalScrol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仿宋" panose="02010609060101010101" charset="-122"/>
                <a:ea typeface="仿宋" panose="02010609060101010101" charset="-122"/>
              </a:rPr>
              <a:t>政治就是管理众人的事情</a:t>
            </a:r>
          </a:p>
        </p:txBody>
      </p:sp>
      <p:pic>
        <p:nvPicPr>
          <p:cNvPr id="83" name="图片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2510" y="735965"/>
            <a:ext cx="1257935" cy="10185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组合 913413">
            <a:extLst>
              <a:ext uri="{FF2B5EF4-FFF2-40B4-BE49-F238E27FC236}">
                <a16:creationId xmlns:a16="http://schemas.microsoft.com/office/drawing/2014/main" id="{E04BD29B-18EF-43D5-9D05-CAB8834DA55D}"/>
              </a:ext>
            </a:extLst>
          </p:cNvPr>
          <p:cNvGrpSpPr>
            <a:grpSpLocks/>
          </p:cNvGrpSpPr>
          <p:nvPr/>
        </p:nvGrpSpPr>
        <p:grpSpPr bwMode="auto">
          <a:xfrm>
            <a:off x="1657350" y="496888"/>
            <a:ext cx="5786438" cy="1098550"/>
            <a:chOff x="1338" y="1109"/>
            <a:chExt cx="3696" cy="384"/>
          </a:xfrm>
        </p:grpSpPr>
        <p:sp>
          <p:nvSpPr>
            <p:cNvPr id="37900" name="圆角矩形 913414">
              <a:extLst>
                <a:ext uri="{FF2B5EF4-FFF2-40B4-BE49-F238E27FC236}">
                  <a16:creationId xmlns:a16="http://schemas.microsoft.com/office/drawing/2014/main" id="{697328F3-DE53-44A6-B270-BE3389A226AE}"/>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37901" name="文本框 913415">
              <a:extLst>
                <a:ext uri="{FF2B5EF4-FFF2-40B4-BE49-F238E27FC236}">
                  <a16:creationId xmlns:a16="http://schemas.microsoft.com/office/drawing/2014/main" id="{D5F10D50-3F3C-4B0E-B411-6B8DEA340B63}"/>
                </a:ext>
              </a:extLst>
            </p:cNvPr>
            <p:cNvSpPr txBox="1">
              <a:spLocks noChangeArrowheads="1"/>
            </p:cNvSpPr>
            <p:nvPr/>
          </p:nvSpPr>
          <p:spPr bwMode="auto">
            <a:xfrm>
              <a:off x="1453" y="1122"/>
              <a:ext cx="3536"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2 </a:t>
              </a:r>
              <a:r>
                <a:rPr lang="zh-CN" altLang="en-US" sz="2400" b="1">
                  <a:solidFill>
                    <a:schemeClr val="bg1"/>
                  </a:solidFill>
                  <a:latin typeface="楷体" panose="02010609060101010101" pitchFamily="49" charset="-122"/>
                  <a:ea typeface="楷体" panose="02010609060101010101" pitchFamily="49" charset="-122"/>
                </a:rPr>
                <a:t>总结中国革命、建设和改革实践经验和历史经验，坚持和发展马克思主义</a:t>
              </a:r>
            </a:p>
          </p:txBody>
        </p:sp>
      </p:grpSp>
      <p:sp>
        <p:nvSpPr>
          <p:cNvPr id="37893" name="AutoShape 8">
            <a:extLst>
              <a:ext uri="{FF2B5EF4-FFF2-40B4-BE49-F238E27FC236}">
                <a16:creationId xmlns:a16="http://schemas.microsoft.com/office/drawing/2014/main" id="{CE9393BD-1A5E-4A18-88DB-AF749B57F7EE}"/>
              </a:ext>
            </a:extLst>
          </p:cNvPr>
          <p:cNvSpPr>
            <a:spLocks noChangeArrowheads="1"/>
          </p:cNvSpPr>
          <p:nvPr/>
        </p:nvSpPr>
        <p:spPr bwMode="auto">
          <a:xfrm>
            <a:off x="1838325" y="1881188"/>
            <a:ext cx="3543300" cy="4284662"/>
          </a:xfrm>
          <a:prstGeom prst="roundRect">
            <a:avLst>
              <a:gd name="adj" fmla="val 16667"/>
            </a:avLst>
          </a:prstGeom>
          <a:solidFill>
            <a:srgbClr val="CCECFF"/>
          </a:solidFill>
          <a:ln w="38100">
            <a:solidFill>
              <a:srgbClr val="92D050"/>
            </a:solidFill>
            <a:round/>
            <a:headEnd/>
            <a:tailEnd/>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000" b="1">
                <a:solidFill>
                  <a:schemeClr val="accent2"/>
                </a:solidFill>
                <a:latin typeface="幼圆" panose="02010509060101010101" pitchFamily="49" charset="-122"/>
                <a:ea typeface="幼圆" panose="020105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在解决中国实际问题的过程中，产生了许多具有独创性的实践经验，正是通过对这些经验的总结和提炼，才</a:t>
            </a:r>
            <a:r>
              <a:rPr lang="zh-CN" altLang="en-US" sz="2000" b="1">
                <a:solidFill>
                  <a:srgbClr val="FF0000"/>
                </a:solidFill>
                <a:latin typeface="幼圆" panose="02010509060101010101" pitchFamily="49" charset="-122"/>
                <a:ea typeface="幼圆" panose="02010509060101010101" pitchFamily="49" charset="-122"/>
              </a:rPr>
              <a:t>创造出新的东西</a:t>
            </a:r>
            <a:r>
              <a:rPr lang="zh-CN" altLang="en-US" sz="2000" b="1">
                <a:solidFill>
                  <a:srgbClr val="0000FF"/>
                </a:solidFill>
                <a:latin typeface="楷体" panose="02010609060101010101" pitchFamily="49" charset="-122"/>
                <a:ea typeface="楷体" panose="02010609060101010101" pitchFamily="49" charset="-122"/>
              </a:rPr>
              <a:t>，也就是毛泽东强调的 “</a:t>
            </a:r>
            <a:r>
              <a:rPr lang="zh-CN" altLang="en-US" sz="2000" b="1">
                <a:solidFill>
                  <a:srgbClr val="FF0000"/>
                </a:solidFill>
                <a:latin typeface="幼圆" panose="02010509060101010101" pitchFamily="49" charset="-122"/>
                <a:ea typeface="幼圆" panose="02010509060101010101" pitchFamily="49" charset="-122"/>
              </a:rPr>
              <a:t>使中国革命丰富的实际马克思主义化</a:t>
            </a:r>
            <a:r>
              <a:rPr lang="zh-CN" altLang="en-US" sz="2000" b="1">
                <a:solidFill>
                  <a:srgbClr val="0000FF"/>
                </a:solidFill>
                <a:latin typeface="楷体" panose="02010609060101010101" pitchFamily="49" charset="-122"/>
                <a:ea typeface="楷体" panose="02010609060101010101" pitchFamily="49" charset="-122"/>
              </a:rPr>
              <a:t>”，形成了中国化的马克思主义理论成果 。</a:t>
            </a:r>
          </a:p>
        </p:txBody>
      </p:sp>
      <p:pic>
        <p:nvPicPr>
          <p:cNvPr id="37894" name="Picture 9" descr="0398993829a2d48315cecbe3">
            <a:extLst>
              <a:ext uri="{FF2B5EF4-FFF2-40B4-BE49-F238E27FC236}">
                <a16:creationId xmlns:a16="http://schemas.microsoft.com/office/drawing/2014/main" id="{E158EBDC-E739-4CF6-B612-D2DB92209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
            <a:off x="7791451" y="400050"/>
            <a:ext cx="2359025"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矩形 917517">
            <a:extLst>
              <a:ext uri="{FF2B5EF4-FFF2-40B4-BE49-F238E27FC236}">
                <a16:creationId xmlns:a16="http://schemas.microsoft.com/office/drawing/2014/main" id="{28E5D5E3-CD6A-4027-BBD7-345A724921C4}"/>
              </a:ext>
            </a:extLst>
          </p:cNvPr>
          <p:cNvSpPr>
            <a:spLocks noRot="1" noChangeArrowheads="1"/>
          </p:cNvSpPr>
          <p:nvPr/>
        </p:nvSpPr>
        <p:spPr bwMode="auto">
          <a:xfrm>
            <a:off x="6210301" y="4638676"/>
            <a:ext cx="3929063" cy="1363663"/>
          </a:xfrm>
          <a:prstGeom prst="rect">
            <a:avLst/>
          </a:prstGeom>
          <a:solidFill>
            <a:srgbClr val="CCFFCC"/>
          </a:solidFill>
          <a:ln w="28575">
            <a:solidFill>
              <a:srgbClr val="FF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a:solidFill>
                  <a:srgbClr val="0000FF"/>
                </a:solidFill>
                <a:latin typeface="楷体_GB2312" pitchFamily="49" charset="-122"/>
                <a:ea typeface="楷体_GB2312" pitchFamily="49" charset="-122"/>
              </a:rPr>
              <a:t> </a:t>
            </a:r>
            <a:r>
              <a:rPr lang="en-US" altLang="zh-CN" sz="2000" b="1">
                <a:solidFill>
                  <a:srgbClr val="0000FF"/>
                </a:solidFill>
                <a:latin typeface="幼圆" panose="02010509060101010101" pitchFamily="49" charset="-122"/>
                <a:ea typeface="幼圆" panose="02010509060101010101" pitchFamily="49" charset="-122"/>
              </a:rPr>
              <a:t> </a:t>
            </a:r>
            <a:r>
              <a:rPr lang="zh-CN" altLang="en-US" sz="2000" b="1">
                <a:solidFill>
                  <a:srgbClr val="0000FF"/>
                </a:solidFill>
                <a:latin typeface="幼圆" panose="02010509060101010101" pitchFamily="49" charset="-122"/>
                <a:ea typeface="幼圆" panose="02010509060101010101" pitchFamily="49" charset="-122"/>
              </a:rPr>
              <a:t>马克思主义中国化还包括运用马克思主义的立场、观点和方法</a:t>
            </a:r>
            <a:r>
              <a:rPr lang="zh-CN" altLang="en-US" sz="2000" b="1">
                <a:solidFill>
                  <a:srgbClr val="FF0000"/>
                </a:solidFill>
                <a:latin typeface="幼圆" panose="02010509060101010101" pitchFamily="49" charset="-122"/>
                <a:ea typeface="幼圆" panose="02010509060101010101" pitchFamily="49" charset="-122"/>
              </a:rPr>
              <a:t>总结中国的历史经验</a:t>
            </a:r>
            <a:r>
              <a:rPr lang="zh-CN" altLang="en-US" sz="2000" b="1">
                <a:solidFill>
                  <a:srgbClr val="0000FF"/>
                </a:solidFill>
                <a:latin typeface="幼圆" panose="02010509060101010101" pitchFamily="49" charset="-122"/>
                <a:ea typeface="幼圆" panose="02010509060101010101" pitchFamily="49" charset="-122"/>
              </a:rPr>
              <a:t>。</a:t>
            </a:r>
            <a:endParaRPr lang="zh-CN" altLang="en-US" sz="2000" b="1">
              <a:solidFill>
                <a:schemeClr val="accent2"/>
              </a:solidFill>
              <a:latin typeface="幼圆" panose="02010509060101010101" pitchFamily="49" charset="-122"/>
              <a:ea typeface="幼圆" panose="02010509060101010101" pitchFamily="49" charset="-122"/>
              <a:sym typeface="宋体" panose="02010600030101010101" pitchFamily="2" charset="-122"/>
            </a:endParaRPr>
          </a:p>
        </p:txBody>
      </p:sp>
      <p:pic>
        <p:nvPicPr>
          <p:cNvPr id="37896" name="Picture 13" descr="8973473_100723795000_2">
            <a:extLst>
              <a:ext uri="{FF2B5EF4-FFF2-40B4-BE49-F238E27FC236}">
                <a16:creationId xmlns:a16="http://schemas.microsoft.com/office/drawing/2014/main" id="{1096D95C-4AE4-491E-A187-3EF500D55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489" y="1719263"/>
            <a:ext cx="2020887"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3">
            <a:extLst>
              <a:ext uri="{FF2B5EF4-FFF2-40B4-BE49-F238E27FC236}">
                <a16:creationId xmlns:a16="http://schemas.microsoft.com/office/drawing/2014/main" id="{4C798A47-5E0B-4450-A0D3-6E9061589F6E}"/>
              </a:ext>
            </a:extLst>
          </p:cNvPr>
          <p:cNvSpPr>
            <a:spLocks noChangeArrowheads="1"/>
          </p:cNvSpPr>
          <p:nvPr/>
        </p:nvSpPr>
        <p:spPr bwMode="auto">
          <a:xfrm>
            <a:off x="1524000" y="2075742"/>
            <a:ext cx="4532313" cy="1564258"/>
          </a:xfrm>
          <a:prstGeom prst="roundRect">
            <a:avLst>
              <a:gd name="adj" fmla="val 16667"/>
            </a:avLst>
          </a:prstGeom>
          <a:solidFill>
            <a:srgbClr val="CCECFF"/>
          </a:solidFill>
          <a:ln w="28575">
            <a:solidFill>
              <a:srgbClr val="FFFF00"/>
            </a:solidFill>
            <a:round/>
            <a:headEnd/>
            <a:tailEnd/>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a:solidFill>
                  <a:schemeClr val="accent2"/>
                </a:solidFill>
                <a:latin typeface="华文行楷" panose="02010800040101010101" pitchFamily="2" charset="-122"/>
                <a:ea typeface="华文行楷" panose="02010800040101010101" pitchFamily="2" charset="-122"/>
              </a:rPr>
              <a:t>   </a:t>
            </a: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毛泽东指出，马克思主义一定要</a:t>
            </a:r>
            <a:r>
              <a:rPr lang="zh-CN" altLang="en-US" sz="2400" b="1">
                <a:solidFill>
                  <a:srgbClr val="FF0000"/>
                </a:solidFill>
                <a:latin typeface="幼圆" panose="02010509060101010101" pitchFamily="49" charset="-122"/>
                <a:ea typeface="幼圆" panose="02010509060101010101" pitchFamily="49" charset="-122"/>
              </a:rPr>
              <a:t>和民族的特点相结合，经过一定的民族形式</a:t>
            </a:r>
            <a:r>
              <a:rPr lang="zh-CN" altLang="en-US" sz="2000" b="1">
                <a:solidFill>
                  <a:srgbClr val="0000FF"/>
                </a:solidFill>
                <a:latin typeface="幼圆" panose="02010509060101010101" pitchFamily="49" charset="-122"/>
                <a:ea typeface="幼圆" panose="020105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表现出来。</a:t>
            </a:r>
          </a:p>
        </p:txBody>
      </p:sp>
      <p:grpSp>
        <p:nvGrpSpPr>
          <p:cNvPr id="38915" name="组合 913413">
            <a:extLst>
              <a:ext uri="{FF2B5EF4-FFF2-40B4-BE49-F238E27FC236}">
                <a16:creationId xmlns:a16="http://schemas.microsoft.com/office/drawing/2014/main" id="{9FB7385E-DE16-4217-A571-353D4E16BC76}"/>
              </a:ext>
            </a:extLst>
          </p:cNvPr>
          <p:cNvGrpSpPr>
            <a:grpSpLocks/>
          </p:cNvGrpSpPr>
          <p:nvPr/>
        </p:nvGrpSpPr>
        <p:grpSpPr bwMode="auto">
          <a:xfrm>
            <a:off x="1787526" y="460376"/>
            <a:ext cx="6043613" cy="1014413"/>
            <a:chOff x="1338" y="1095"/>
            <a:chExt cx="3696" cy="398"/>
          </a:xfrm>
        </p:grpSpPr>
        <p:sp>
          <p:nvSpPr>
            <p:cNvPr id="38923" name="圆角矩形 913414">
              <a:extLst>
                <a:ext uri="{FF2B5EF4-FFF2-40B4-BE49-F238E27FC236}">
                  <a16:creationId xmlns:a16="http://schemas.microsoft.com/office/drawing/2014/main" id="{B2B1B6E6-E5BE-4864-80AE-E72420A0C553}"/>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38924" name="文本框 913415">
              <a:extLst>
                <a:ext uri="{FF2B5EF4-FFF2-40B4-BE49-F238E27FC236}">
                  <a16:creationId xmlns:a16="http://schemas.microsoft.com/office/drawing/2014/main" id="{53A89857-5F15-4A32-BD3D-E93BAC8726EE}"/>
                </a:ext>
              </a:extLst>
            </p:cNvPr>
            <p:cNvSpPr txBox="1">
              <a:spLocks noChangeArrowheads="1"/>
            </p:cNvSpPr>
            <p:nvPr/>
          </p:nvSpPr>
          <p:spPr bwMode="auto">
            <a:xfrm>
              <a:off x="1338" y="1095"/>
              <a:ext cx="354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3 </a:t>
              </a:r>
              <a:r>
                <a:rPr lang="zh-CN" altLang="en-US" sz="2400" b="1">
                  <a:solidFill>
                    <a:schemeClr val="bg1"/>
                  </a:solidFill>
                  <a:latin typeface="楷体" panose="02010609060101010101" pitchFamily="49" charset="-122"/>
                  <a:ea typeface="楷体" panose="02010609060101010101" pitchFamily="49" charset="-122"/>
                </a:rPr>
                <a:t>把马克思主义植根于中国的优秀文化之中，赋予马克思主义以鲜明的中国特色</a:t>
              </a:r>
            </a:p>
          </p:txBody>
        </p:sp>
      </p:grpSp>
      <p:sp>
        <p:nvSpPr>
          <p:cNvPr id="427018" name="矩形 913411">
            <a:extLst>
              <a:ext uri="{FF2B5EF4-FFF2-40B4-BE49-F238E27FC236}">
                <a16:creationId xmlns:a16="http://schemas.microsoft.com/office/drawing/2014/main" id="{5FAEE39D-F6C2-45E0-9ECF-AE59A0F775BC}"/>
              </a:ext>
            </a:extLst>
          </p:cNvPr>
          <p:cNvSpPr>
            <a:spLocks noChangeArrowheads="1"/>
          </p:cNvSpPr>
          <p:nvPr/>
        </p:nvSpPr>
        <p:spPr bwMode="auto">
          <a:xfrm>
            <a:off x="1524000" y="1"/>
            <a:ext cx="2916238" cy="324641"/>
          </a:xfrm>
          <a:prstGeom prst="rect">
            <a:avLst/>
          </a:prstGeom>
          <a:solidFill>
            <a:srgbClr val="CCECFF"/>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nSpc>
                <a:spcPct val="125000"/>
              </a:lnSpc>
              <a:spcBef>
                <a:spcPct val="50000"/>
              </a:spcBef>
              <a:buFont typeface="Arial" panose="020B0604020202020204" pitchFamily="34" charset="0"/>
              <a:buNone/>
              <a:defRPr/>
            </a:pPr>
            <a:r>
              <a:rPr lang="zh-CN" altLang="en-US" sz="1400" b="1">
                <a:solidFill>
                  <a:srgbClr val="FF0066"/>
                </a:solidFill>
                <a:effectLst>
                  <a:outerShdw blurRad="38100" dist="38100" dir="2700000" algn="tl">
                    <a:srgbClr val="000000"/>
                  </a:outerShdw>
                </a:effectLst>
                <a:latin typeface="幼圆" panose="02010509060101010101" pitchFamily="49" charset="-122"/>
                <a:ea typeface="幼圆" panose="02010509060101010101" pitchFamily="49" charset="-122"/>
              </a:rPr>
              <a:t>二 马克思主义中国化的科学内涵</a:t>
            </a:r>
          </a:p>
        </p:txBody>
      </p:sp>
      <p:pic>
        <p:nvPicPr>
          <p:cNvPr id="38918" name="图片 1">
            <a:extLst>
              <a:ext uri="{FF2B5EF4-FFF2-40B4-BE49-F238E27FC236}">
                <a16:creationId xmlns:a16="http://schemas.microsoft.com/office/drawing/2014/main" id="{8E600F10-40E2-4AE1-8EF9-F86727574E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7975" y="2436811"/>
            <a:ext cx="37592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图片 2">
            <a:extLst>
              <a:ext uri="{FF2B5EF4-FFF2-40B4-BE49-F238E27FC236}">
                <a16:creationId xmlns:a16="http://schemas.microsoft.com/office/drawing/2014/main" id="{7AF0A310-284C-4F0A-93D4-EE3EECA64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4302124"/>
            <a:ext cx="476091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110"/>
          <p:cNvSpPr>
            <a:spLocks noChangeArrowheads="1"/>
          </p:cNvSpPr>
          <p:nvPr/>
        </p:nvSpPr>
        <p:spPr bwMode="gray">
          <a:xfrm>
            <a:off x="3309939" y="180976"/>
            <a:ext cx="5572125" cy="542925"/>
          </a:xfrm>
          <a:prstGeom prst="roundRect">
            <a:avLst>
              <a:gd name="adj" fmla="val 757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ctr" hangingPunct="1">
              <a:defRPr/>
            </a:pPr>
            <a:r>
              <a:rPr lang="zh-CN" altLang="en-US" sz="2800" dirty="0">
                <a:solidFill>
                  <a:schemeClr val="bg1"/>
                </a:solidFill>
                <a:latin typeface="Times New Roman" panose="02020603050405020304" pitchFamily="18" charset="0"/>
                <a:ea typeface="黑体" panose="02010609060101010101" pitchFamily="49" charset="-122"/>
                <a:sym typeface="黑体" panose="02010609060101010101" pitchFamily="49" charset="-122"/>
              </a:rPr>
              <a:t>二、马克思主义中国化的科学内涵</a:t>
            </a:r>
            <a:endParaRPr lang="zh-CN" altLang="zh-CN" sz="2800" spc="-300" dirty="0">
              <a:solidFill>
                <a:schemeClr val="bg1"/>
              </a:solidFill>
              <a:latin typeface="Times New Roman" panose="02020603050405020304" pitchFamily="18" charset="0"/>
              <a:ea typeface="黑体" panose="02010609060101010101" pitchFamily="49" charset="-122"/>
              <a:sym typeface="黑体" panose="02010609060101010101" pitchFamily="49" charset="-122"/>
            </a:endParaRPr>
          </a:p>
        </p:txBody>
      </p:sp>
      <p:sp>
        <p:nvSpPr>
          <p:cNvPr id="10" name="AutoShape 4"/>
          <p:cNvSpPr>
            <a:spLocks noChangeArrowheads="1"/>
          </p:cNvSpPr>
          <p:nvPr>
            <p:custDataLst>
              <p:tags r:id="rId1"/>
            </p:custDataLst>
          </p:nvPr>
        </p:nvSpPr>
        <p:spPr bwMode="white">
          <a:xfrm>
            <a:off x="2038073" y="1547574"/>
            <a:ext cx="8143932" cy="5005626"/>
          </a:xfrm>
          <a:prstGeom prst="roundRect">
            <a:avLst>
              <a:gd name="adj" fmla="val 7012"/>
            </a:avLst>
          </a:prstGeom>
          <a:no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fontAlgn="ctr">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pic>
        <p:nvPicPr>
          <p:cNvPr id="2048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830513"/>
            <a:ext cx="7696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圆角矩形 6"/>
          <p:cNvSpPr/>
          <p:nvPr/>
        </p:nvSpPr>
        <p:spPr bwMode="auto">
          <a:xfrm>
            <a:off x="2498725" y="1281176"/>
            <a:ext cx="3597276" cy="576326"/>
          </a:xfrm>
          <a:prstGeom prst="roundRect">
            <a:avLst/>
          </a:prstGeom>
          <a:gradFill flip="none" rotWithShape="1">
            <a:gsLst>
              <a:gs pos="0">
                <a:srgbClr val="00DFF6"/>
              </a:gs>
              <a:gs pos="90000">
                <a:srgbClr val="002774"/>
              </a:gs>
            </a:gsLst>
            <a:lin ang="2700000" scaled="1"/>
            <a:tileRect/>
          </a:gradFill>
          <a:ln w="25400" cap="flat" cmpd="sng" algn="ctr">
            <a:noFill/>
            <a:prstDash val="solid"/>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AFEAFF"/>
            </a:contourClr>
          </a:sp3d>
        </p:spPr>
        <p:txBody>
          <a:bodyPr anchor="ctr">
            <a:sp3d/>
          </a:bodyPr>
          <a:lstStyle/>
          <a:p>
            <a:pPr algn="ctr" fontAlgn="ctr">
              <a:buClr>
                <a:srgbClr val="FF0000"/>
              </a:buClr>
              <a:buSzPct val="70000"/>
              <a:defRPr/>
            </a:pPr>
            <a:r>
              <a:rPr lang="zh-CN" altLang="en-US" sz="2200" dirty="0">
                <a:solidFill>
                  <a:schemeClr val="bg1"/>
                </a:solidFill>
                <a:latin typeface="Times New Roman" panose="02020603050405020304" pitchFamily="18" charset="0"/>
                <a:ea typeface="黑体" panose="02010609060101010101" pitchFamily="49" charset="-122"/>
              </a:rPr>
              <a:t>马克思主义中国化的内涵</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9" name="AutoShape 3">
            <a:extLst>
              <a:ext uri="{FF2B5EF4-FFF2-40B4-BE49-F238E27FC236}">
                <a16:creationId xmlns:a16="http://schemas.microsoft.com/office/drawing/2014/main" id="{9A99EC85-D27D-46FD-8795-55A9E00D1D6A}"/>
              </a:ext>
            </a:extLst>
          </p:cNvPr>
          <p:cNvSpPr>
            <a:spLocks noChangeArrowheads="1"/>
          </p:cNvSpPr>
          <p:nvPr/>
        </p:nvSpPr>
        <p:spPr bwMode="auto">
          <a:xfrm>
            <a:off x="2562226" y="549276"/>
            <a:ext cx="1470025" cy="792163"/>
          </a:xfrm>
          <a:prstGeom prst="horizontalScroll">
            <a:avLst>
              <a:gd name="adj" fmla="val 12500"/>
            </a:avLst>
          </a:prstGeom>
          <a:solidFill>
            <a:srgbClr val="0000FF"/>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zh-CN" altLang="en-US" sz="2400" b="1">
                <a:solidFill>
                  <a:srgbClr val="FF0000"/>
                </a:solidFill>
                <a:effectLst>
                  <a:outerShdw blurRad="38100" dist="38100" dir="2700000" algn="tl">
                    <a:srgbClr val="000000"/>
                  </a:outerShdw>
                </a:effectLst>
                <a:latin typeface="楷体" panose="02010609060101010101" charset="-122"/>
                <a:ea typeface="楷体" panose="02010609060101010101" charset="-122"/>
                <a:cs typeface="楷体" panose="02010609060101010101" charset="-122"/>
              </a:rPr>
              <a:t>练  习</a:t>
            </a:r>
          </a:p>
        </p:txBody>
      </p:sp>
      <p:pic>
        <p:nvPicPr>
          <p:cNvPr id="39939" name="Picture 4" descr="u=3901900897,3333299309&amp;fm=0&amp;gp=44">
            <a:extLst>
              <a:ext uri="{FF2B5EF4-FFF2-40B4-BE49-F238E27FC236}">
                <a16:creationId xmlns:a16="http://schemas.microsoft.com/office/drawing/2014/main" id="{E298B9B1-EC48-48A8-92ED-EB883229D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549276"/>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5">
            <a:extLst>
              <a:ext uri="{FF2B5EF4-FFF2-40B4-BE49-F238E27FC236}">
                <a16:creationId xmlns:a16="http://schemas.microsoft.com/office/drawing/2014/main" id="{8C051A3B-3A48-427F-802F-947924946502}"/>
              </a:ext>
            </a:extLst>
          </p:cNvPr>
          <p:cNvSpPr>
            <a:spLocks noChangeArrowheads="1"/>
          </p:cNvSpPr>
          <p:nvPr/>
        </p:nvSpPr>
        <p:spPr bwMode="auto">
          <a:xfrm>
            <a:off x="871538" y="1727201"/>
            <a:ext cx="8208962" cy="1963038"/>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dirty="0">
                <a:solidFill>
                  <a:srgbClr val="990000"/>
                </a:solidFill>
                <a:latin typeface="楷体_GB2312" pitchFamily="49" charset="-122"/>
                <a:ea typeface="楷体_GB2312" pitchFamily="49" charset="-122"/>
              </a:rPr>
              <a:t> </a:t>
            </a:r>
            <a:r>
              <a:rPr lang="zh-CN" altLang="en-US" sz="2000" b="1" dirty="0">
                <a:solidFill>
                  <a:srgbClr val="990000"/>
                </a:solidFill>
                <a:latin typeface="楷体" panose="02010609060101010101" pitchFamily="49" charset="-122"/>
                <a:ea typeface="楷体" panose="02010609060101010101" pitchFamily="49" charset="-122"/>
              </a:rPr>
              <a:t>马克思主义中国化的基本要求是（单）：</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把马克思主义基本原理同中国具体实际和时代特征结合起来。</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把马克思主义的普遍真理同中国的具体实践和时代特征结合起来</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反对教条主义和经验主义</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坚持调查研究和走群众路线</a:t>
            </a:r>
          </a:p>
        </p:txBody>
      </p:sp>
      <p:sp>
        <p:nvSpPr>
          <p:cNvPr id="427018" name="矩形 913411">
            <a:extLst>
              <a:ext uri="{FF2B5EF4-FFF2-40B4-BE49-F238E27FC236}">
                <a16:creationId xmlns:a16="http://schemas.microsoft.com/office/drawing/2014/main" id="{D02F8659-AF02-40DF-8814-421E3B088E83}"/>
              </a:ext>
            </a:extLst>
          </p:cNvPr>
          <p:cNvSpPr>
            <a:spLocks noChangeArrowheads="1"/>
          </p:cNvSpPr>
          <p:nvPr/>
        </p:nvSpPr>
        <p:spPr bwMode="auto">
          <a:xfrm>
            <a:off x="1524000" y="1"/>
            <a:ext cx="2916238" cy="324641"/>
          </a:xfrm>
          <a:prstGeom prst="rect">
            <a:avLst/>
          </a:prstGeom>
          <a:solidFill>
            <a:srgbClr val="CCECFF"/>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nSpc>
                <a:spcPct val="125000"/>
              </a:lnSpc>
              <a:spcBef>
                <a:spcPct val="50000"/>
              </a:spcBef>
              <a:buFont typeface="Arial" panose="020B0604020202020204" pitchFamily="34" charset="0"/>
              <a:buNone/>
              <a:defRPr/>
            </a:pPr>
            <a:r>
              <a:rPr lang="zh-CN" altLang="en-US" sz="1400" b="1">
                <a:solidFill>
                  <a:srgbClr val="FF0066"/>
                </a:solidFill>
                <a:effectLst>
                  <a:outerShdw blurRad="38100" dist="38100" dir="2700000" algn="tl">
                    <a:srgbClr val="000000"/>
                  </a:outerShdw>
                </a:effectLst>
                <a:latin typeface="幼圆" panose="02010509060101010101" pitchFamily="49" charset="-122"/>
                <a:ea typeface="幼圆" panose="02010509060101010101" pitchFamily="49" charset="-122"/>
              </a:rPr>
              <a:t>二 马克思主义中国化的科学内涵</a:t>
            </a:r>
          </a:p>
        </p:txBody>
      </p:sp>
      <p:sp>
        <p:nvSpPr>
          <p:cNvPr id="39943" name="Rectangle 5">
            <a:extLst>
              <a:ext uri="{FF2B5EF4-FFF2-40B4-BE49-F238E27FC236}">
                <a16:creationId xmlns:a16="http://schemas.microsoft.com/office/drawing/2014/main" id="{2E455F8E-FE4C-4162-85D1-0BECA4ECDAEF}"/>
              </a:ext>
            </a:extLst>
          </p:cNvPr>
          <p:cNvSpPr>
            <a:spLocks noChangeArrowheads="1"/>
          </p:cNvSpPr>
          <p:nvPr/>
        </p:nvSpPr>
        <p:spPr bwMode="auto">
          <a:xfrm>
            <a:off x="3382169" y="4397375"/>
            <a:ext cx="8208962" cy="2014538"/>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dirty="0">
                <a:solidFill>
                  <a:srgbClr val="990000"/>
                </a:solidFill>
                <a:latin typeface="楷体_GB2312" pitchFamily="49" charset="-122"/>
                <a:ea typeface="楷体_GB2312" pitchFamily="49" charset="-122"/>
              </a:rPr>
              <a:t> “</a:t>
            </a:r>
            <a:r>
              <a:rPr lang="zh-CN" altLang="en-US" sz="2000" b="1" dirty="0">
                <a:solidFill>
                  <a:srgbClr val="990000"/>
                </a:solidFill>
                <a:latin typeface="楷体" panose="02010609060101010101" pitchFamily="49" charset="-122"/>
                <a:ea typeface="楷体" panose="02010609060101010101" pitchFamily="49" charset="-122"/>
              </a:rPr>
              <a:t>马克思主义中国化</a:t>
            </a:r>
            <a:r>
              <a:rPr lang="en-US" altLang="zh-CN" sz="2000" b="1" dirty="0">
                <a:solidFill>
                  <a:srgbClr val="990000"/>
                </a:solidFill>
                <a:latin typeface="楷体" panose="02010609060101010101" pitchFamily="49" charset="-122"/>
                <a:ea typeface="楷体" panose="02010609060101010101" pitchFamily="49" charset="-122"/>
              </a:rPr>
              <a:t>”</a:t>
            </a:r>
            <a:r>
              <a:rPr lang="zh-CN" altLang="en-US" sz="2000" b="1" dirty="0">
                <a:solidFill>
                  <a:srgbClr val="990000"/>
                </a:solidFill>
                <a:latin typeface="楷体" panose="02010609060101010101" pitchFamily="49" charset="-122"/>
                <a:ea typeface="楷体" panose="02010609060101010101" pitchFamily="49" charset="-122"/>
              </a:rPr>
              <a:t>成为中国共产党人的重大时代课题是（多）：</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马克思主义理论发展的内在要求。</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解决中国实际问题的客观需要。</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无产阶级与资产阶级争夺领导权的需要</a:t>
            </a:r>
          </a:p>
          <a:p>
            <a:pPr eaLnBrk="1" hangingPunct="1">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总结中国革命正反两方面经验教训的必然要求</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12595" y="2867025"/>
            <a:ext cx="9144000" cy="2387600"/>
          </a:xfrm>
        </p:spPr>
        <p:txBody>
          <a:bodyPr/>
          <a:lstStyle/>
          <a:p>
            <a:r>
              <a:rPr lang="zh-CN" altLang="en-US" b="1" dirty="0">
                <a:solidFill>
                  <a:srgbClr val="0000FF"/>
                </a:solidFill>
                <a:latin typeface="仿宋" panose="02010609060101010101" charset="-122"/>
                <a:ea typeface="仿宋" panose="02010609060101010101" charset="-122"/>
                <a:cs typeface="仿宋" panose="02010609060101010101" charset="-122"/>
                <a:sym typeface="+mn-ea"/>
              </a:rPr>
              <a:t>“二”是指两次历史性飞跃，取得两大理论成果</a:t>
            </a:r>
            <a:endParaRPr lang="zh-CN" altLang="en-US" dirty="0"/>
          </a:p>
        </p:txBody>
      </p:sp>
      <p:sp>
        <p:nvSpPr>
          <p:cNvPr id="4" name="Rectangle 4">
            <a:extLst>
              <a:ext uri="{FF2B5EF4-FFF2-40B4-BE49-F238E27FC236}">
                <a16:creationId xmlns:a16="http://schemas.microsoft.com/office/drawing/2014/main" id="{A815646C-11A2-4AF7-8AC4-7CB772BF5778}"/>
              </a:ext>
            </a:extLst>
          </p:cNvPr>
          <p:cNvSpPr>
            <a:spLocks noGrp="1" noChangeArrowheads="1"/>
          </p:cNvSpPr>
          <p:nvPr/>
        </p:nvSpPr>
        <p:spPr>
          <a:xfrm>
            <a:off x="1712595" y="1358265"/>
            <a:ext cx="2143125" cy="504369"/>
          </a:xfrm>
          <a:prstGeom prst="rect">
            <a:avLst/>
          </a:prstGeom>
          <a:solidFill>
            <a:schemeClr val="bg1"/>
          </a:solidFill>
          <a:ln>
            <a:solidFill>
              <a:srgbClr val="00B050"/>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一 </a:t>
            </a:r>
            <a:r>
              <a:rPr lang="zh-CN" sz="2400" b="1" dirty="0">
                <a:solidFill>
                  <a:srgbClr val="C00000"/>
                </a:solidFill>
                <a:latin typeface="仿宋" panose="02010609060101010101" charset="-122"/>
                <a:ea typeface="仿宋" panose="02010609060101010101" charset="-122"/>
                <a:cs typeface="仿宋" panose="02010609060101010101" charset="-122"/>
                <a:sym typeface="Arial" panose="020B0604020202020204" pitchFamily="34" charset="0"/>
              </a:rPr>
              <a:t>二</a:t>
            </a:r>
            <a:r>
              <a:rPr 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 </a:t>
            </a:r>
            <a:r>
              <a:rPr lang="zh-CN" altLang="en-US" sz="2400" b="1" dirty="0">
                <a:solidFill>
                  <a:srgbClr val="0000FF"/>
                </a:solidFill>
                <a:latin typeface="仿宋" panose="02010609060101010101" charset="-122"/>
                <a:ea typeface="仿宋" panose="02010609060101010101" charset="-122"/>
                <a:sym typeface="Arial" panose="020B0604020202020204" pitchFamily="34" charset="0"/>
              </a:rPr>
              <a:t>三</a:t>
            </a:r>
            <a:r>
              <a:rPr 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 四</a:t>
            </a:r>
          </a:p>
        </p:txBody>
      </p:sp>
    </p:spTree>
    <p:extLst>
      <p:ext uri="{BB962C8B-B14F-4D97-AF65-F5344CB8AC3E}">
        <p14:creationId xmlns:p14="http://schemas.microsoft.com/office/powerpoint/2010/main" val="141104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3" name="组合 913413">
            <a:extLst>
              <a:ext uri="{FF2B5EF4-FFF2-40B4-BE49-F238E27FC236}">
                <a16:creationId xmlns:a16="http://schemas.microsoft.com/office/drawing/2014/main" id="{32CA8C28-CF5A-4516-8816-D86C1DC12CB5}"/>
              </a:ext>
            </a:extLst>
          </p:cNvPr>
          <p:cNvGrpSpPr>
            <a:grpSpLocks/>
          </p:cNvGrpSpPr>
          <p:nvPr/>
        </p:nvGrpSpPr>
        <p:grpSpPr bwMode="auto">
          <a:xfrm>
            <a:off x="6048376" y="3768725"/>
            <a:ext cx="2728913" cy="565150"/>
            <a:chOff x="1338" y="1109"/>
            <a:chExt cx="3696" cy="262"/>
          </a:xfrm>
        </p:grpSpPr>
        <p:sp>
          <p:nvSpPr>
            <p:cNvPr id="40974" name="圆角矩形 913414">
              <a:extLst>
                <a:ext uri="{FF2B5EF4-FFF2-40B4-BE49-F238E27FC236}">
                  <a16:creationId xmlns:a16="http://schemas.microsoft.com/office/drawing/2014/main" id="{A3C4E5A1-D700-4BF3-9835-949F2F8F254B}"/>
                </a:ext>
              </a:extLst>
            </p:cNvPr>
            <p:cNvSpPr>
              <a:spLocks noChangeArrowheads="1"/>
            </p:cNvSpPr>
            <p:nvPr/>
          </p:nvSpPr>
          <p:spPr bwMode="auto">
            <a:xfrm>
              <a:off x="1338" y="1109"/>
              <a:ext cx="3696" cy="262"/>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40975" name="文本框 913415">
              <a:extLst>
                <a:ext uri="{FF2B5EF4-FFF2-40B4-BE49-F238E27FC236}">
                  <a16:creationId xmlns:a16="http://schemas.microsoft.com/office/drawing/2014/main" id="{B7701C3C-4715-489D-9130-9EC537F829DB}"/>
                </a:ext>
              </a:extLst>
            </p:cNvPr>
            <p:cNvSpPr txBox="1">
              <a:spLocks noChangeArrowheads="1"/>
            </p:cNvSpPr>
            <p:nvPr/>
          </p:nvSpPr>
          <p:spPr bwMode="auto">
            <a:xfrm>
              <a:off x="1338" y="1115"/>
              <a:ext cx="354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1 </a:t>
              </a:r>
              <a:r>
                <a:rPr lang="zh-CN" altLang="en-US" sz="2400" b="1">
                  <a:solidFill>
                    <a:schemeClr val="bg1"/>
                  </a:solidFill>
                  <a:latin typeface="楷体" panose="02010609060101010101" pitchFamily="49" charset="-122"/>
                  <a:ea typeface="楷体" panose="02010609060101010101" pitchFamily="49" charset="-122"/>
                </a:rPr>
                <a:t>毛泽东思想</a:t>
              </a:r>
            </a:p>
          </p:txBody>
        </p:sp>
      </p:grpSp>
      <p:grpSp>
        <p:nvGrpSpPr>
          <p:cNvPr id="40964" name="组合 913413">
            <a:extLst>
              <a:ext uri="{FF2B5EF4-FFF2-40B4-BE49-F238E27FC236}">
                <a16:creationId xmlns:a16="http://schemas.microsoft.com/office/drawing/2014/main" id="{6B8A4036-6B2F-4768-9FA5-3781D4232456}"/>
              </a:ext>
            </a:extLst>
          </p:cNvPr>
          <p:cNvGrpSpPr>
            <a:grpSpLocks/>
          </p:cNvGrpSpPr>
          <p:nvPr/>
        </p:nvGrpSpPr>
        <p:grpSpPr bwMode="auto">
          <a:xfrm>
            <a:off x="6048375" y="4600575"/>
            <a:ext cx="4484688" cy="744538"/>
            <a:chOff x="1338" y="1109"/>
            <a:chExt cx="6184" cy="370"/>
          </a:xfrm>
        </p:grpSpPr>
        <p:sp>
          <p:nvSpPr>
            <p:cNvPr id="40972" name="圆角矩形 913414">
              <a:extLst>
                <a:ext uri="{FF2B5EF4-FFF2-40B4-BE49-F238E27FC236}">
                  <a16:creationId xmlns:a16="http://schemas.microsoft.com/office/drawing/2014/main" id="{B0072660-6E3B-4477-A6CB-FCE208436A1E}"/>
                </a:ext>
              </a:extLst>
            </p:cNvPr>
            <p:cNvSpPr>
              <a:spLocks noChangeArrowheads="1"/>
            </p:cNvSpPr>
            <p:nvPr/>
          </p:nvSpPr>
          <p:spPr bwMode="auto">
            <a:xfrm>
              <a:off x="1338" y="1109"/>
              <a:ext cx="6184" cy="370"/>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40973" name="文本框 913415">
              <a:extLst>
                <a:ext uri="{FF2B5EF4-FFF2-40B4-BE49-F238E27FC236}">
                  <a16:creationId xmlns:a16="http://schemas.microsoft.com/office/drawing/2014/main" id="{604CF9DC-FAD8-4F39-A245-9954E418E52B}"/>
                </a:ext>
              </a:extLst>
            </p:cNvPr>
            <p:cNvSpPr txBox="1">
              <a:spLocks noChangeArrowheads="1"/>
            </p:cNvSpPr>
            <p:nvPr/>
          </p:nvSpPr>
          <p:spPr bwMode="auto">
            <a:xfrm>
              <a:off x="1440" y="1122"/>
              <a:ext cx="6007"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a:solidFill>
                    <a:schemeClr val="bg1"/>
                  </a:solidFill>
                  <a:latin typeface="楷体" panose="02010609060101010101" pitchFamily="49" charset="-122"/>
                  <a:ea typeface="楷体" panose="02010609060101010101" pitchFamily="49" charset="-122"/>
                </a:rPr>
                <a:t>2</a:t>
              </a:r>
              <a:r>
                <a:rPr lang="zh-CN" altLang="en-US" sz="2400" b="1">
                  <a:solidFill>
                    <a:schemeClr val="bg1"/>
                  </a:solidFill>
                  <a:latin typeface="楷体" panose="02010609060101010101" pitchFamily="49" charset="-122"/>
                  <a:ea typeface="楷体" panose="02010609060101010101" pitchFamily="49" charset="-122"/>
                </a:rPr>
                <a:t> 中国特色社会主义理论体系</a:t>
              </a:r>
            </a:p>
          </p:txBody>
        </p:sp>
      </p:grpSp>
      <p:sp>
        <p:nvSpPr>
          <p:cNvPr id="40966" name="圆角矩形 6">
            <a:extLst>
              <a:ext uri="{FF2B5EF4-FFF2-40B4-BE49-F238E27FC236}">
                <a16:creationId xmlns:a16="http://schemas.microsoft.com/office/drawing/2014/main" id="{FB2CCAB5-72DA-47A6-8748-C6027C29DC06}"/>
              </a:ext>
            </a:extLst>
          </p:cNvPr>
          <p:cNvSpPr>
            <a:spLocks noChangeArrowheads="1"/>
          </p:cNvSpPr>
          <p:nvPr/>
        </p:nvSpPr>
        <p:spPr bwMode="auto">
          <a:xfrm>
            <a:off x="1731963" y="1195388"/>
            <a:ext cx="3910012" cy="5122862"/>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b="1">
                <a:solidFill>
                  <a:schemeClr val="accent2"/>
                </a:solidFill>
                <a:latin typeface="楷体" panose="02010609060101010101" pitchFamily="49" charset="-122"/>
                <a:ea typeface="楷体" panose="02010609060101010101" pitchFamily="49" charset="-122"/>
                <a:sym typeface="宋体" panose="02010600030101010101" pitchFamily="2" charset="-122"/>
              </a:rPr>
              <a:t>在中国革命、建设、改革的历史进程中，马克思主义中国化实现了</a:t>
            </a:r>
            <a:r>
              <a:rPr lang="zh-CN" altLang="en-US" sz="2000" b="1">
                <a:solidFill>
                  <a:srgbClr val="FF0000"/>
                </a:solidFill>
                <a:latin typeface="幼圆" panose="02010509060101010101" pitchFamily="49" charset="-122"/>
                <a:ea typeface="幼圆" panose="02010509060101010101" pitchFamily="49" charset="-122"/>
                <a:sym typeface="宋体" panose="02010600030101010101" pitchFamily="2" charset="-122"/>
              </a:rPr>
              <a:t>两次历史性飞跃</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b="1">
                <a:solidFill>
                  <a:schemeClr val="accent2"/>
                </a:solidFill>
                <a:latin typeface="楷体" panose="02010609060101010101" pitchFamily="49" charset="-122"/>
                <a:ea typeface="楷体" panose="02010609060101010101" pitchFamily="49" charset="-122"/>
                <a:sym typeface="宋体" panose="02010600030101010101" pitchFamily="2" charset="-122"/>
              </a:rPr>
              <a:t> 第一次历史性飞跃发生在新民主主义革命时期，形成了</a:t>
            </a:r>
            <a:r>
              <a:rPr lang="zh-CN" altLang="en-US" sz="2000" b="1">
                <a:solidFill>
                  <a:srgbClr val="FF0000"/>
                </a:solidFill>
                <a:latin typeface="幼圆" panose="02010509060101010101" pitchFamily="49" charset="-122"/>
                <a:ea typeface="幼圆" panose="02010509060101010101" pitchFamily="49" charset="-122"/>
                <a:sym typeface="宋体" panose="02010600030101010101" pitchFamily="2" charset="-122"/>
              </a:rPr>
              <a:t>毛泽东思想。</a:t>
            </a:r>
            <a:endPar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endParaRP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b="1">
                <a:solidFill>
                  <a:schemeClr val="accent2"/>
                </a:solidFill>
                <a:latin typeface="楷体" panose="02010609060101010101" pitchFamily="49" charset="-122"/>
                <a:ea typeface="楷体" panose="02010609060101010101" pitchFamily="49" charset="-122"/>
                <a:sym typeface="宋体" panose="02010600030101010101" pitchFamily="2" charset="-122"/>
              </a:rPr>
              <a:t> 第二次历史性飞跃发生在社会主义进入改革开放的新时期，形成了</a:t>
            </a:r>
            <a:r>
              <a:rPr lang="zh-CN" altLang="en-US" sz="2000" b="1">
                <a:solidFill>
                  <a:srgbClr val="FF0000"/>
                </a:solidFill>
                <a:latin typeface="幼圆" panose="02010509060101010101" pitchFamily="49" charset="-122"/>
                <a:ea typeface="幼圆" panose="02010509060101010101" pitchFamily="49" charset="-122"/>
                <a:sym typeface="宋体" panose="02010600030101010101" pitchFamily="2" charset="-122"/>
              </a:rPr>
              <a:t>包括邓小平理论、</a:t>
            </a:r>
            <a:r>
              <a:rPr lang="en-US" altLang="zh-CN" sz="2000" b="1">
                <a:solidFill>
                  <a:srgbClr val="FF0000"/>
                </a:solidFill>
                <a:latin typeface="幼圆" panose="02010509060101010101" pitchFamily="49" charset="-122"/>
                <a:ea typeface="幼圆" panose="02010509060101010101" pitchFamily="49" charset="-122"/>
                <a:sym typeface="宋体" panose="02010600030101010101" pitchFamily="2" charset="-122"/>
              </a:rPr>
              <a:t>“</a:t>
            </a:r>
            <a:r>
              <a:rPr lang="zh-CN" altLang="en-US" sz="2000" b="1">
                <a:solidFill>
                  <a:srgbClr val="FF0000"/>
                </a:solidFill>
                <a:latin typeface="幼圆" panose="02010509060101010101" pitchFamily="49" charset="-122"/>
                <a:ea typeface="幼圆" panose="02010509060101010101" pitchFamily="49" charset="-122"/>
                <a:sym typeface="宋体" panose="02010600030101010101" pitchFamily="2" charset="-122"/>
              </a:rPr>
              <a:t>三个代表</a:t>
            </a:r>
            <a:r>
              <a:rPr lang="en-US" altLang="zh-CN" sz="2000" b="1">
                <a:solidFill>
                  <a:srgbClr val="FF0000"/>
                </a:solidFill>
                <a:latin typeface="幼圆" panose="02010509060101010101" pitchFamily="49" charset="-122"/>
                <a:ea typeface="幼圆" panose="02010509060101010101" pitchFamily="49" charset="-122"/>
                <a:sym typeface="宋体" panose="02010600030101010101" pitchFamily="2" charset="-122"/>
              </a:rPr>
              <a:t>”</a:t>
            </a:r>
            <a:r>
              <a:rPr lang="zh-CN" altLang="en-US" sz="2000" b="1">
                <a:solidFill>
                  <a:srgbClr val="FF0000"/>
                </a:solidFill>
                <a:latin typeface="幼圆" panose="02010509060101010101" pitchFamily="49" charset="-122"/>
                <a:ea typeface="幼圆" panose="02010509060101010101" pitchFamily="49" charset="-122"/>
                <a:sym typeface="宋体" panose="02010600030101010101" pitchFamily="2" charset="-122"/>
              </a:rPr>
              <a:t>重要思想、科学发展观、习近平新时代中国特色社会主义思想在内的中国特色社会主义理论体系</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p>
        </p:txBody>
      </p:sp>
      <p:pic>
        <p:nvPicPr>
          <p:cNvPr id="40967" name="图片 1">
            <a:extLst>
              <a:ext uri="{FF2B5EF4-FFF2-40B4-BE49-F238E27FC236}">
                <a16:creationId xmlns:a16="http://schemas.microsoft.com/office/drawing/2014/main" id="{035B2AC8-28F4-42A5-A1D5-F88CD6DF7506}"/>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3009" r="29662"/>
          <a:stretch>
            <a:fillRect/>
          </a:stretch>
        </p:blipFill>
        <p:spPr bwMode="auto">
          <a:xfrm rot="600000">
            <a:off x="8269289" y="1046164"/>
            <a:ext cx="1855787"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标注 5">
            <a:extLst>
              <a:ext uri="{FF2B5EF4-FFF2-40B4-BE49-F238E27FC236}">
                <a16:creationId xmlns:a16="http://schemas.microsoft.com/office/drawing/2014/main" id="{79089E99-139F-4943-A3C7-80D822423F93}"/>
              </a:ext>
            </a:extLst>
          </p:cNvPr>
          <p:cNvSpPr/>
          <p:nvPr/>
        </p:nvSpPr>
        <p:spPr>
          <a:xfrm>
            <a:off x="5992814" y="1692275"/>
            <a:ext cx="2784475" cy="1684338"/>
          </a:xfrm>
          <a:prstGeom prst="wedgeRoundRectCallout">
            <a:avLst>
              <a:gd name="adj1" fmla="val -12326"/>
              <a:gd name="adj2" fmla="val -94591"/>
              <a:gd name="adj3" fmla="val 16667"/>
            </a:avLst>
          </a:prstGeom>
          <a:solidFill>
            <a:schemeClr val="accent3">
              <a:lumMod val="95000"/>
            </a:schemeClr>
          </a:solidFill>
          <a:ln w="28575" cap="flat" cmpd="sng">
            <a:solidFill>
              <a:srgbClr val="993300"/>
            </a:solidFill>
            <a:prstDash val="solid"/>
            <a:round/>
            <a:headEnd type="none" w="med" len="med"/>
            <a:tailEnd type="none" w="med" len="med"/>
          </a:ln>
        </p:spPr>
        <p:txBody>
          <a:bodyPr/>
          <a:lstStyle/>
          <a:p>
            <a:pPr eaLnBrk="1" hangingPunct="1">
              <a:lnSpc>
                <a:spcPct val="125000"/>
              </a:lnSpc>
              <a:buFont typeface="Arial" panose="020B0604020202020204" pitchFamily="34" charset="0"/>
              <a:buNone/>
              <a:defRPr/>
            </a:pPr>
            <a:r>
              <a:rPr lang="en-US" altLang="zh-CN" b="1" noProof="1">
                <a:solidFill>
                  <a:srgbClr val="C00000"/>
                </a:solidFill>
                <a:latin typeface="楷体" panose="02010609060101010101" charset="-122"/>
                <a:ea typeface="楷体" panose="02010609060101010101" charset="-122"/>
              </a:rPr>
              <a:t>  </a:t>
            </a:r>
            <a:r>
              <a:rPr lang="zh-CN" altLang="en-US" b="1" noProof="1">
                <a:solidFill>
                  <a:srgbClr val="C00000"/>
                </a:solidFill>
                <a:latin typeface="楷体" panose="02010609060101010101" charset="-122"/>
                <a:ea typeface="楷体" panose="02010609060101010101" charset="-122"/>
              </a:rPr>
              <a:t>极大地丰富和发展了马克思主义，不断开辟了马克思主义在中国发展的新境界。</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直接连接符 7169">
            <a:extLst>
              <a:ext uri="{FF2B5EF4-FFF2-40B4-BE49-F238E27FC236}">
                <a16:creationId xmlns:a16="http://schemas.microsoft.com/office/drawing/2014/main" id="{1DD4978B-F85A-47D7-8055-21E2D2E9FE73}"/>
              </a:ext>
            </a:extLst>
          </p:cNvPr>
          <p:cNvSpPr>
            <a:spLocks noChangeShapeType="1"/>
          </p:cNvSpPr>
          <p:nvPr/>
        </p:nvSpPr>
        <p:spPr bwMode="auto">
          <a:xfrm>
            <a:off x="1981200" y="3810000"/>
            <a:ext cx="8686800" cy="52388"/>
          </a:xfrm>
          <a:prstGeom prst="line">
            <a:avLst/>
          </a:prstGeom>
          <a:noFill/>
          <a:ln w="38100">
            <a:solidFill>
              <a:srgbClr val="CC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1" name="文本框 7170">
            <a:extLst>
              <a:ext uri="{FF2B5EF4-FFF2-40B4-BE49-F238E27FC236}">
                <a16:creationId xmlns:a16="http://schemas.microsoft.com/office/drawing/2014/main" id="{62880198-138B-49F1-A7AE-57D476149CFC}"/>
              </a:ext>
            </a:extLst>
          </p:cNvPr>
          <p:cNvSpPr txBox="1">
            <a:spLocks noChangeArrowheads="1"/>
          </p:cNvSpPr>
          <p:nvPr/>
        </p:nvSpPr>
        <p:spPr bwMode="auto">
          <a:xfrm>
            <a:off x="1676400" y="3886200"/>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660066"/>
                </a:solidFill>
                <a:latin typeface="Times New Roman" panose="02020603050405020304" pitchFamily="18" charset="0"/>
              </a:rPr>
              <a:t>1919 1921</a:t>
            </a:r>
          </a:p>
        </p:txBody>
      </p:sp>
      <p:sp>
        <p:nvSpPr>
          <p:cNvPr id="7172" name="文本框 7171">
            <a:extLst>
              <a:ext uri="{FF2B5EF4-FFF2-40B4-BE49-F238E27FC236}">
                <a16:creationId xmlns:a16="http://schemas.microsoft.com/office/drawing/2014/main" id="{39A210E2-415D-4446-91C6-869C3331B9DC}"/>
              </a:ext>
            </a:extLst>
          </p:cNvPr>
          <p:cNvSpPr txBox="1">
            <a:spLocks noChangeArrowheads="1"/>
          </p:cNvSpPr>
          <p:nvPr/>
        </p:nvSpPr>
        <p:spPr bwMode="auto">
          <a:xfrm>
            <a:off x="3143251" y="3860800"/>
            <a:ext cx="644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660066"/>
                </a:solidFill>
                <a:latin typeface="Times New Roman" panose="02020603050405020304" pitchFamily="18" charset="0"/>
              </a:rPr>
              <a:t>1935</a:t>
            </a:r>
          </a:p>
        </p:txBody>
      </p:sp>
      <p:sp>
        <p:nvSpPr>
          <p:cNvPr id="7173" name="直接连接符 7172">
            <a:extLst>
              <a:ext uri="{FF2B5EF4-FFF2-40B4-BE49-F238E27FC236}">
                <a16:creationId xmlns:a16="http://schemas.microsoft.com/office/drawing/2014/main" id="{4FE20CE1-2886-47D6-BD5C-702BB7EBEEAB}"/>
              </a:ext>
            </a:extLst>
          </p:cNvPr>
          <p:cNvSpPr>
            <a:spLocks noChangeShapeType="1"/>
          </p:cNvSpPr>
          <p:nvPr/>
        </p:nvSpPr>
        <p:spPr bwMode="auto">
          <a:xfrm flipV="1">
            <a:off x="2279650" y="3213100"/>
            <a:ext cx="0" cy="609600"/>
          </a:xfrm>
          <a:prstGeom prst="line">
            <a:avLst/>
          </a:prstGeom>
          <a:noFill/>
          <a:ln w="9525">
            <a:solidFill>
              <a:srgbClr val="CC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 name="文本框 7173">
            <a:extLst>
              <a:ext uri="{FF2B5EF4-FFF2-40B4-BE49-F238E27FC236}">
                <a16:creationId xmlns:a16="http://schemas.microsoft.com/office/drawing/2014/main" id="{464D924F-A127-46B6-A104-155150B20734}"/>
              </a:ext>
            </a:extLst>
          </p:cNvPr>
          <p:cNvSpPr txBox="1">
            <a:spLocks noChangeArrowheads="1"/>
          </p:cNvSpPr>
          <p:nvPr/>
        </p:nvSpPr>
        <p:spPr bwMode="auto">
          <a:xfrm>
            <a:off x="1992314" y="4221163"/>
            <a:ext cx="719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b="1">
                <a:solidFill>
                  <a:srgbClr val="660066"/>
                </a:solidFill>
                <a:latin typeface="Times New Roman" panose="02020603050405020304" pitchFamily="18" charset="0"/>
              </a:rPr>
              <a:t>建党</a:t>
            </a:r>
          </a:p>
        </p:txBody>
      </p:sp>
      <p:sp>
        <p:nvSpPr>
          <p:cNvPr id="7175" name="文本框 7174">
            <a:extLst>
              <a:ext uri="{FF2B5EF4-FFF2-40B4-BE49-F238E27FC236}">
                <a16:creationId xmlns:a16="http://schemas.microsoft.com/office/drawing/2014/main" id="{D065C4E6-A998-4EF0-B771-C2BF5F19D29B}"/>
              </a:ext>
            </a:extLst>
          </p:cNvPr>
          <p:cNvSpPr txBox="1">
            <a:spLocks noChangeArrowheads="1"/>
          </p:cNvSpPr>
          <p:nvPr/>
        </p:nvSpPr>
        <p:spPr bwMode="auto">
          <a:xfrm>
            <a:off x="4224339" y="3860800"/>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660066"/>
                </a:solidFill>
                <a:latin typeface="Times New Roman" panose="02020603050405020304" pitchFamily="18" charset="0"/>
              </a:rPr>
              <a:t>49</a:t>
            </a:r>
          </a:p>
        </p:txBody>
      </p:sp>
      <p:sp>
        <p:nvSpPr>
          <p:cNvPr id="7176" name="直接连接符 7175">
            <a:extLst>
              <a:ext uri="{FF2B5EF4-FFF2-40B4-BE49-F238E27FC236}">
                <a16:creationId xmlns:a16="http://schemas.microsoft.com/office/drawing/2014/main" id="{740243B0-FDD6-4279-ADCD-CD42BE94495C}"/>
              </a:ext>
            </a:extLst>
          </p:cNvPr>
          <p:cNvSpPr>
            <a:spLocks noChangeShapeType="1"/>
          </p:cNvSpPr>
          <p:nvPr/>
        </p:nvSpPr>
        <p:spPr bwMode="auto">
          <a:xfrm flipV="1">
            <a:off x="3432175" y="2852738"/>
            <a:ext cx="0" cy="990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 name="直接连接符 7176">
            <a:extLst>
              <a:ext uri="{FF2B5EF4-FFF2-40B4-BE49-F238E27FC236}">
                <a16:creationId xmlns:a16="http://schemas.microsoft.com/office/drawing/2014/main" id="{3E7C8994-C683-4843-83A9-2E0632D275F3}"/>
              </a:ext>
            </a:extLst>
          </p:cNvPr>
          <p:cNvSpPr>
            <a:spLocks noChangeShapeType="1"/>
          </p:cNvSpPr>
          <p:nvPr/>
        </p:nvSpPr>
        <p:spPr bwMode="auto">
          <a:xfrm flipV="1">
            <a:off x="6240462" y="2882107"/>
            <a:ext cx="0" cy="9318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 name="文本框 7177">
            <a:extLst>
              <a:ext uri="{FF2B5EF4-FFF2-40B4-BE49-F238E27FC236}">
                <a16:creationId xmlns:a16="http://schemas.microsoft.com/office/drawing/2014/main" id="{C56248AD-0E0A-432A-AA61-21F77DB81E88}"/>
              </a:ext>
            </a:extLst>
          </p:cNvPr>
          <p:cNvSpPr txBox="1">
            <a:spLocks noChangeArrowheads="1"/>
          </p:cNvSpPr>
          <p:nvPr/>
        </p:nvSpPr>
        <p:spPr bwMode="auto">
          <a:xfrm>
            <a:off x="6167439" y="3933825"/>
            <a:ext cx="720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660066"/>
                </a:solidFill>
                <a:latin typeface="Times New Roman" panose="02020603050405020304" pitchFamily="18" charset="0"/>
              </a:rPr>
              <a:t>1978</a:t>
            </a:r>
          </a:p>
        </p:txBody>
      </p:sp>
      <p:sp>
        <p:nvSpPr>
          <p:cNvPr id="7179" name="文本框 7178">
            <a:extLst>
              <a:ext uri="{FF2B5EF4-FFF2-40B4-BE49-F238E27FC236}">
                <a16:creationId xmlns:a16="http://schemas.microsoft.com/office/drawing/2014/main" id="{3E57D94C-5288-44FE-BBBE-2920F9C358CF}"/>
              </a:ext>
            </a:extLst>
          </p:cNvPr>
          <p:cNvSpPr txBox="1">
            <a:spLocks noChangeArrowheads="1"/>
          </p:cNvSpPr>
          <p:nvPr/>
        </p:nvSpPr>
        <p:spPr bwMode="auto">
          <a:xfrm>
            <a:off x="7254875" y="3933825"/>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dirty="0">
                <a:solidFill>
                  <a:srgbClr val="660066"/>
                </a:solidFill>
                <a:latin typeface="Times New Roman" panose="02020603050405020304" pitchFamily="18" charset="0"/>
              </a:rPr>
              <a:t>89</a:t>
            </a:r>
          </a:p>
        </p:txBody>
      </p:sp>
      <p:sp>
        <p:nvSpPr>
          <p:cNvPr id="7180" name="直接连接符 7179">
            <a:extLst>
              <a:ext uri="{FF2B5EF4-FFF2-40B4-BE49-F238E27FC236}">
                <a16:creationId xmlns:a16="http://schemas.microsoft.com/office/drawing/2014/main" id="{29BB2B7D-7019-45CB-B12B-CD6742EC9040}"/>
              </a:ext>
            </a:extLst>
          </p:cNvPr>
          <p:cNvSpPr>
            <a:spLocks noChangeShapeType="1"/>
          </p:cNvSpPr>
          <p:nvPr/>
        </p:nvSpPr>
        <p:spPr bwMode="auto">
          <a:xfrm flipH="1" flipV="1">
            <a:off x="7391398" y="2870198"/>
            <a:ext cx="2" cy="990601"/>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1" name="文本框 7180">
            <a:extLst>
              <a:ext uri="{FF2B5EF4-FFF2-40B4-BE49-F238E27FC236}">
                <a16:creationId xmlns:a16="http://schemas.microsoft.com/office/drawing/2014/main" id="{72960119-0A0B-4E9F-AF40-577FE8E4EBE4}"/>
              </a:ext>
            </a:extLst>
          </p:cNvPr>
          <p:cNvSpPr txBox="1">
            <a:spLocks noChangeArrowheads="1"/>
          </p:cNvSpPr>
          <p:nvPr/>
        </p:nvSpPr>
        <p:spPr bwMode="auto">
          <a:xfrm>
            <a:off x="3000375" y="4221163"/>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b="1">
                <a:solidFill>
                  <a:srgbClr val="660066"/>
                </a:solidFill>
                <a:latin typeface="Times New Roman" panose="02020603050405020304" pitchFamily="18" charset="0"/>
              </a:rPr>
              <a:t>遵义会议</a:t>
            </a:r>
          </a:p>
        </p:txBody>
      </p:sp>
      <p:sp>
        <p:nvSpPr>
          <p:cNvPr id="7182" name="文本框 7181">
            <a:extLst>
              <a:ext uri="{FF2B5EF4-FFF2-40B4-BE49-F238E27FC236}">
                <a16:creationId xmlns:a16="http://schemas.microsoft.com/office/drawing/2014/main" id="{37ECE7B0-AA79-4315-9909-3A8460F01730}"/>
              </a:ext>
            </a:extLst>
          </p:cNvPr>
          <p:cNvSpPr txBox="1">
            <a:spLocks noChangeArrowheads="1"/>
          </p:cNvSpPr>
          <p:nvPr/>
        </p:nvSpPr>
        <p:spPr bwMode="auto">
          <a:xfrm>
            <a:off x="5556251" y="2137727"/>
            <a:ext cx="1439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b="1" dirty="0">
                <a:latin typeface="Times New Roman" panose="02020603050405020304" pitchFamily="18" charset="0"/>
                <a:ea typeface="楷体_GB2312" pitchFamily="1" charset="-122"/>
              </a:rPr>
              <a:t>邓小平理论</a:t>
            </a:r>
          </a:p>
        </p:txBody>
      </p:sp>
      <p:sp>
        <p:nvSpPr>
          <p:cNvPr id="7183" name="文本框 7182">
            <a:extLst>
              <a:ext uri="{FF2B5EF4-FFF2-40B4-BE49-F238E27FC236}">
                <a16:creationId xmlns:a16="http://schemas.microsoft.com/office/drawing/2014/main" id="{CBAA38B6-CC7A-4DBD-B964-C30537909A5E}"/>
              </a:ext>
            </a:extLst>
          </p:cNvPr>
          <p:cNvSpPr txBox="1">
            <a:spLocks noChangeArrowheads="1"/>
          </p:cNvSpPr>
          <p:nvPr/>
        </p:nvSpPr>
        <p:spPr bwMode="auto">
          <a:xfrm>
            <a:off x="2279651" y="2565401"/>
            <a:ext cx="1439863"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b="1">
                <a:latin typeface="Times New Roman" panose="02020603050405020304" pitchFamily="18" charset="0"/>
                <a:ea typeface="楷体_GB2312" pitchFamily="1" charset="-122"/>
              </a:rPr>
              <a:t>幼年时期</a:t>
            </a:r>
          </a:p>
          <a:p>
            <a:pPr eaLnBrk="1" hangingPunct="1">
              <a:spcBef>
                <a:spcPct val="50000"/>
              </a:spcBef>
            </a:pPr>
            <a:r>
              <a:rPr lang="zh-CN" altLang="en-US" sz="1600" b="1">
                <a:latin typeface="Times New Roman" panose="02020603050405020304" pitchFamily="18" charset="0"/>
                <a:ea typeface="楷体_GB2312" pitchFamily="1" charset="-122"/>
              </a:rPr>
              <a:t>曲折</a:t>
            </a:r>
          </a:p>
        </p:txBody>
      </p:sp>
      <p:sp>
        <p:nvSpPr>
          <p:cNvPr id="7184" name="直接连接符 7183">
            <a:extLst>
              <a:ext uri="{FF2B5EF4-FFF2-40B4-BE49-F238E27FC236}">
                <a16:creationId xmlns:a16="http://schemas.microsoft.com/office/drawing/2014/main" id="{45DFBEBE-EB9A-4D28-85A7-7AC774F6E8A1}"/>
              </a:ext>
            </a:extLst>
          </p:cNvPr>
          <p:cNvSpPr>
            <a:spLocks noChangeShapeType="1"/>
          </p:cNvSpPr>
          <p:nvPr/>
        </p:nvSpPr>
        <p:spPr bwMode="auto">
          <a:xfrm flipV="1">
            <a:off x="4476750" y="3552827"/>
            <a:ext cx="0" cy="2492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5" name="文本框 7184">
            <a:extLst>
              <a:ext uri="{FF2B5EF4-FFF2-40B4-BE49-F238E27FC236}">
                <a16:creationId xmlns:a16="http://schemas.microsoft.com/office/drawing/2014/main" id="{4100AAB4-84A0-483D-85C6-FC169E834531}"/>
              </a:ext>
            </a:extLst>
          </p:cNvPr>
          <p:cNvSpPr txBox="1">
            <a:spLocks noChangeArrowheads="1"/>
          </p:cNvSpPr>
          <p:nvPr/>
        </p:nvSpPr>
        <p:spPr bwMode="auto">
          <a:xfrm>
            <a:off x="4800601" y="3860800"/>
            <a:ext cx="504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a:solidFill>
                  <a:srgbClr val="660066"/>
                </a:solidFill>
                <a:latin typeface="Times New Roman" panose="02020603050405020304" pitchFamily="18" charset="0"/>
              </a:rPr>
              <a:t>56</a:t>
            </a:r>
          </a:p>
        </p:txBody>
      </p:sp>
      <p:sp>
        <p:nvSpPr>
          <p:cNvPr id="7186" name="直接连接符 7185">
            <a:extLst>
              <a:ext uri="{FF2B5EF4-FFF2-40B4-BE49-F238E27FC236}">
                <a16:creationId xmlns:a16="http://schemas.microsoft.com/office/drawing/2014/main" id="{10632729-7D57-4CFC-83DD-992BD6DEEF21}"/>
              </a:ext>
            </a:extLst>
          </p:cNvPr>
          <p:cNvSpPr>
            <a:spLocks noChangeShapeType="1"/>
          </p:cNvSpPr>
          <p:nvPr/>
        </p:nvSpPr>
        <p:spPr bwMode="auto">
          <a:xfrm flipV="1">
            <a:off x="4953030" y="3573464"/>
            <a:ext cx="0" cy="2492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7" name="文本框 7186">
            <a:extLst>
              <a:ext uri="{FF2B5EF4-FFF2-40B4-BE49-F238E27FC236}">
                <a16:creationId xmlns:a16="http://schemas.microsoft.com/office/drawing/2014/main" id="{AA7BAFA9-EB7F-433C-A144-BE017F5C3825}"/>
              </a:ext>
            </a:extLst>
          </p:cNvPr>
          <p:cNvSpPr txBox="1">
            <a:spLocks noChangeArrowheads="1"/>
          </p:cNvSpPr>
          <p:nvPr/>
        </p:nvSpPr>
        <p:spPr bwMode="auto">
          <a:xfrm>
            <a:off x="8146968" y="3946525"/>
            <a:ext cx="792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dirty="0">
                <a:solidFill>
                  <a:srgbClr val="660066"/>
                </a:solidFill>
                <a:latin typeface="Times New Roman" panose="02020603050405020304" pitchFamily="18" charset="0"/>
              </a:rPr>
              <a:t>2002</a:t>
            </a:r>
          </a:p>
        </p:txBody>
      </p:sp>
      <p:sp>
        <p:nvSpPr>
          <p:cNvPr id="7188" name="直接连接符 7187">
            <a:extLst>
              <a:ext uri="{FF2B5EF4-FFF2-40B4-BE49-F238E27FC236}">
                <a16:creationId xmlns:a16="http://schemas.microsoft.com/office/drawing/2014/main" id="{6C8B2F12-16F1-4D74-B2D4-96A6BD60E226}"/>
              </a:ext>
            </a:extLst>
          </p:cNvPr>
          <p:cNvSpPr>
            <a:spLocks noChangeShapeType="1"/>
          </p:cNvSpPr>
          <p:nvPr/>
        </p:nvSpPr>
        <p:spPr bwMode="auto">
          <a:xfrm flipH="1" flipV="1">
            <a:off x="8432800" y="2819399"/>
            <a:ext cx="25338" cy="101203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9" name="文本框 7188">
            <a:extLst>
              <a:ext uri="{FF2B5EF4-FFF2-40B4-BE49-F238E27FC236}">
                <a16:creationId xmlns:a16="http://schemas.microsoft.com/office/drawing/2014/main" id="{875918AC-E151-48AA-B528-DF6A37417D3D}"/>
              </a:ext>
            </a:extLst>
          </p:cNvPr>
          <p:cNvSpPr txBox="1">
            <a:spLocks noChangeArrowheads="1"/>
          </p:cNvSpPr>
          <p:nvPr/>
        </p:nvSpPr>
        <p:spPr bwMode="auto">
          <a:xfrm>
            <a:off x="7014528" y="2359024"/>
            <a:ext cx="990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b="1" dirty="0">
                <a:latin typeface="Times New Roman" panose="02020603050405020304" pitchFamily="18" charset="0"/>
                <a:ea typeface="楷体_GB2312" pitchFamily="1" charset="-122"/>
              </a:rPr>
              <a:t>三个代表</a:t>
            </a:r>
          </a:p>
        </p:txBody>
      </p:sp>
      <p:sp>
        <p:nvSpPr>
          <p:cNvPr id="7190" name="文本框 7189">
            <a:extLst>
              <a:ext uri="{FF2B5EF4-FFF2-40B4-BE49-F238E27FC236}">
                <a16:creationId xmlns:a16="http://schemas.microsoft.com/office/drawing/2014/main" id="{FAEE35BF-8E17-4ED4-93C1-26E56D8BA897}"/>
              </a:ext>
            </a:extLst>
          </p:cNvPr>
          <p:cNvSpPr txBox="1">
            <a:spLocks noChangeArrowheads="1"/>
          </p:cNvSpPr>
          <p:nvPr/>
        </p:nvSpPr>
        <p:spPr bwMode="auto">
          <a:xfrm>
            <a:off x="3648076" y="1774667"/>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latin typeface="Times New Roman" panose="02020603050405020304" pitchFamily="18" charset="0"/>
                <a:ea typeface="楷体_GB2312" pitchFamily="1" charset="-122"/>
              </a:rPr>
              <a:t>毛泽东思想</a:t>
            </a:r>
          </a:p>
        </p:txBody>
      </p:sp>
      <p:sp>
        <p:nvSpPr>
          <p:cNvPr id="7191" name="文本框 7190">
            <a:extLst>
              <a:ext uri="{FF2B5EF4-FFF2-40B4-BE49-F238E27FC236}">
                <a16:creationId xmlns:a16="http://schemas.microsoft.com/office/drawing/2014/main" id="{019BD631-76B1-4C9A-9E57-7221375D5E68}"/>
              </a:ext>
            </a:extLst>
          </p:cNvPr>
          <p:cNvSpPr txBox="1">
            <a:spLocks noChangeArrowheads="1"/>
          </p:cNvSpPr>
          <p:nvPr/>
        </p:nvSpPr>
        <p:spPr bwMode="auto">
          <a:xfrm>
            <a:off x="7894555" y="2359024"/>
            <a:ext cx="1296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b="1" dirty="0">
                <a:latin typeface="Times New Roman" panose="02020603050405020304" pitchFamily="18" charset="0"/>
                <a:ea typeface="楷体_GB2312" pitchFamily="1" charset="-122"/>
              </a:rPr>
              <a:t>科学发展观</a:t>
            </a:r>
          </a:p>
        </p:txBody>
      </p:sp>
      <p:sp>
        <p:nvSpPr>
          <p:cNvPr id="7192" name="文本框 7191">
            <a:extLst>
              <a:ext uri="{FF2B5EF4-FFF2-40B4-BE49-F238E27FC236}">
                <a16:creationId xmlns:a16="http://schemas.microsoft.com/office/drawing/2014/main" id="{E25E23FC-FA7B-4B43-B0D2-343F5134F01E}"/>
              </a:ext>
            </a:extLst>
          </p:cNvPr>
          <p:cNvSpPr txBox="1">
            <a:spLocks noChangeArrowheads="1"/>
          </p:cNvSpPr>
          <p:nvPr/>
        </p:nvSpPr>
        <p:spPr bwMode="auto">
          <a:xfrm>
            <a:off x="5448301" y="4292600"/>
            <a:ext cx="1584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b="1">
                <a:solidFill>
                  <a:srgbClr val="660066"/>
                </a:solidFill>
                <a:latin typeface="Times New Roman" panose="02020603050405020304" pitchFamily="18" charset="0"/>
              </a:rPr>
              <a:t>改革开放十一届三中全会</a:t>
            </a:r>
          </a:p>
        </p:txBody>
      </p:sp>
      <p:sp>
        <p:nvSpPr>
          <p:cNvPr id="7193" name="文本框 7192">
            <a:extLst>
              <a:ext uri="{FF2B5EF4-FFF2-40B4-BE49-F238E27FC236}">
                <a16:creationId xmlns:a16="http://schemas.microsoft.com/office/drawing/2014/main" id="{2EEBF04E-7C46-4B60-B3C7-2FFAB793D0AA}"/>
              </a:ext>
            </a:extLst>
          </p:cNvPr>
          <p:cNvSpPr txBox="1">
            <a:spLocks noChangeArrowheads="1"/>
          </p:cNvSpPr>
          <p:nvPr/>
        </p:nvSpPr>
        <p:spPr bwMode="auto">
          <a:xfrm>
            <a:off x="8021638" y="4329905"/>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b="1" dirty="0">
                <a:solidFill>
                  <a:srgbClr val="660066"/>
                </a:solidFill>
                <a:latin typeface="Times New Roman" panose="02020603050405020304" pitchFamily="18" charset="0"/>
              </a:rPr>
              <a:t>十六大</a:t>
            </a:r>
          </a:p>
        </p:txBody>
      </p:sp>
      <p:sp>
        <p:nvSpPr>
          <p:cNvPr id="7194" name="文本框 7193">
            <a:extLst>
              <a:ext uri="{FF2B5EF4-FFF2-40B4-BE49-F238E27FC236}">
                <a16:creationId xmlns:a16="http://schemas.microsoft.com/office/drawing/2014/main" id="{43F35957-AA4B-46DF-B385-E9BCD2060328}"/>
              </a:ext>
            </a:extLst>
          </p:cNvPr>
          <p:cNvSpPr txBox="1">
            <a:spLocks noChangeArrowheads="1"/>
          </p:cNvSpPr>
          <p:nvPr/>
        </p:nvSpPr>
        <p:spPr bwMode="auto">
          <a:xfrm>
            <a:off x="6996114" y="4292600"/>
            <a:ext cx="936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b="1" dirty="0">
                <a:solidFill>
                  <a:srgbClr val="660066"/>
                </a:solidFill>
                <a:latin typeface="Times New Roman" panose="02020603050405020304" pitchFamily="18" charset="0"/>
              </a:rPr>
              <a:t>十三届四中全会</a:t>
            </a:r>
          </a:p>
        </p:txBody>
      </p:sp>
      <p:sp>
        <p:nvSpPr>
          <p:cNvPr id="7195" name="直接连接符 7194">
            <a:extLst>
              <a:ext uri="{FF2B5EF4-FFF2-40B4-BE49-F238E27FC236}">
                <a16:creationId xmlns:a16="http://schemas.microsoft.com/office/drawing/2014/main" id="{C273A3CD-4535-4F47-87A0-D15516331C21}"/>
              </a:ext>
            </a:extLst>
          </p:cNvPr>
          <p:cNvSpPr>
            <a:spLocks noChangeShapeType="1"/>
          </p:cNvSpPr>
          <p:nvPr/>
        </p:nvSpPr>
        <p:spPr bwMode="auto">
          <a:xfrm flipV="1">
            <a:off x="2057400" y="2819400"/>
            <a:ext cx="0" cy="990600"/>
          </a:xfrm>
          <a:prstGeom prst="line">
            <a:avLst/>
          </a:prstGeom>
          <a:noFill/>
          <a:ln w="9525">
            <a:solidFill>
              <a:srgbClr val="CC00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直接连接符 27">
            <a:extLst>
              <a:ext uri="{FF2B5EF4-FFF2-40B4-BE49-F238E27FC236}">
                <a16:creationId xmlns:a16="http://schemas.microsoft.com/office/drawing/2014/main" id="{173E85A2-1A4D-4AA2-9A96-92F5EE72C480}"/>
              </a:ext>
            </a:extLst>
          </p:cNvPr>
          <p:cNvSpPr>
            <a:spLocks noChangeShapeType="1"/>
          </p:cNvSpPr>
          <p:nvPr/>
        </p:nvSpPr>
        <p:spPr bwMode="auto">
          <a:xfrm flipV="1">
            <a:off x="9448712" y="2606676"/>
            <a:ext cx="0" cy="12366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28">
            <a:extLst>
              <a:ext uri="{FF2B5EF4-FFF2-40B4-BE49-F238E27FC236}">
                <a16:creationId xmlns:a16="http://schemas.microsoft.com/office/drawing/2014/main" id="{1B2B0CF5-DF27-4E36-A644-AD1952C738F3}"/>
              </a:ext>
            </a:extLst>
          </p:cNvPr>
          <p:cNvSpPr>
            <a:spLocks noChangeShapeType="1"/>
          </p:cNvSpPr>
          <p:nvPr/>
        </p:nvSpPr>
        <p:spPr bwMode="auto">
          <a:xfrm flipH="1" flipV="1">
            <a:off x="9980428" y="2531983"/>
            <a:ext cx="1670" cy="132881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文本框 29">
            <a:extLst>
              <a:ext uri="{FF2B5EF4-FFF2-40B4-BE49-F238E27FC236}">
                <a16:creationId xmlns:a16="http://schemas.microsoft.com/office/drawing/2014/main" id="{85F2D433-BD64-4DD3-9AD8-5C92686C90BA}"/>
              </a:ext>
            </a:extLst>
          </p:cNvPr>
          <p:cNvSpPr txBox="1">
            <a:spLocks noChangeArrowheads="1"/>
          </p:cNvSpPr>
          <p:nvPr/>
        </p:nvSpPr>
        <p:spPr bwMode="auto">
          <a:xfrm>
            <a:off x="9188266" y="3973830"/>
            <a:ext cx="792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dirty="0">
                <a:solidFill>
                  <a:srgbClr val="660066"/>
                </a:solidFill>
                <a:latin typeface="Times New Roman" panose="02020603050405020304" pitchFamily="18" charset="0"/>
              </a:rPr>
              <a:t>2012</a:t>
            </a:r>
          </a:p>
        </p:txBody>
      </p:sp>
      <p:sp>
        <p:nvSpPr>
          <p:cNvPr id="31" name="文本框 30">
            <a:extLst>
              <a:ext uri="{FF2B5EF4-FFF2-40B4-BE49-F238E27FC236}">
                <a16:creationId xmlns:a16="http://schemas.microsoft.com/office/drawing/2014/main" id="{0782ECF0-7A5B-4D45-8065-40BA137EF292}"/>
              </a:ext>
            </a:extLst>
          </p:cNvPr>
          <p:cNvSpPr txBox="1">
            <a:spLocks noChangeArrowheads="1"/>
          </p:cNvSpPr>
          <p:nvPr/>
        </p:nvSpPr>
        <p:spPr bwMode="auto">
          <a:xfrm>
            <a:off x="9043804" y="4302283"/>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b="1" dirty="0">
                <a:solidFill>
                  <a:srgbClr val="660066"/>
                </a:solidFill>
                <a:latin typeface="Times New Roman" panose="02020603050405020304" pitchFamily="18" charset="0"/>
              </a:rPr>
              <a:t>十七大</a:t>
            </a:r>
          </a:p>
        </p:txBody>
      </p:sp>
      <p:sp>
        <p:nvSpPr>
          <p:cNvPr id="32" name="文本框 31">
            <a:extLst>
              <a:ext uri="{FF2B5EF4-FFF2-40B4-BE49-F238E27FC236}">
                <a16:creationId xmlns:a16="http://schemas.microsoft.com/office/drawing/2014/main" id="{00F4F7CE-1B1F-4420-9FD1-057D107EDCCE}"/>
              </a:ext>
            </a:extLst>
          </p:cNvPr>
          <p:cNvSpPr txBox="1">
            <a:spLocks noChangeArrowheads="1"/>
          </p:cNvSpPr>
          <p:nvPr/>
        </p:nvSpPr>
        <p:spPr bwMode="auto">
          <a:xfrm>
            <a:off x="9731375" y="4302283"/>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b="1" dirty="0">
                <a:solidFill>
                  <a:srgbClr val="660066"/>
                </a:solidFill>
                <a:latin typeface="Times New Roman" panose="02020603050405020304" pitchFamily="18" charset="0"/>
              </a:rPr>
              <a:t>十八大</a:t>
            </a:r>
          </a:p>
        </p:txBody>
      </p:sp>
      <p:sp>
        <p:nvSpPr>
          <p:cNvPr id="33" name="文本框 32">
            <a:extLst>
              <a:ext uri="{FF2B5EF4-FFF2-40B4-BE49-F238E27FC236}">
                <a16:creationId xmlns:a16="http://schemas.microsoft.com/office/drawing/2014/main" id="{3C4273F8-6FFA-4781-8EB5-CA2D1972447E}"/>
              </a:ext>
            </a:extLst>
          </p:cNvPr>
          <p:cNvSpPr txBox="1">
            <a:spLocks noChangeArrowheads="1"/>
          </p:cNvSpPr>
          <p:nvPr/>
        </p:nvSpPr>
        <p:spPr bwMode="auto">
          <a:xfrm>
            <a:off x="9710554" y="3983990"/>
            <a:ext cx="792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1400" b="1" dirty="0">
                <a:solidFill>
                  <a:srgbClr val="660066"/>
                </a:solidFill>
                <a:latin typeface="Times New Roman" panose="02020603050405020304" pitchFamily="18" charset="0"/>
              </a:rPr>
              <a:t>2017</a:t>
            </a:r>
          </a:p>
        </p:txBody>
      </p:sp>
      <p:sp>
        <p:nvSpPr>
          <p:cNvPr id="34" name="文本框 33">
            <a:extLst>
              <a:ext uri="{FF2B5EF4-FFF2-40B4-BE49-F238E27FC236}">
                <a16:creationId xmlns:a16="http://schemas.microsoft.com/office/drawing/2014/main" id="{0DFA41E0-18A6-461B-AB78-C39C1689AD7A}"/>
              </a:ext>
            </a:extLst>
          </p:cNvPr>
          <p:cNvSpPr txBox="1">
            <a:spLocks noChangeArrowheads="1"/>
          </p:cNvSpPr>
          <p:nvPr/>
        </p:nvSpPr>
        <p:spPr bwMode="auto">
          <a:xfrm>
            <a:off x="9188266" y="1681877"/>
            <a:ext cx="12969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400" b="1" dirty="0">
                <a:latin typeface="Times New Roman" panose="02020603050405020304" pitchFamily="18" charset="0"/>
                <a:ea typeface="楷体_GB2312" pitchFamily="1" charset="-122"/>
              </a:rPr>
              <a:t>习近平新时代中国特色社会主义思想</a:t>
            </a:r>
          </a:p>
        </p:txBody>
      </p:sp>
    </p:spTree>
    <p:extLst>
      <p:ext uri="{BB962C8B-B14F-4D97-AF65-F5344CB8AC3E}">
        <p14:creationId xmlns:p14="http://schemas.microsoft.com/office/powerpoint/2010/main" val="3984300318"/>
      </p:ext>
    </p:extLst>
  </p:cSld>
  <p:clrMapOvr>
    <a:masterClrMapping/>
  </p:clrMapOvr>
  <p:transition spd="med">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0-#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171"/>
                                        </p:tgtEl>
                                        <p:attrNameLst>
                                          <p:attrName>style.visibility</p:attrName>
                                        </p:attrNameLst>
                                      </p:cBhvr>
                                      <p:to>
                                        <p:strVal val="visible"/>
                                      </p:to>
                                    </p:set>
                                    <p:anim calcmode="lin" valueType="num">
                                      <p:cBhvr additive="base">
                                        <p:cTn id="12" dur="500" fill="hold"/>
                                        <p:tgtEl>
                                          <p:spTgt spid="7171"/>
                                        </p:tgtEl>
                                        <p:attrNameLst>
                                          <p:attrName>ppt_x</p:attrName>
                                        </p:attrNameLst>
                                      </p:cBhvr>
                                      <p:tavLst>
                                        <p:tav tm="0">
                                          <p:val>
                                            <p:strVal val="0-#ppt_w/2"/>
                                          </p:val>
                                        </p:tav>
                                        <p:tav tm="100000">
                                          <p:val>
                                            <p:strVal val="#ppt_x"/>
                                          </p:val>
                                        </p:tav>
                                      </p:tavLst>
                                    </p:anim>
                                    <p:anim calcmode="lin" valueType="num">
                                      <p:cBhvr additive="base">
                                        <p:cTn id="13" dur="500" fill="hold"/>
                                        <p:tgtEl>
                                          <p:spTgt spid="7171"/>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172"/>
                                        </p:tgtEl>
                                        <p:attrNameLst>
                                          <p:attrName>style.visibility</p:attrName>
                                        </p:attrNameLst>
                                      </p:cBhvr>
                                      <p:to>
                                        <p:strVal val="visible"/>
                                      </p:to>
                                    </p:set>
                                    <p:anim calcmode="lin" valueType="num">
                                      <p:cBhvr additive="base">
                                        <p:cTn id="17" dur="500" fill="hold"/>
                                        <p:tgtEl>
                                          <p:spTgt spid="7172"/>
                                        </p:tgtEl>
                                        <p:attrNameLst>
                                          <p:attrName>ppt_x</p:attrName>
                                        </p:attrNameLst>
                                      </p:cBhvr>
                                      <p:tavLst>
                                        <p:tav tm="0">
                                          <p:val>
                                            <p:strVal val="0-#ppt_w/2"/>
                                          </p:val>
                                        </p:tav>
                                        <p:tav tm="100000">
                                          <p:val>
                                            <p:strVal val="#ppt_x"/>
                                          </p:val>
                                        </p:tav>
                                      </p:tavLst>
                                    </p:anim>
                                    <p:anim calcmode="lin" valueType="num">
                                      <p:cBhvr additive="base">
                                        <p:cTn id="18" dur="500" fill="hold"/>
                                        <p:tgtEl>
                                          <p:spTgt spid="7172"/>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nodeType="afterEffect">
                                  <p:stCondLst>
                                    <p:cond delay="0"/>
                                  </p:stCondLst>
                                  <p:childTnLst>
                                    <p:set>
                                      <p:cBhvr>
                                        <p:cTn id="21" dur="1" fill="hold">
                                          <p:stCondLst>
                                            <p:cond delay="0"/>
                                          </p:stCondLst>
                                        </p:cTn>
                                        <p:tgtEl>
                                          <p:spTgt spid="7173"/>
                                        </p:tgtEl>
                                        <p:attrNameLst>
                                          <p:attrName>style.visibility</p:attrName>
                                        </p:attrNameLst>
                                      </p:cBhvr>
                                      <p:to>
                                        <p:strVal val="visible"/>
                                      </p:to>
                                    </p:set>
                                    <p:anim calcmode="lin" valueType="num">
                                      <p:cBhvr additive="base">
                                        <p:cTn id="22" dur="500" fill="hold"/>
                                        <p:tgtEl>
                                          <p:spTgt spid="7173"/>
                                        </p:tgtEl>
                                        <p:attrNameLst>
                                          <p:attrName>ppt_x</p:attrName>
                                        </p:attrNameLst>
                                      </p:cBhvr>
                                      <p:tavLst>
                                        <p:tav tm="0">
                                          <p:val>
                                            <p:strVal val="0-#ppt_w/2"/>
                                          </p:val>
                                        </p:tav>
                                        <p:tav tm="100000">
                                          <p:val>
                                            <p:strVal val="#ppt_x"/>
                                          </p:val>
                                        </p:tav>
                                      </p:tavLst>
                                    </p:anim>
                                    <p:anim calcmode="lin" valueType="num">
                                      <p:cBhvr additive="base">
                                        <p:cTn id="23" dur="500" fill="hold"/>
                                        <p:tgtEl>
                                          <p:spTgt spid="7173"/>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174"/>
                                        </p:tgtEl>
                                        <p:attrNameLst>
                                          <p:attrName>style.visibility</p:attrName>
                                        </p:attrNameLst>
                                      </p:cBhvr>
                                      <p:to>
                                        <p:strVal val="visible"/>
                                      </p:to>
                                    </p:set>
                                    <p:anim calcmode="lin" valueType="num">
                                      <p:cBhvr additive="base">
                                        <p:cTn id="27" dur="500" fill="hold"/>
                                        <p:tgtEl>
                                          <p:spTgt spid="7174"/>
                                        </p:tgtEl>
                                        <p:attrNameLst>
                                          <p:attrName>ppt_x</p:attrName>
                                        </p:attrNameLst>
                                      </p:cBhvr>
                                      <p:tavLst>
                                        <p:tav tm="0">
                                          <p:val>
                                            <p:strVal val="0-#ppt_w/2"/>
                                          </p:val>
                                        </p:tav>
                                        <p:tav tm="100000">
                                          <p:val>
                                            <p:strVal val="#ppt_x"/>
                                          </p:val>
                                        </p:tav>
                                      </p:tavLst>
                                    </p:anim>
                                    <p:anim calcmode="lin" valueType="num">
                                      <p:cBhvr additive="base">
                                        <p:cTn id="28" dur="500" fill="hold"/>
                                        <p:tgtEl>
                                          <p:spTgt spid="7174"/>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175"/>
                                        </p:tgtEl>
                                        <p:attrNameLst>
                                          <p:attrName>style.visibility</p:attrName>
                                        </p:attrNameLst>
                                      </p:cBhvr>
                                      <p:to>
                                        <p:strVal val="visible"/>
                                      </p:to>
                                    </p:set>
                                    <p:anim calcmode="lin" valueType="num">
                                      <p:cBhvr additive="base">
                                        <p:cTn id="32" dur="500" fill="hold"/>
                                        <p:tgtEl>
                                          <p:spTgt spid="7175"/>
                                        </p:tgtEl>
                                        <p:attrNameLst>
                                          <p:attrName>ppt_x</p:attrName>
                                        </p:attrNameLst>
                                      </p:cBhvr>
                                      <p:tavLst>
                                        <p:tav tm="0">
                                          <p:val>
                                            <p:strVal val="0-#ppt_w/2"/>
                                          </p:val>
                                        </p:tav>
                                        <p:tav tm="100000">
                                          <p:val>
                                            <p:strVal val="#ppt_x"/>
                                          </p:val>
                                        </p:tav>
                                      </p:tavLst>
                                    </p:anim>
                                    <p:anim calcmode="lin" valueType="num">
                                      <p:cBhvr additive="base">
                                        <p:cTn id="33" dur="500" fill="hold"/>
                                        <p:tgtEl>
                                          <p:spTgt spid="7175"/>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8" fill="hold" nodeType="afterEffect">
                                  <p:stCondLst>
                                    <p:cond delay="0"/>
                                  </p:stCondLst>
                                  <p:childTnLst>
                                    <p:set>
                                      <p:cBhvr>
                                        <p:cTn id="36" dur="1" fill="hold">
                                          <p:stCondLst>
                                            <p:cond delay="0"/>
                                          </p:stCondLst>
                                        </p:cTn>
                                        <p:tgtEl>
                                          <p:spTgt spid="7176"/>
                                        </p:tgtEl>
                                        <p:attrNameLst>
                                          <p:attrName>style.visibility</p:attrName>
                                        </p:attrNameLst>
                                      </p:cBhvr>
                                      <p:to>
                                        <p:strVal val="visible"/>
                                      </p:to>
                                    </p:set>
                                    <p:anim calcmode="lin" valueType="num">
                                      <p:cBhvr additive="base">
                                        <p:cTn id="37" dur="500" fill="hold"/>
                                        <p:tgtEl>
                                          <p:spTgt spid="7176"/>
                                        </p:tgtEl>
                                        <p:attrNameLst>
                                          <p:attrName>ppt_x</p:attrName>
                                        </p:attrNameLst>
                                      </p:cBhvr>
                                      <p:tavLst>
                                        <p:tav tm="0">
                                          <p:val>
                                            <p:strVal val="0-#ppt_w/2"/>
                                          </p:val>
                                        </p:tav>
                                        <p:tav tm="100000">
                                          <p:val>
                                            <p:strVal val="#ppt_x"/>
                                          </p:val>
                                        </p:tav>
                                      </p:tavLst>
                                    </p:anim>
                                    <p:anim calcmode="lin" valueType="num">
                                      <p:cBhvr additive="base">
                                        <p:cTn id="38" dur="500" fill="hold"/>
                                        <p:tgtEl>
                                          <p:spTgt spid="7176"/>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00"/>
                            </p:stCondLst>
                            <p:childTnLst>
                              <p:par>
                                <p:cTn id="40" presetID="2" presetClass="entr" presetSubtype="8" fill="hold" nodeType="afterEffect">
                                  <p:stCondLst>
                                    <p:cond delay="0"/>
                                  </p:stCondLst>
                                  <p:childTnLst>
                                    <p:set>
                                      <p:cBhvr>
                                        <p:cTn id="41" dur="1" fill="hold">
                                          <p:stCondLst>
                                            <p:cond delay="0"/>
                                          </p:stCondLst>
                                        </p:cTn>
                                        <p:tgtEl>
                                          <p:spTgt spid="7177"/>
                                        </p:tgtEl>
                                        <p:attrNameLst>
                                          <p:attrName>style.visibility</p:attrName>
                                        </p:attrNameLst>
                                      </p:cBhvr>
                                      <p:to>
                                        <p:strVal val="visible"/>
                                      </p:to>
                                    </p:set>
                                    <p:anim calcmode="lin" valueType="num">
                                      <p:cBhvr additive="base">
                                        <p:cTn id="42" dur="500" fill="hold"/>
                                        <p:tgtEl>
                                          <p:spTgt spid="7177"/>
                                        </p:tgtEl>
                                        <p:attrNameLst>
                                          <p:attrName>ppt_x</p:attrName>
                                        </p:attrNameLst>
                                      </p:cBhvr>
                                      <p:tavLst>
                                        <p:tav tm="0">
                                          <p:val>
                                            <p:strVal val="0-#ppt_w/2"/>
                                          </p:val>
                                        </p:tav>
                                        <p:tav tm="100000">
                                          <p:val>
                                            <p:strVal val="#ppt_x"/>
                                          </p:val>
                                        </p:tav>
                                      </p:tavLst>
                                    </p:anim>
                                    <p:anim calcmode="lin" valueType="num">
                                      <p:cBhvr additive="base">
                                        <p:cTn id="43" dur="500" fill="hold"/>
                                        <p:tgtEl>
                                          <p:spTgt spid="7177"/>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7178"/>
                                        </p:tgtEl>
                                        <p:attrNameLst>
                                          <p:attrName>style.visibility</p:attrName>
                                        </p:attrNameLst>
                                      </p:cBhvr>
                                      <p:to>
                                        <p:strVal val="visible"/>
                                      </p:to>
                                    </p:set>
                                    <p:anim calcmode="lin" valueType="num">
                                      <p:cBhvr additive="base">
                                        <p:cTn id="47" dur="500" fill="hold"/>
                                        <p:tgtEl>
                                          <p:spTgt spid="7178"/>
                                        </p:tgtEl>
                                        <p:attrNameLst>
                                          <p:attrName>ppt_x</p:attrName>
                                        </p:attrNameLst>
                                      </p:cBhvr>
                                      <p:tavLst>
                                        <p:tav tm="0">
                                          <p:val>
                                            <p:strVal val="0-#ppt_w/2"/>
                                          </p:val>
                                        </p:tav>
                                        <p:tav tm="100000">
                                          <p:val>
                                            <p:strVal val="#ppt_x"/>
                                          </p:val>
                                        </p:tav>
                                      </p:tavLst>
                                    </p:anim>
                                    <p:anim calcmode="lin" valueType="num">
                                      <p:cBhvr additive="base">
                                        <p:cTn id="48" dur="500" fill="hold"/>
                                        <p:tgtEl>
                                          <p:spTgt spid="7178"/>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7179"/>
                                        </p:tgtEl>
                                        <p:attrNameLst>
                                          <p:attrName>style.visibility</p:attrName>
                                        </p:attrNameLst>
                                      </p:cBhvr>
                                      <p:to>
                                        <p:strVal val="visible"/>
                                      </p:to>
                                    </p:set>
                                    <p:anim calcmode="lin" valueType="num">
                                      <p:cBhvr additive="base">
                                        <p:cTn id="52" dur="500" fill="hold"/>
                                        <p:tgtEl>
                                          <p:spTgt spid="7179"/>
                                        </p:tgtEl>
                                        <p:attrNameLst>
                                          <p:attrName>ppt_x</p:attrName>
                                        </p:attrNameLst>
                                      </p:cBhvr>
                                      <p:tavLst>
                                        <p:tav tm="0">
                                          <p:val>
                                            <p:strVal val="0-#ppt_w/2"/>
                                          </p:val>
                                        </p:tav>
                                        <p:tav tm="100000">
                                          <p:val>
                                            <p:strVal val="#ppt_x"/>
                                          </p:val>
                                        </p:tav>
                                      </p:tavLst>
                                    </p:anim>
                                    <p:anim calcmode="lin" valueType="num">
                                      <p:cBhvr additive="base">
                                        <p:cTn id="53" dur="500" fill="hold"/>
                                        <p:tgtEl>
                                          <p:spTgt spid="7179"/>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5000"/>
                            </p:stCondLst>
                            <p:childTnLst>
                              <p:par>
                                <p:cTn id="55" presetID="2" presetClass="entr" presetSubtype="8" fill="hold" nodeType="afterEffect">
                                  <p:stCondLst>
                                    <p:cond delay="0"/>
                                  </p:stCondLst>
                                  <p:childTnLst>
                                    <p:set>
                                      <p:cBhvr>
                                        <p:cTn id="56" dur="1" fill="hold">
                                          <p:stCondLst>
                                            <p:cond delay="0"/>
                                          </p:stCondLst>
                                        </p:cTn>
                                        <p:tgtEl>
                                          <p:spTgt spid="7180"/>
                                        </p:tgtEl>
                                        <p:attrNameLst>
                                          <p:attrName>style.visibility</p:attrName>
                                        </p:attrNameLst>
                                      </p:cBhvr>
                                      <p:to>
                                        <p:strVal val="visible"/>
                                      </p:to>
                                    </p:set>
                                    <p:anim calcmode="lin" valueType="num">
                                      <p:cBhvr additive="base">
                                        <p:cTn id="57" dur="500" fill="hold"/>
                                        <p:tgtEl>
                                          <p:spTgt spid="7180"/>
                                        </p:tgtEl>
                                        <p:attrNameLst>
                                          <p:attrName>ppt_x</p:attrName>
                                        </p:attrNameLst>
                                      </p:cBhvr>
                                      <p:tavLst>
                                        <p:tav tm="0">
                                          <p:val>
                                            <p:strVal val="0-#ppt_w/2"/>
                                          </p:val>
                                        </p:tav>
                                        <p:tav tm="100000">
                                          <p:val>
                                            <p:strVal val="#ppt_x"/>
                                          </p:val>
                                        </p:tav>
                                      </p:tavLst>
                                    </p:anim>
                                    <p:anim calcmode="lin" valueType="num">
                                      <p:cBhvr additive="base">
                                        <p:cTn id="58" dur="500" fill="hold"/>
                                        <p:tgtEl>
                                          <p:spTgt spid="7180"/>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7181"/>
                                        </p:tgtEl>
                                        <p:attrNameLst>
                                          <p:attrName>style.visibility</p:attrName>
                                        </p:attrNameLst>
                                      </p:cBhvr>
                                      <p:to>
                                        <p:strVal val="visible"/>
                                      </p:to>
                                    </p:set>
                                    <p:anim calcmode="lin" valueType="num">
                                      <p:cBhvr additive="base">
                                        <p:cTn id="62" dur="500" fill="hold"/>
                                        <p:tgtEl>
                                          <p:spTgt spid="7181"/>
                                        </p:tgtEl>
                                        <p:attrNameLst>
                                          <p:attrName>ppt_x</p:attrName>
                                        </p:attrNameLst>
                                      </p:cBhvr>
                                      <p:tavLst>
                                        <p:tav tm="0">
                                          <p:val>
                                            <p:strVal val="0-#ppt_w/2"/>
                                          </p:val>
                                        </p:tav>
                                        <p:tav tm="100000">
                                          <p:val>
                                            <p:strVal val="#ppt_x"/>
                                          </p:val>
                                        </p:tav>
                                      </p:tavLst>
                                    </p:anim>
                                    <p:anim calcmode="lin" valueType="num">
                                      <p:cBhvr additive="base">
                                        <p:cTn id="63" dur="500" fill="hold"/>
                                        <p:tgtEl>
                                          <p:spTgt spid="7181"/>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7182"/>
                                        </p:tgtEl>
                                        <p:attrNameLst>
                                          <p:attrName>style.visibility</p:attrName>
                                        </p:attrNameLst>
                                      </p:cBhvr>
                                      <p:to>
                                        <p:strVal val="visible"/>
                                      </p:to>
                                    </p:set>
                                    <p:anim calcmode="lin" valueType="num">
                                      <p:cBhvr additive="base">
                                        <p:cTn id="67" dur="500" fill="hold"/>
                                        <p:tgtEl>
                                          <p:spTgt spid="7182"/>
                                        </p:tgtEl>
                                        <p:attrNameLst>
                                          <p:attrName>ppt_x</p:attrName>
                                        </p:attrNameLst>
                                      </p:cBhvr>
                                      <p:tavLst>
                                        <p:tav tm="0">
                                          <p:val>
                                            <p:strVal val="0-#ppt_w/2"/>
                                          </p:val>
                                        </p:tav>
                                        <p:tav tm="100000">
                                          <p:val>
                                            <p:strVal val="#ppt_x"/>
                                          </p:val>
                                        </p:tav>
                                      </p:tavLst>
                                    </p:anim>
                                    <p:anim calcmode="lin" valueType="num">
                                      <p:cBhvr additive="base">
                                        <p:cTn id="68" dur="500" fill="hold"/>
                                        <p:tgtEl>
                                          <p:spTgt spid="7182"/>
                                        </p:tgtEl>
                                        <p:attrNameLst>
                                          <p:attrName>ppt_y</p:attrName>
                                        </p:attrNameLst>
                                      </p:cBhvr>
                                      <p:tavLst>
                                        <p:tav tm="0">
                                          <p:val>
                                            <p:strVal val="#ppt_y"/>
                                          </p:val>
                                        </p:tav>
                                        <p:tav tm="100000">
                                          <p:val>
                                            <p:strVal val="#ppt_y"/>
                                          </p:val>
                                        </p:tav>
                                      </p:tavLst>
                                    </p:anim>
                                  </p:childTnLst>
                                </p:cTn>
                              </p:par>
                            </p:childTnLst>
                          </p:cTn>
                        </p:par>
                        <p:par>
                          <p:cTn id="69" fill="hold" nodeType="afterGroup">
                            <p:stCondLst>
                              <p:cond delay="6500"/>
                            </p:stCondLst>
                            <p:childTnLst>
                              <p:par>
                                <p:cTn id="70" presetID="2" presetClass="entr" presetSubtype="8" fill="hold" grpId="0" nodeType="afterEffect">
                                  <p:stCondLst>
                                    <p:cond delay="0"/>
                                  </p:stCondLst>
                                  <p:childTnLst>
                                    <p:set>
                                      <p:cBhvr>
                                        <p:cTn id="71" dur="1" fill="hold">
                                          <p:stCondLst>
                                            <p:cond delay="0"/>
                                          </p:stCondLst>
                                        </p:cTn>
                                        <p:tgtEl>
                                          <p:spTgt spid="7183"/>
                                        </p:tgtEl>
                                        <p:attrNameLst>
                                          <p:attrName>style.visibility</p:attrName>
                                        </p:attrNameLst>
                                      </p:cBhvr>
                                      <p:to>
                                        <p:strVal val="visible"/>
                                      </p:to>
                                    </p:set>
                                    <p:anim calcmode="lin" valueType="num">
                                      <p:cBhvr additive="base">
                                        <p:cTn id="72" dur="500" fill="hold"/>
                                        <p:tgtEl>
                                          <p:spTgt spid="7183"/>
                                        </p:tgtEl>
                                        <p:attrNameLst>
                                          <p:attrName>ppt_x</p:attrName>
                                        </p:attrNameLst>
                                      </p:cBhvr>
                                      <p:tavLst>
                                        <p:tav tm="0">
                                          <p:val>
                                            <p:strVal val="0-#ppt_w/2"/>
                                          </p:val>
                                        </p:tav>
                                        <p:tav tm="100000">
                                          <p:val>
                                            <p:strVal val="#ppt_x"/>
                                          </p:val>
                                        </p:tav>
                                      </p:tavLst>
                                    </p:anim>
                                    <p:anim calcmode="lin" valueType="num">
                                      <p:cBhvr additive="base">
                                        <p:cTn id="73" dur="500" fill="hold"/>
                                        <p:tgtEl>
                                          <p:spTgt spid="7183"/>
                                        </p:tgtEl>
                                        <p:attrNameLst>
                                          <p:attrName>ppt_y</p:attrName>
                                        </p:attrNameLst>
                                      </p:cBhvr>
                                      <p:tavLst>
                                        <p:tav tm="0">
                                          <p:val>
                                            <p:strVal val="#ppt_y"/>
                                          </p:val>
                                        </p:tav>
                                        <p:tav tm="100000">
                                          <p:val>
                                            <p:strVal val="#ppt_y"/>
                                          </p:val>
                                        </p:tav>
                                      </p:tavLst>
                                    </p:anim>
                                  </p:childTnLst>
                                </p:cTn>
                              </p:par>
                            </p:childTnLst>
                          </p:cTn>
                        </p:par>
                        <p:par>
                          <p:cTn id="74" fill="hold" nodeType="afterGroup">
                            <p:stCondLst>
                              <p:cond delay="7000"/>
                            </p:stCondLst>
                            <p:childTnLst>
                              <p:par>
                                <p:cTn id="75" presetID="2" presetClass="entr" presetSubtype="8" fill="hold" nodeType="afterEffect">
                                  <p:stCondLst>
                                    <p:cond delay="0"/>
                                  </p:stCondLst>
                                  <p:childTnLst>
                                    <p:set>
                                      <p:cBhvr>
                                        <p:cTn id="76" dur="1" fill="hold">
                                          <p:stCondLst>
                                            <p:cond delay="0"/>
                                          </p:stCondLst>
                                        </p:cTn>
                                        <p:tgtEl>
                                          <p:spTgt spid="7184"/>
                                        </p:tgtEl>
                                        <p:attrNameLst>
                                          <p:attrName>style.visibility</p:attrName>
                                        </p:attrNameLst>
                                      </p:cBhvr>
                                      <p:to>
                                        <p:strVal val="visible"/>
                                      </p:to>
                                    </p:set>
                                    <p:anim calcmode="lin" valueType="num">
                                      <p:cBhvr additive="base">
                                        <p:cTn id="77" dur="500" fill="hold"/>
                                        <p:tgtEl>
                                          <p:spTgt spid="7184"/>
                                        </p:tgtEl>
                                        <p:attrNameLst>
                                          <p:attrName>ppt_x</p:attrName>
                                        </p:attrNameLst>
                                      </p:cBhvr>
                                      <p:tavLst>
                                        <p:tav tm="0">
                                          <p:val>
                                            <p:strVal val="0-#ppt_w/2"/>
                                          </p:val>
                                        </p:tav>
                                        <p:tav tm="100000">
                                          <p:val>
                                            <p:strVal val="#ppt_x"/>
                                          </p:val>
                                        </p:tav>
                                      </p:tavLst>
                                    </p:anim>
                                    <p:anim calcmode="lin" valueType="num">
                                      <p:cBhvr additive="base">
                                        <p:cTn id="78" dur="500" fill="hold"/>
                                        <p:tgtEl>
                                          <p:spTgt spid="7184"/>
                                        </p:tgtEl>
                                        <p:attrNameLst>
                                          <p:attrName>ppt_y</p:attrName>
                                        </p:attrNameLst>
                                      </p:cBhvr>
                                      <p:tavLst>
                                        <p:tav tm="0">
                                          <p:val>
                                            <p:strVal val="#ppt_y"/>
                                          </p:val>
                                        </p:tav>
                                        <p:tav tm="100000">
                                          <p:val>
                                            <p:strVal val="#ppt_y"/>
                                          </p:val>
                                        </p:tav>
                                      </p:tavLst>
                                    </p:anim>
                                  </p:childTnLst>
                                </p:cTn>
                              </p:par>
                            </p:childTnLst>
                          </p:cTn>
                        </p:par>
                        <p:par>
                          <p:cTn id="79" fill="hold" nodeType="afterGroup">
                            <p:stCondLst>
                              <p:cond delay="7500"/>
                            </p:stCondLst>
                            <p:childTnLst>
                              <p:par>
                                <p:cTn id="80" presetID="2" presetClass="entr" presetSubtype="8" fill="hold" grpId="0" nodeType="afterEffect">
                                  <p:stCondLst>
                                    <p:cond delay="0"/>
                                  </p:stCondLst>
                                  <p:childTnLst>
                                    <p:set>
                                      <p:cBhvr>
                                        <p:cTn id="81" dur="1" fill="hold">
                                          <p:stCondLst>
                                            <p:cond delay="0"/>
                                          </p:stCondLst>
                                        </p:cTn>
                                        <p:tgtEl>
                                          <p:spTgt spid="7185"/>
                                        </p:tgtEl>
                                        <p:attrNameLst>
                                          <p:attrName>style.visibility</p:attrName>
                                        </p:attrNameLst>
                                      </p:cBhvr>
                                      <p:to>
                                        <p:strVal val="visible"/>
                                      </p:to>
                                    </p:set>
                                    <p:anim calcmode="lin" valueType="num">
                                      <p:cBhvr additive="base">
                                        <p:cTn id="82" dur="500" fill="hold"/>
                                        <p:tgtEl>
                                          <p:spTgt spid="7185"/>
                                        </p:tgtEl>
                                        <p:attrNameLst>
                                          <p:attrName>ppt_x</p:attrName>
                                        </p:attrNameLst>
                                      </p:cBhvr>
                                      <p:tavLst>
                                        <p:tav tm="0">
                                          <p:val>
                                            <p:strVal val="0-#ppt_w/2"/>
                                          </p:val>
                                        </p:tav>
                                        <p:tav tm="100000">
                                          <p:val>
                                            <p:strVal val="#ppt_x"/>
                                          </p:val>
                                        </p:tav>
                                      </p:tavLst>
                                    </p:anim>
                                    <p:anim calcmode="lin" valueType="num">
                                      <p:cBhvr additive="base">
                                        <p:cTn id="83" dur="500" fill="hold"/>
                                        <p:tgtEl>
                                          <p:spTgt spid="7185"/>
                                        </p:tgtEl>
                                        <p:attrNameLst>
                                          <p:attrName>ppt_y</p:attrName>
                                        </p:attrNameLst>
                                      </p:cBhvr>
                                      <p:tavLst>
                                        <p:tav tm="0">
                                          <p:val>
                                            <p:strVal val="#ppt_y"/>
                                          </p:val>
                                        </p:tav>
                                        <p:tav tm="100000">
                                          <p:val>
                                            <p:strVal val="#ppt_y"/>
                                          </p:val>
                                        </p:tav>
                                      </p:tavLst>
                                    </p:anim>
                                  </p:childTnLst>
                                </p:cTn>
                              </p:par>
                            </p:childTnLst>
                          </p:cTn>
                        </p:par>
                        <p:par>
                          <p:cTn id="84" fill="hold" nodeType="afterGroup">
                            <p:stCondLst>
                              <p:cond delay="8000"/>
                            </p:stCondLst>
                            <p:childTnLst>
                              <p:par>
                                <p:cTn id="85" presetID="2" presetClass="entr" presetSubtype="8" fill="hold" nodeType="afterEffect">
                                  <p:stCondLst>
                                    <p:cond delay="0"/>
                                  </p:stCondLst>
                                  <p:childTnLst>
                                    <p:set>
                                      <p:cBhvr>
                                        <p:cTn id="86" dur="1" fill="hold">
                                          <p:stCondLst>
                                            <p:cond delay="0"/>
                                          </p:stCondLst>
                                        </p:cTn>
                                        <p:tgtEl>
                                          <p:spTgt spid="7186"/>
                                        </p:tgtEl>
                                        <p:attrNameLst>
                                          <p:attrName>style.visibility</p:attrName>
                                        </p:attrNameLst>
                                      </p:cBhvr>
                                      <p:to>
                                        <p:strVal val="visible"/>
                                      </p:to>
                                    </p:set>
                                    <p:anim calcmode="lin" valueType="num">
                                      <p:cBhvr additive="base">
                                        <p:cTn id="87" dur="500" fill="hold"/>
                                        <p:tgtEl>
                                          <p:spTgt spid="7186"/>
                                        </p:tgtEl>
                                        <p:attrNameLst>
                                          <p:attrName>ppt_x</p:attrName>
                                        </p:attrNameLst>
                                      </p:cBhvr>
                                      <p:tavLst>
                                        <p:tav tm="0">
                                          <p:val>
                                            <p:strVal val="0-#ppt_w/2"/>
                                          </p:val>
                                        </p:tav>
                                        <p:tav tm="100000">
                                          <p:val>
                                            <p:strVal val="#ppt_x"/>
                                          </p:val>
                                        </p:tav>
                                      </p:tavLst>
                                    </p:anim>
                                    <p:anim calcmode="lin" valueType="num">
                                      <p:cBhvr additive="base">
                                        <p:cTn id="88" dur="500" fill="hold"/>
                                        <p:tgtEl>
                                          <p:spTgt spid="7186"/>
                                        </p:tgtEl>
                                        <p:attrNameLst>
                                          <p:attrName>ppt_y</p:attrName>
                                        </p:attrNameLst>
                                      </p:cBhvr>
                                      <p:tavLst>
                                        <p:tav tm="0">
                                          <p:val>
                                            <p:strVal val="#ppt_y"/>
                                          </p:val>
                                        </p:tav>
                                        <p:tav tm="100000">
                                          <p:val>
                                            <p:strVal val="#ppt_y"/>
                                          </p:val>
                                        </p:tav>
                                      </p:tavLst>
                                    </p:anim>
                                  </p:childTnLst>
                                </p:cTn>
                              </p:par>
                            </p:childTnLst>
                          </p:cTn>
                        </p:par>
                        <p:par>
                          <p:cTn id="89" fill="hold" nodeType="afterGroup">
                            <p:stCondLst>
                              <p:cond delay="8500"/>
                            </p:stCondLst>
                            <p:childTnLst>
                              <p:par>
                                <p:cTn id="90" presetID="2" presetClass="entr" presetSubtype="8" fill="hold" grpId="0" nodeType="afterEffect">
                                  <p:stCondLst>
                                    <p:cond delay="0"/>
                                  </p:stCondLst>
                                  <p:childTnLst>
                                    <p:set>
                                      <p:cBhvr>
                                        <p:cTn id="91" dur="1" fill="hold">
                                          <p:stCondLst>
                                            <p:cond delay="0"/>
                                          </p:stCondLst>
                                        </p:cTn>
                                        <p:tgtEl>
                                          <p:spTgt spid="7187"/>
                                        </p:tgtEl>
                                        <p:attrNameLst>
                                          <p:attrName>style.visibility</p:attrName>
                                        </p:attrNameLst>
                                      </p:cBhvr>
                                      <p:to>
                                        <p:strVal val="visible"/>
                                      </p:to>
                                    </p:set>
                                    <p:anim calcmode="lin" valueType="num">
                                      <p:cBhvr additive="base">
                                        <p:cTn id="92" dur="500" fill="hold"/>
                                        <p:tgtEl>
                                          <p:spTgt spid="7187"/>
                                        </p:tgtEl>
                                        <p:attrNameLst>
                                          <p:attrName>ppt_x</p:attrName>
                                        </p:attrNameLst>
                                      </p:cBhvr>
                                      <p:tavLst>
                                        <p:tav tm="0">
                                          <p:val>
                                            <p:strVal val="0-#ppt_w/2"/>
                                          </p:val>
                                        </p:tav>
                                        <p:tav tm="100000">
                                          <p:val>
                                            <p:strVal val="#ppt_x"/>
                                          </p:val>
                                        </p:tav>
                                      </p:tavLst>
                                    </p:anim>
                                    <p:anim calcmode="lin" valueType="num">
                                      <p:cBhvr additive="base">
                                        <p:cTn id="93" dur="500" fill="hold"/>
                                        <p:tgtEl>
                                          <p:spTgt spid="7187"/>
                                        </p:tgtEl>
                                        <p:attrNameLst>
                                          <p:attrName>ppt_y</p:attrName>
                                        </p:attrNameLst>
                                      </p:cBhvr>
                                      <p:tavLst>
                                        <p:tav tm="0">
                                          <p:val>
                                            <p:strVal val="#ppt_y"/>
                                          </p:val>
                                        </p:tav>
                                        <p:tav tm="100000">
                                          <p:val>
                                            <p:strVal val="#ppt_y"/>
                                          </p:val>
                                        </p:tav>
                                      </p:tavLst>
                                    </p:anim>
                                  </p:childTnLst>
                                </p:cTn>
                              </p:par>
                            </p:childTnLst>
                          </p:cTn>
                        </p:par>
                        <p:par>
                          <p:cTn id="94" fill="hold" nodeType="afterGroup">
                            <p:stCondLst>
                              <p:cond delay="9000"/>
                            </p:stCondLst>
                            <p:childTnLst>
                              <p:par>
                                <p:cTn id="95" presetID="2" presetClass="entr" presetSubtype="8" fill="hold" nodeType="afterEffect">
                                  <p:stCondLst>
                                    <p:cond delay="0"/>
                                  </p:stCondLst>
                                  <p:childTnLst>
                                    <p:set>
                                      <p:cBhvr>
                                        <p:cTn id="96" dur="1" fill="hold">
                                          <p:stCondLst>
                                            <p:cond delay="0"/>
                                          </p:stCondLst>
                                        </p:cTn>
                                        <p:tgtEl>
                                          <p:spTgt spid="7188"/>
                                        </p:tgtEl>
                                        <p:attrNameLst>
                                          <p:attrName>style.visibility</p:attrName>
                                        </p:attrNameLst>
                                      </p:cBhvr>
                                      <p:to>
                                        <p:strVal val="visible"/>
                                      </p:to>
                                    </p:set>
                                    <p:anim calcmode="lin" valueType="num">
                                      <p:cBhvr additive="base">
                                        <p:cTn id="97" dur="500" fill="hold"/>
                                        <p:tgtEl>
                                          <p:spTgt spid="7188"/>
                                        </p:tgtEl>
                                        <p:attrNameLst>
                                          <p:attrName>ppt_x</p:attrName>
                                        </p:attrNameLst>
                                      </p:cBhvr>
                                      <p:tavLst>
                                        <p:tav tm="0">
                                          <p:val>
                                            <p:strVal val="0-#ppt_w/2"/>
                                          </p:val>
                                        </p:tav>
                                        <p:tav tm="100000">
                                          <p:val>
                                            <p:strVal val="#ppt_x"/>
                                          </p:val>
                                        </p:tav>
                                      </p:tavLst>
                                    </p:anim>
                                    <p:anim calcmode="lin" valueType="num">
                                      <p:cBhvr additive="base">
                                        <p:cTn id="98" dur="500" fill="hold"/>
                                        <p:tgtEl>
                                          <p:spTgt spid="7188"/>
                                        </p:tgtEl>
                                        <p:attrNameLst>
                                          <p:attrName>ppt_y</p:attrName>
                                        </p:attrNameLst>
                                      </p:cBhvr>
                                      <p:tavLst>
                                        <p:tav tm="0">
                                          <p:val>
                                            <p:strVal val="#ppt_y"/>
                                          </p:val>
                                        </p:tav>
                                        <p:tav tm="100000">
                                          <p:val>
                                            <p:strVal val="#ppt_y"/>
                                          </p:val>
                                        </p:tav>
                                      </p:tavLst>
                                    </p:anim>
                                  </p:childTnLst>
                                </p:cTn>
                              </p:par>
                            </p:childTnLst>
                          </p:cTn>
                        </p:par>
                        <p:par>
                          <p:cTn id="99" fill="hold" nodeType="afterGroup">
                            <p:stCondLst>
                              <p:cond delay="9500"/>
                            </p:stCondLst>
                            <p:childTnLst>
                              <p:par>
                                <p:cTn id="100" presetID="2" presetClass="entr" presetSubtype="8" fill="hold" grpId="0" nodeType="afterEffect">
                                  <p:stCondLst>
                                    <p:cond delay="0"/>
                                  </p:stCondLst>
                                  <p:childTnLst>
                                    <p:set>
                                      <p:cBhvr>
                                        <p:cTn id="101" dur="1" fill="hold">
                                          <p:stCondLst>
                                            <p:cond delay="0"/>
                                          </p:stCondLst>
                                        </p:cTn>
                                        <p:tgtEl>
                                          <p:spTgt spid="7189"/>
                                        </p:tgtEl>
                                        <p:attrNameLst>
                                          <p:attrName>style.visibility</p:attrName>
                                        </p:attrNameLst>
                                      </p:cBhvr>
                                      <p:to>
                                        <p:strVal val="visible"/>
                                      </p:to>
                                    </p:set>
                                    <p:anim calcmode="lin" valueType="num">
                                      <p:cBhvr additive="base">
                                        <p:cTn id="102" dur="500" fill="hold"/>
                                        <p:tgtEl>
                                          <p:spTgt spid="7189"/>
                                        </p:tgtEl>
                                        <p:attrNameLst>
                                          <p:attrName>ppt_x</p:attrName>
                                        </p:attrNameLst>
                                      </p:cBhvr>
                                      <p:tavLst>
                                        <p:tav tm="0">
                                          <p:val>
                                            <p:strVal val="0-#ppt_w/2"/>
                                          </p:val>
                                        </p:tav>
                                        <p:tav tm="100000">
                                          <p:val>
                                            <p:strVal val="#ppt_x"/>
                                          </p:val>
                                        </p:tav>
                                      </p:tavLst>
                                    </p:anim>
                                    <p:anim calcmode="lin" valueType="num">
                                      <p:cBhvr additive="base">
                                        <p:cTn id="103" dur="500" fill="hold"/>
                                        <p:tgtEl>
                                          <p:spTgt spid="7189"/>
                                        </p:tgtEl>
                                        <p:attrNameLst>
                                          <p:attrName>ppt_y</p:attrName>
                                        </p:attrNameLst>
                                      </p:cBhvr>
                                      <p:tavLst>
                                        <p:tav tm="0">
                                          <p:val>
                                            <p:strVal val="#ppt_y"/>
                                          </p:val>
                                        </p:tav>
                                        <p:tav tm="100000">
                                          <p:val>
                                            <p:strVal val="#ppt_y"/>
                                          </p:val>
                                        </p:tav>
                                      </p:tavLst>
                                    </p:anim>
                                  </p:childTnLst>
                                </p:cTn>
                              </p:par>
                            </p:childTnLst>
                          </p:cTn>
                        </p:par>
                        <p:par>
                          <p:cTn id="104" fill="hold" nodeType="afterGroup">
                            <p:stCondLst>
                              <p:cond delay="10000"/>
                            </p:stCondLst>
                            <p:childTnLst>
                              <p:par>
                                <p:cTn id="105" presetID="2" presetClass="entr" presetSubtype="8" fill="hold" grpId="0" nodeType="afterEffect">
                                  <p:stCondLst>
                                    <p:cond delay="0"/>
                                  </p:stCondLst>
                                  <p:childTnLst>
                                    <p:set>
                                      <p:cBhvr>
                                        <p:cTn id="106" dur="1" fill="hold">
                                          <p:stCondLst>
                                            <p:cond delay="0"/>
                                          </p:stCondLst>
                                        </p:cTn>
                                        <p:tgtEl>
                                          <p:spTgt spid="7190"/>
                                        </p:tgtEl>
                                        <p:attrNameLst>
                                          <p:attrName>style.visibility</p:attrName>
                                        </p:attrNameLst>
                                      </p:cBhvr>
                                      <p:to>
                                        <p:strVal val="visible"/>
                                      </p:to>
                                    </p:set>
                                    <p:anim calcmode="lin" valueType="num">
                                      <p:cBhvr additive="base">
                                        <p:cTn id="107" dur="500" fill="hold"/>
                                        <p:tgtEl>
                                          <p:spTgt spid="7190"/>
                                        </p:tgtEl>
                                        <p:attrNameLst>
                                          <p:attrName>ppt_x</p:attrName>
                                        </p:attrNameLst>
                                      </p:cBhvr>
                                      <p:tavLst>
                                        <p:tav tm="0">
                                          <p:val>
                                            <p:strVal val="0-#ppt_w/2"/>
                                          </p:val>
                                        </p:tav>
                                        <p:tav tm="100000">
                                          <p:val>
                                            <p:strVal val="#ppt_x"/>
                                          </p:val>
                                        </p:tav>
                                      </p:tavLst>
                                    </p:anim>
                                    <p:anim calcmode="lin" valueType="num">
                                      <p:cBhvr additive="base">
                                        <p:cTn id="108" dur="500" fill="hold"/>
                                        <p:tgtEl>
                                          <p:spTgt spid="7190"/>
                                        </p:tgtEl>
                                        <p:attrNameLst>
                                          <p:attrName>ppt_y</p:attrName>
                                        </p:attrNameLst>
                                      </p:cBhvr>
                                      <p:tavLst>
                                        <p:tav tm="0">
                                          <p:val>
                                            <p:strVal val="#ppt_y"/>
                                          </p:val>
                                        </p:tav>
                                        <p:tav tm="100000">
                                          <p:val>
                                            <p:strVal val="#ppt_y"/>
                                          </p:val>
                                        </p:tav>
                                      </p:tavLst>
                                    </p:anim>
                                  </p:childTnLst>
                                </p:cTn>
                              </p:par>
                            </p:childTnLst>
                          </p:cTn>
                        </p:par>
                        <p:par>
                          <p:cTn id="109" fill="hold" nodeType="afterGroup">
                            <p:stCondLst>
                              <p:cond delay="10500"/>
                            </p:stCondLst>
                            <p:childTnLst>
                              <p:par>
                                <p:cTn id="110" presetID="2" presetClass="entr" presetSubtype="8" fill="hold" grpId="0" nodeType="afterEffect">
                                  <p:stCondLst>
                                    <p:cond delay="0"/>
                                  </p:stCondLst>
                                  <p:childTnLst>
                                    <p:set>
                                      <p:cBhvr>
                                        <p:cTn id="111" dur="1" fill="hold">
                                          <p:stCondLst>
                                            <p:cond delay="0"/>
                                          </p:stCondLst>
                                        </p:cTn>
                                        <p:tgtEl>
                                          <p:spTgt spid="7191"/>
                                        </p:tgtEl>
                                        <p:attrNameLst>
                                          <p:attrName>style.visibility</p:attrName>
                                        </p:attrNameLst>
                                      </p:cBhvr>
                                      <p:to>
                                        <p:strVal val="visible"/>
                                      </p:to>
                                    </p:set>
                                    <p:anim calcmode="lin" valueType="num">
                                      <p:cBhvr additive="base">
                                        <p:cTn id="112" dur="500" fill="hold"/>
                                        <p:tgtEl>
                                          <p:spTgt spid="7191"/>
                                        </p:tgtEl>
                                        <p:attrNameLst>
                                          <p:attrName>ppt_x</p:attrName>
                                        </p:attrNameLst>
                                      </p:cBhvr>
                                      <p:tavLst>
                                        <p:tav tm="0">
                                          <p:val>
                                            <p:strVal val="0-#ppt_w/2"/>
                                          </p:val>
                                        </p:tav>
                                        <p:tav tm="100000">
                                          <p:val>
                                            <p:strVal val="#ppt_x"/>
                                          </p:val>
                                        </p:tav>
                                      </p:tavLst>
                                    </p:anim>
                                    <p:anim calcmode="lin" valueType="num">
                                      <p:cBhvr additive="base">
                                        <p:cTn id="113" dur="500" fill="hold"/>
                                        <p:tgtEl>
                                          <p:spTgt spid="7191"/>
                                        </p:tgtEl>
                                        <p:attrNameLst>
                                          <p:attrName>ppt_y</p:attrName>
                                        </p:attrNameLst>
                                      </p:cBhvr>
                                      <p:tavLst>
                                        <p:tav tm="0">
                                          <p:val>
                                            <p:strVal val="#ppt_y"/>
                                          </p:val>
                                        </p:tav>
                                        <p:tav tm="100000">
                                          <p:val>
                                            <p:strVal val="#ppt_y"/>
                                          </p:val>
                                        </p:tav>
                                      </p:tavLst>
                                    </p:anim>
                                  </p:childTnLst>
                                </p:cTn>
                              </p:par>
                            </p:childTnLst>
                          </p:cTn>
                        </p:par>
                        <p:par>
                          <p:cTn id="114" fill="hold" nodeType="afterGroup">
                            <p:stCondLst>
                              <p:cond delay="11000"/>
                            </p:stCondLst>
                            <p:childTnLst>
                              <p:par>
                                <p:cTn id="115" presetID="2" presetClass="entr" presetSubtype="8" fill="hold" grpId="0" nodeType="afterEffect">
                                  <p:stCondLst>
                                    <p:cond delay="0"/>
                                  </p:stCondLst>
                                  <p:childTnLst>
                                    <p:set>
                                      <p:cBhvr>
                                        <p:cTn id="116" dur="1" fill="hold">
                                          <p:stCondLst>
                                            <p:cond delay="0"/>
                                          </p:stCondLst>
                                        </p:cTn>
                                        <p:tgtEl>
                                          <p:spTgt spid="7192"/>
                                        </p:tgtEl>
                                        <p:attrNameLst>
                                          <p:attrName>style.visibility</p:attrName>
                                        </p:attrNameLst>
                                      </p:cBhvr>
                                      <p:to>
                                        <p:strVal val="visible"/>
                                      </p:to>
                                    </p:set>
                                    <p:anim calcmode="lin" valueType="num">
                                      <p:cBhvr additive="base">
                                        <p:cTn id="117" dur="500" fill="hold"/>
                                        <p:tgtEl>
                                          <p:spTgt spid="7192"/>
                                        </p:tgtEl>
                                        <p:attrNameLst>
                                          <p:attrName>ppt_x</p:attrName>
                                        </p:attrNameLst>
                                      </p:cBhvr>
                                      <p:tavLst>
                                        <p:tav tm="0">
                                          <p:val>
                                            <p:strVal val="0-#ppt_w/2"/>
                                          </p:val>
                                        </p:tav>
                                        <p:tav tm="100000">
                                          <p:val>
                                            <p:strVal val="#ppt_x"/>
                                          </p:val>
                                        </p:tav>
                                      </p:tavLst>
                                    </p:anim>
                                    <p:anim calcmode="lin" valueType="num">
                                      <p:cBhvr additive="base">
                                        <p:cTn id="118" dur="500" fill="hold"/>
                                        <p:tgtEl>
                                          <p:spTgt spid="7192"/>
                                        </p:tgtEl>
                                        <p:attrNameLst>
                                          <p:attrName>ppt_y</p:attrName>
                                        </p:attrNameLst>
                                      </p:cBhvr>
                                      <p:tavLst>
                                        <p:tav tm="0">
                                          <p:val>
                                            <p:strVal val="#ppt_y"/>
                                          </p:val>
                                        </p:tav>
                                        <p:tav tm="100000">
                                          <p:val>
                                            <p:strVal val="#ppt_y"/>
                                          </p:val>
                                        </p:tav>
                                      </p:tavLst>
                                    </p:anim>
                                  </p:childTnLst>
                                </p:cTn>
                              </p:par>
                            </p:childTnLst>
                          </p:cTn>
                        </p:par>
                        <p:par>
                          <p:cTn id="119" fill="hold" nodeType="afterGroup">
                            <p:stCondLst>
                              <p:cond delay="11500"/>
                            </p:stCondLst>
                            <p:childTnLst>
                              <p:par>
                                <p:cTn id="120" presetID="2" presetClass="entr" presetSubtype="8" fill="hold" grpId="0" nodeType="afterEffect">
                                  <p:stCondLst>
                                    <p:cond delay="0"/>
                                  </p:stCondLst>
                                  <p:childTnLst>
                                    <p:set>
                                      <p:cBhvr>
                                        <p:cTn id="121" dur="1" fill="hold">
                                          <p:stCondLst>
                                            <p:cond delay="0"/>
                                          </p:stCondLst>
                                        </p:cTn>
                                        <p:tgtEl>
                                          <p:spTgt spid="7193"/>
                                        </p:tgtEl>
                                        <p:attrNameLst>
                                          <p:attrName>style.visibility</p:attrName>
                                        </p:attrNameLst>
                                      </p:cBhvr>
                                      <p:to>
                                        <p:strVal val="visible"/>
                                      </p:to>
                                    </p:set>
                                    <p:anim calcmode="lin" valueType="num">
                                      <p:cBhvr additive="base">
                                        <p:cTn id="122" dur="500" fill="hold"/>
                                        <p:tgtEl>
                                          <p:spTgt spid="7193"/>
                                        </p:tgtEl>
                                        <p:attrNameLst>
                                          <p:attrName>ppt_x</p:attrName>
                                        </p:attrNameLst>
                                      </p:cBhvr>
                                      <p:tavLst>
                                        <p:tav tm="0">
                                          <p:val>
                                            <p:strVal val="0-#ppt_w/2"/>
                                          </p:val>
                                        </p:tav>
                                        <p:tav tm="100000">
                                          <p:val>
                                            <p:strVal val="#ppt_x"/>
                                          </p:val>
                                        </p:tav>
                                      </p:tavLst>
                                    </p:anim>
                                    <p:anim calcmode="lin" valueType="num">
                                      <p:cBhvr additive="base">
                                        <p:cTn id="123" dur="500" fill="hold"/>
                                        <p:tgtEl>
                                          <p:spTgt spid="7193"/>
                                        </p:tgtEl>
                                        <p:attrNameLst>
                                          <p:attrName>ppt_y</p:attrName>
                                        </p:attrNameLst>
                                      </p:cBhvr>
                                      <p:tavLst>
                                        <p:tav tm="0">
                                          <p:val>
                                            <p:strVal val="#ppt_y"/>
                                          </p:val>
                                        </p:tav>
                                        <p:tav tm="100000">
                                          <p:val>
                                            <p:strVal val="#ppt_y"/>
                                          </p:val>
                                        </p:tav>
                                      </p:tavLst>
                                    </p:anim>
                                  </p:childTnLst>
                                </p:cTn>
                              </p:par>
                            </p:childTnLst>
                          </p:cTn>
                        </p:par>
                        <p:par>
                          <p:cTn id="124" fill="hold" nodeType="afterGroup">
                            <p:stCondLst>
                              <p:cond delay="12000"/>
                            </p:stCondLst>
                            <p:childTnLst>
                              <p:par>
                                <p:cTn id="125" presetID="2" presetClass="entr" presetSubtype="8" fill="hold" grpId="0" nodeType="afterEffect">
                                  <p:stCondLst>
                                    <p:cond delay="0"/>
                                  </p:stCondLst>
                                  <p:childTnLst>
                                    <p:set>
                                      <p:cBhvr>
                                        <p:cTn id="126" dur="1" fill="hold">
                                          <p:stCondLst>
                                            <p:cond delay="0"/>
                                          </p:stCondLst>
                                        </p:cTn>
                                        <p:tgtEl>
                                          <p:spTgt spid="7194"/>
                                        </p:tgtEl>
                                        <p:attrNameLst>
                                          <p:attrName>style.visibility</p:attrName>
                                        </p:attrNameLst>
                                      </p:cBhvr>
                                      <p:to>
                                        <p:strVal val="visible"/>
                                      </p:to>
                                    </p:set>
                                    <p:anim calcmode="lin" valueType="num">
                                      <p:cBhvr additive="base">
                                        <p:cTn id="127" dur="500" fill="hold"/>
                                        <p:tgtEl>
                                          <p:spTgt spid="7194"/>
                                        </p:tgtEl>
                                        <p:attrNameLst>
                                          <p:attrName>ppt_x</p:attrName>
                                        </p:attrNameLst>
                                      </p:cBhvr>
                                      <p:tavLst>
                                        <p:tav tm="0">
                                          <p:val>
                                            <p:strVal val="0-#ppt_w/2"/>
                                          </p:val>
                                        </p:tav>
                                        <p:tav tm="100000">
                                          <p:val>
                                            <p:strVal val="#ppt_x"/>
                                          </p:val>
                                        </p:tav>
                                      </p:tavLst>
                                    </p:anim>
                                    <p:anim calcmode="lin" valueType="num">
                                      <p:cBhvr additive="base">
                                        <p:cTn id="128" dur="500" fill="hold"/>
                                        <p:tgtEl>
                                          <p:spTgt spid="7194"/>
                                        </p:tgtEl>
                                        <p:attrNameLst>
                                          <p:attrName>ppt_y</p:attrName>
                                        </p:attrNameLst>
                                      </p:cBhvr>
                                      <p:tavLst>
                                        <p:tav tm="0">
                                          <p:val>
                                            <p:strVal val="#ppt_y"/>
                                          </p:val>
                                        </p:tav>
                                        <p:tav tm="100000">
                                          <p:val>
                                            <p:strVal val="#ppt_y"/>
                                          </p:val>
                                        </p:tav>
                                      </p:tavLst>
                                    </p:anim>
                                  </p:childTnLst>
                                </p:cTn>
                              </p:par>
                            </p:childTnLst>
                          </p:cTn>
                        </p:par>
                        <p:par>
                          <p:cTn id="129" fill="hold" nodeType="afterGroup">
                            <p:stCondLst>
                              <p:cond delay="12500"/>
                            </p:stCondLst>
                            <p:childTnLst>
                              <p:par>
                                <p:cTn id="130" presetID="2" presetClass="entr" presetSubtype="8" fill="hold" nodeType="afterEffect">
                                  <p:stCondLst>
                                    <p:cond delay="0"/>
                                  </p:stCondLst>
                                  <p:childTnLst>
                                    <p:set>
                                      <p:cBhvr>
                                        <p:cTn id="131" dur="1" fill="hold">
                                          <p:stCondLst>
                                            <p:cond delay="0"/>
                                          </p:stCondLst>
                                        </p:cTn>
                                        <p:tgtEl>
                                          <p:spTgt spid="7195"/>
                                        </p:tgtEl>
                                        <p:attrNameLst>
                                          <p:attrName>style.visibility</p:attrName>
                                        </p:attrNameLst>
                                      </p:cBhvr>
                                      <p:to>
                                        <p:strVal val="visible"/>
                                      </p:to>
                                    </p:set>
                                    <p:anim calcmode="lin" valueType="num">
                                      <p:cBhvr additive="base">
                                        <p:cTn id="132" dur="500" fill="hold"/>
                                        <p:tgtEl>
                                          <p:spTgt spid="7195"/>
                                        </p:tgtEl>
                                        <p:attrNameLst>
                                          <p:attrName>ppt_x</p:attrName>
                                        </p:attrNameLst>
                                      </p:cBhvr>
                                      <p:tavLst>
                                        <p:tav tm="0">
                                          <p:val>
                                            <p:strVal val="0-#ppt_w/2"/>
                                          </p:val>
                                        </p:tav>
                                        <p:tav tm="100000">
                                          <p:val>
                                            <p:strVal val="#ppt_x"/>
                                          </p:val>
                                        </p:tav>
                                      </p:tavLst>
                                    </p:anim>
                                    <p:anim calcmode="lin" valueType="num">
                                      <p:cBhvr additive="base">
                                        <p:cTn id="133" dur="500" fill="hold"/>
                                        <p:tgtEl>
                                          <p:spTgt spid="7195"/>
                                        </p:tgtEl>
                                        <p:attrNameLst>
                                          <p:attrName>ppt_y</p:attrName>
                                        </p:attrNameLst>
                                      </p:cBhvr>
                                      <p:tavLst>
                                        <p:tav tm="0">
                                          <p:val>
                                            <p:strVal val="#ppt_y"/>
                                          </p:val>
                                        </p:tav>
                                        <p:tav tm="100000">
                                          <p:val>
                                            <p:strVal val="#ppt_y"/>
                                          </p:val>
                                        </p:tav>
                                      </p:tavLst>
                                    </p:anim>
                                  </p:childTnLst>
                                </p:cTn>
                              </p:par>
                            </p:childTnLst>
                          </p:cTn>
                        </p:par>
                        <p:par>
                          <p:cTn id="134" fill="hold">
                            <p:stCondLst>
                              <p:cond delay="13000"/>
                            </p:stCondLst>
                            <p:childTnLst>
                              <p:par>
                                <p:cTn id="135" presetID="2" presetClass="entr" presetSubtype="8" fill="hold" nodeType="afterEffect">
                                  <p:stCondLst>
                                    <p:cond delay="0"/>
                                  </p:stCondLst>
                                  <p:childTnLst>
                                    <p:set>
                                      <p:cBhvr>
                                        <p:cTn id="136" dur="1" fill="hold">
                                          <p:stCondLst>
                                            <p:cond delay="0"/>
                                          </p:stCondLst>
                                        </p:cTn>
                                        <p:tgtEl>
                                          <p:spTgt spid="28"/>
                                        </p:tgtEl>
                                        <p:attrNameLst>
                                          <p:attrName>style.visibility</p:attrName>
                                        </p:attrNameLst>
                                      </p:cBhvr>
                                      <p:to>
                                        <p:strVal val="visible"/>
                                      </p:to>
                                    </p:set>
                                    <p:anim calcmode="lin" valueType="num">
                                      <p:cBhvr additive="base">
                                        <p:cTn id="137" dur="500" fill="hold"/>
                                        <p:tgtEl>
                                          <p:spTgt spid="28"/>
                                        </p:tgtEl>
                                        <p:attrNameLst>
                                          <p:attrName>ppt_x</p:attrName>
                                        </p:attrNameLst>
                                      </p:cBhvr>
                                      <p:tavLst>
                                        <p:tav tm="0">
                                          <p:val>
                                            <p:strVal val="0-#ppt_w/2"/>
                                          </p:val>
                                        </p:tav>
                                        <p:tav tm="100000">
                                          <p:val>
                                            <p:strVal val="#ppt_x"/>
                                          </p:val>
                                        </p:tav>
                                      </p:tavLst>
                                    </p:anim>
                                    <p:anim calcmode="lin" valueType="num">
                                      <p:cBhvr additive="base">
                                        <p:cTn id="138" dur="500" fill="hold"/>
                                        <p:tgtEl>
                                          <p:spTgt spid="28"/>
                                        </p:tgtEl>
                                        <p:attrNameLst>
                                          <p:attrName>ppt_y</p:attrName>
                                        </p:attrNameLst>
                                      </p:cBhvr>
                                      <p:tavLst>
                                        <p:tav tm="0">
                                          <p:val>
                                            <p:strVal val="#ppt_y"/>
                                          </p:val>
                                        </p:tav>
                                        <p:tav tm="100000">
                                          <p:val>
                                            <p:strVal val="#ppt_y"/>
                                          </p:val>
                                        </p:tav>
                                      </p:tavLst>
                                    </p:anim>
                                  </p:childTnLst>
                                </p:cTn>
                              </p:par>
                            </p:childTnLst>
                          </p:cTn>
                        </p:par>
                        <p:par>
                          <p:cTn id="139" fill="hold">
                            <p:stCondLst>
                              <p:cond delay="13500"/>
                            </p:stCondLst>
                            <p:childTnLst>
                              <p:par>
                                <p:cTn id="140" presetID="2" presetClass="entr" presetSubtype="8" fill="hold" nodeType="afterEffect">
                                  <p:stCondLst>
                                    <p:cond delay="0"/>
                                  </p:stCondLst>
                                  <p:childTnLst>
                                    <p:set>
                                      <p:cBhvr>
                                        <p:cTn id="141" dur="1" fill="hold">
                                          <p:stCondLst>
                                            <p:cond delay="0"/>
                                          </p:stCondLst>
                                        </p:cTn>
                                        <p:tgtEl>
                                          <p:spTgt spid="29"/>
                                        </p:tgtEl>
                                        <p:attrNameLst>
                                          <p:attrName>style.visibility</p:attrName>
                                        </p:attrNameLst>
                                      </p:cBhvr>
                                      <p:to>
                                        <p:strVal val="visible"/>
                                      </p:to>
                                    </p:set>
                                    <p:anim calcmode="lin" valueType="num">
                                      <p:cBhvr additive="base">
                                        <p:cTn id="142" dur="500" fill="hold"/>
                                        <p:tgtEl>
                                          <p:spTgt spid="29"/>
                                        </p:tgtEl>
                                        <p:attrNameLst>
                                          <p:attrName>ppt_x</p:attrName>
                                        </p:attrNameLst>
                                      </p:cBhvr>
                                      <p:tavLst>
                                        <p:tav tm="0">
                                          <p:val>
                                            <p:strVal val="0-#ppt_w/2"/>
                                          </p:val>
                                        </p:tav>
                                        <p:tav tm="100000">
                                          <p:val>
                                            <p:strVal val="#ppt_x"/>
                                          </p:val>
                                        </p:tav>
                                      </p:tavLst>
                                    </p:anim>
                                    <p:anim calcmode="lin" valueType="num">
                                      <p:cBhvr additive="base">
                                        <p:cTn id="143" dur="500" fill="hold"/>
                                        <p:tgtEl>
                                          <p:spTgt spid="29"/>
                                        </p:tgtEl>
                                        <p:attrNameLst>
                                          <p:attrName>ppt_y</p:attrName>
                                        </p:attrNameLst>
                                      </p:cBhvr>
                                      <p:tavLst>
                                        <p:tav tm="0">
                                          <p:val>
                                            <p:strVal val="#ppt_y"/>
                                          </p:val>
                                        </p:tav>
                                        <p:tav tm="100000">
                                          <p:val>
                                            <p:strVal val="#ppt_y"/>
                                          </p:val>
                                        </p:tav>
                                      </p:tavLst>
                                    </p:anim>
                                  </p:childTnLst>
                                </p:cTn>
                              </p:par>
                            </p:childTnLst>
                          </p:cTn>
                        </p:par>
                        <p:par>
                          <p:cTn id="144" fill="hold">
                            <p:stCondLst>
                              <p:cond delay="14000"/>
                            </p:stCondLst>
                            <p:childTnLst>
                              <p:par>
                                <p:cTn id="145" presetID="2" presetClass="entr" presetSubtype="8"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 calcmode="lin" valueType="num">
                                      <p:cBhvr additive="base">
                                        <p:cTn id="147" dur="500" fill="hold"/>
                                        <p:tgtEl>
                                          <p:spTgt spid="30"/>
                                        </p:tgtEl>
                                        <p:attrNameLst>
                                          <p:attrName>ppt_x</p:attrName>
                                        </p:attrNameLst>
                                      </p:cBhvr>
                                      <p:tavLst>
                                        <p:tav tm="0">
                                          <p:val>
                                            <p:strVal val="0-#ppt_w/2"/>
                                          </p:val>
                                        </p:tav>
                                        <p:tav tm="100000">
                                          <p:val>
                                            <p:strVal val="#ppt_x"/>
                                          </p:val>
                                        </p:tav>
                                      </p:tavLst>
                                    </p:anim>
                                    <p:anim calcmode="lin" valueType="num">
                                      <p:cBhvr additive="base">
                                        <p:cTn id="148" dur="500" fill="hold"/>
                                        <p:tgtEl>
                                          <p:spTgt spid="30"/>
                                        </p:tgtEl>
                                        <p:attrNameLst>
                                          <p:attrName>ppt_y</p:attrName>
                                        </p:attrNameLst>
                                      </p:cBhvr>
                                      <p:tavLst>
                                        <p:tav tm="0">
                                          <p:val>
                                            <p:strVal val="#ppt_y"/>
                                          </p:val>
                                        </p:tav>
                                        <p:tav tm="100000">
                                          <p:val>
                                            <p:strVal val="#ppt_y"/>
                                          </p:val>
                                        </p:tav>
                                      </p:tavLst>
                                    </p:anim>
                                  </p:childTnLst>
                                </p:cTn>
                              </p:par>
                            </p:childTnLst>
                          </p:cTn>
                        </p:par>
                        <p:par>
                          <p:cTn id="149" fill="hold">
                            <p:stCondLst>
                              <p:cond delay="14500"/>
                            </p:stCondLst>
                            <p:childTnLst>
                              <p:par>
                                <p:cTn id="150" presetID="2" presetClass="entr" presetSubtype="8" fill="hold" grpId="0" nodeType="afterEffect">
                                  <p:stCondLst>
                                    <p:cond delay="0"/>
                                  </p:stCondLst>
                                  <p:childTnLst>
                                    <p:set>
                                      <p:cBhvr>
                                        <p:cTn id="151" dur="1" fill="hold">
                                          <p:stCondLst>
                                            <p:cond delay="0"/>
                                          </p:stCondLst>
                                        </p:cTn>
                                        <p:tgtEl>
                                          <p:spTgt spid="31"/>
                                        </p:tgtEl>
                                        <p:attrNameLst>
                                          <p:attrName>style.visibility</p:attrName>
                                        </p:attrNameLst>
                                      </p:cBhvr>
                                      <p:to>
                                        <p:strVal val="visible"/>
                                      </p:to>
                                    </p:set>
                                    <p:anim calcmode="lin" valueType="num">
                                      <p:cBhvr additive="base">
                                        <p:cTn id="152" dur="500" fill="hold"/>
                                        <p:tgtEl>
                                          <p:spTgt spid="31"/>
                                        </p:tgtEl>
                                        <p:attrNameLst>
                                          <p:attrName>ppt_x</p:attrName>
                                        </p:attrNameLst>
                                      </p:cBhvr>
                                      <p:tavLst>
                                        <p:tav tm="0">
                                          <p:val>
                                            <p:strVal val="0-#ppt_w/2"/>
                                          </p:val>
                                        </p:tav>
                                        <p:tav tm="100000">
                                          <p:val>
                                            <p:strVal val="#ppt_x"/>
                                          </p:val>
                                        </p:tav>
                                      </p:tavLst>
                                    </p:anim>
                                    <p:anim calcmode="lin" valueType="num">
                                      <p:cBhvr additive="base">
                                        <p:cTn id="153" dur="500" fill="hold"/>
                                        <p:tgtEl>
                                          <p:spTgt spid="31"/>
                                        </p:tgtEl>
                                        <p:attrNameLst>
                                          <p:attrName>ppt_y</p:attrName>
                                        </p:attrNameLst>
                                      </p:cBhvr>
                                      <p:tavLst>
                                        <p:tav tm="0">
                                          <p:val>
                                            <p:strVal val="#ppt_y"/>
                                          </p:val>
                                        </p:tav>
                                        <p:tav tm="100000">
                                          <p:val>
                                            <p:strVal val="#ppt_y"/>
                                          </p:val>
                                        </p:tav>
                                      </p:tavLst>
                                    </p:anim>
                                  </p:childTnLst>
                                </p:cTn>
                              </p:par>
                            </p:childTnLst>
                          </p:cTn>
                        </p:par>
                        <p:par>
                          <p:cTn id="154" fill="hold">
                            <p:stCondLst>
                              <p:cond delay="15000"/>
                            </p:stCondLst>
                            <p:childTnLst>
                              <p:par>
                                <p:cTn id="155" presetID="2" presetClass="entr" presetSubtype="8" fill="hold" grpId="0" nodeType="afterEffect">
                                  <p:stCondLst>
                                    <p:cond delay="0"/>
                                  </p:stCondLst>
                                  <p:childTnLst>
                                    <p:set>
                                      <p:cBhvr>
                                        <p:cTn id="156" dur="1" fill="hold">
                                          <p:stCondLst>
                                            <p:cond delay="0"/>
                                          </p:stCondLst>
                                        </p:cTn>
                                        <p:tgtEl>
                                          <p:spTgt spid="32"/>
                                        </p:tgtEl>
                                        <p:attrNameLst>
                                          <p:attrName>style.visibility</p:attrName>
                                        </p:attrNameLst>
                                      </p:cBhvr>
                                      <p:to>
                                        <p:strVal val="visible"/>
                                      </p:to>
                                    </p:set>
                                    <p:anim calcmode="lin" valueType="num">
                                      <p:cBhvr additive="base">
                                        <p:cTn id="157" dur="500" fill="hold"/>
                                        <p:tgtEl>
                                          <p:spTgt spid="32"/>
                                        </p:tgtEl>
                                        <p:attrNameLst>
                                          <p:attrName>ppt_x</p:attrName>
                                        </p:attrNameLst>
                                      </p:cBhvr>
                                      <p:tavLst>
                                        <p:tav tm="0">
                                          <p:val>
                                            <p:strVal val="0-#ppt_w/2"/>
                                          </p:val>
                                        </p:tav>
                                        <p:tav tm="100000">
                                          <p:val>
                                            <p:strVal val="#ppt_x"/>
                                          </p:val>
                                        </p:tav>
                                      </p:tavLst>
                                    </p:anim>
                                    <p:anim calcmode="lin" valueType="num">
                                      <p:cBhvr additive="base">
                                        <p:cTn id="158" dur="500" fill="hold"/>
                                        <p:tgtEl>
                                          <p:spTgt spid="32"/>
                                        </p:tgtEl>
                                        <p:attrNameLst>
                                          <p:attrName>ppt_y</p:attrName>
                                        </p:attrNameLst>
                                      </p:cBhvr>
                                      <p:tavLst>
                                        <p:tav tm="0">
                                          <p:val>
                                            <p:strVal val="#ppt_y"/>
                                          </p:val>
                                        </p:tav>
                                        <p:tav tm="100000">
                                          <p:val>
                                            <p:strVal val="#ppt_y"/>
                                          </p:val>
                                        </p:tav>
                                      </p:tavLst>
                                    </p:anim>
                                  </p:childTnLst>
                                </p:cTn>
                              </p:par>
                            </p:childTnLst>
                          </p:cTn>
                        </p:par>
                        <p:par>
                          <p:cTn id="159" fill="hold">
                            <p:stCondLst>
                              <p:cond delay="15500"/>
                            </p:stCondLst>
                            <p:childTnLst>
                              <p:par>
                                <p:cTn id="160" presetID="2" presetClass="entr" presetSubtype="8" fill="hold" grpId="0" nodeType="afterEffect">
                                  <p:stCondLst>
                                    <p:cond delay="0"/>
                                  </p:stCondLst>
                                  <p:childTnLst>
                                    <p:set>
                                      <p:cBhvr>
                                        <p:cTn id="161" dur="1" fill="hold">
                                          <p:stCondLst>
                                            <p:cond delay="0"/>
                                          </p:stCondLst>
                                        </p:cTn>
                                        <p:tgtEl>
                                          <p:spTgt spid="33"/>
                                        </p:tgtEl>
                                        <p:attrNameLst>
                                          <p:attrName>style.visibility</p:attrName>
                                        </p:attrNameLst>
                                      </p:cBhvr>
                                      <p:to>
                                        <p:strVal val="visible"/>
                                      </p:to>
                                    </p:set>
                                    <p:anim calcmode="lin" valueType="num">
                                      <p:cBhvr additive="base">
                                        <p:cTn id="162" dur="500" fill="hold"/>
                                        <p:tgtEl>
                                          <p:spTgt spid="33"/>
                                        </p:tgtEl>
                                        <p:attrNameLst>
                                          <p:attrName>ppt_x</p:attrName>
                                        </p:attrNameLst>
                                      </p:cBhvr>
                                      <p:tavLst>
                                        <p:tav tm="0">
                                          <p:val>
                                            <p:strVal val="0-#ppt_w/2"/>
                                          </p:val>
                                        </p:tav>
                                        <p:tav tm="100000">
                                          <p:val>
                                            <p:strVal val="#ppt_x"/>
                                          </p:val>
                                        </p:tav>
                                      </p:tavLst>
                                    </p:anim>
                                    <p:anim calcmode="lin" valueType="num">
                                      <p:cBhvr additive="base">
                                        <p:cTn id="163" dur="500" fill="hold"/>
                                        <p:tgtEl>
                                          <p:spTgt spid="33"/>
                                        </p:tgtEl>
                                        <p:attrNameLst>
                                          <p:attrName>ppt_y</p:attrName>
                                        </p:attrNameLst>
                                      </p:cBhvr>
                                      <p:tavLst>
                                        <p:tav tm="0">
                                          <p:val>
                                            <p:strVal val="#ppt_y"/>
                                          </p:val>
                                        </p:tav>
                                        <p:tav tm="100000">
                                          <p:val>
                                            <p:strVal val="#ppt_y"/>
                                          </p:val>
                                        </p:tav>
                                      </p:tavLst>
                                    </p:anim>
                                  </p:childTnLst>
                                </p:cTn>
                              </p:par>
                            </p:childTnLst>
                          </p:cTn>
                        </p:par>
                        <p:par>
                          <p:cTn id="164" fill="hold">
                            <p:stCondLst>
                              <p:cond delay="16000"/>
                            </p:stCondLst>
                            <p:childTnLst>
                              <p:par>
                                <p:cTn id="165" presetID="2" presetClass="entr" presetSubtype="8" fill="hold" grpId="0" nodeType="afterEffect">
                                  <p:stCondLst>
                                    <p:cond delay="0"/>
                                  </p:stCondLst>
                                  <p:childTnLst>
                                    <p:set>
                                      <p:cBhvr>
                                        <p:cTn id="166" dur="1" fill="hold">
                                          <p:stCondLst>
                                            <p:cond delay="0"/>
                                          </p:stCondLst>
                                        </p:cTn>
                                        <p:tgtEl>
                                          <p:spTgt spid="34"/>
                                        </p:tgtEl>
                                        <p:attrNameLst>
                                          <p:attrName>style.visibility</p:attrName>
                                        </p:attrNameLst>
                                      </p:cBhvr>
                                      <p:to>
                                        <p:strVal val="visible"/>
                                      </p:to>
                                    </p:set>
                                    <p:anim calcmode="lin" valueType="num">
                                      <p:cBhvr additive="base">
                                        <p:cTn id="167" dur="500" fill="hold"/>
                                        <p:tgtEl>
                                          <p:spTgt spid="34"/>
                                        </p:tgtEl>
                                        <p:attrNameLst>
                                          <p:attrName>ppt_x</p:attrName>
                                        </p:attrNameLst>
                                      </p:cBhvr>
                                      <p:tavLst>
                                        <p:tav tm="0">
                                          <p:val>
                                            <p:strVal val="0-#ppt_w/2"/>
                                          </p:val>
                                        </p:tav>
                                        <p:tav tm="100000">
                                          <p:val>
                                            <p:strVal val="#ppt_x"/>
                                          </p:val>
                                        </p:tav>
                                      </p:tavLst>
                                    </p:anim>
                                    <p:anim calcmode="lin" valueType="num">
                                      <p:cBhvr additive="base">
                                        <p:cTn id="16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P spid="7172" grpId="0"/>
      <p:bldP spid="7174" grpId="0"/>
      <p:bldP spid="7175" grpId="0"/>
      <p:bldP spid="7178" grpId="0"/>
      <p:bldP spid="7179" grpId="0"/>
      <p:bldP spid="7181" grpId="0"/>
      <p:bldP spid="7182" grpId="0"/>
      <p:bldP spid="7183" grpId="0"/>
      <p:bldP spid="7185" grpId="0"/>
      <p:bldP spid="7187" grpId="0"/>
      <p:bldP spid="7189" grpId="0"/>
      <p:bldP spid="7190" grpId="0"/>
      <p:bldP spid="7191" grpId="0"/>
      <p:bldP spid="7192" grpId="0"/>
      <p:bldP spid="7193" grpId="0"/>
      <p:bldP spid="7194" grpId="0"/>
      <p:bldP spid="30" grpId="0"/>
      <p:bldP spid="31" grpId="0"/>
      <p:bldP spid="32" grpId="0"/>
      <p:bldP spid="33" grpId="0"/>
      <p:bldP spid="3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9" name="矩形 913411">
            <a:extLst>
              <a:ext uri="{FF2B5EF4-FFF2-40B4-BE49-F238E27FC236}">
                <a16:creationId xmlns:a16="http://schemas.microsoft.com/office/drawing/2014/main" id="{049F5FBA-1F0C-47F1-B712-A625749E6731}"/>
              </a:ext>
            </a:extLst>
          </p:cNvPr>
          <p:cNvSpPr>
            <a:spLocks noChangeArrowheads="1"/>
          </p:cNvSpPr>
          <p:nvPr/>
        </p:nvSpPr>
        <p:spPr bwMode="auto">
          <a:xfrm>
            <a:off x="1560513" y="6350"/>
            <a:ext cx="3948112" cy="316562"/>
          </a:xfrm>
          <a:prstGeom prst="rect">
            <a:avLst/>
          </a:prstGeom>
          <a:solidFill>
            <a:srgbClr val="CCECFF"/>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nSpc>
                <a:spcPct val="120000"/>
              </a:lnSpc>
              <a:spcBef>
                <a:spcPct val="50000"/>
              </a:spcBef>
              <a:buFont typeface="Arial" panose="020B0604020202020204" pitchFamily="34" charset="0"/>
              <a:buNone/>
              <a:defRPr/>
            </a:pPr>
            <a:r>
              <a:rPr lang="zh-CN" altLang="en-US" sz="1400" b="1">
                <a:solidFill>
                  <a:srgbClr val="FF0066"/>
                </a:solidFill>
                <a:effectLst>
                  <a:outerShdw blurRad="38100" dist="38100" dir="2700000" algn="tl">
                    <a:srgbClr val="000000"/>
                  </a:outerShdw>
                </a:effectLst>
                <a:latin typeface="幼圆" panose="02010509060101010101" pitchFamily="49" charset="-122"/>
                <a:ea typeface="幼圆" panose="02010509060101010101" pitchFamily="49" charset="-122"/>
              </a:rPr>
              <a:t>三 马克思主义中国化两大理论成果及其关系</a:t>
            </a:r>
          </a:p>
        </p:txBody>
      </p:sp>
      <p:grpSp>
        <p:nvGrpSpPr>
          <p:cNvPr id="41988" name="组合 913413">
            <a:extLst>
              <a:ext uri="{FF2B5EF4-FFF2-40B4-BE49-F238E27FC236}">
                <a16:creationId xmlns:a16="http://schemas.microsoft.com/office/drawing/2014/main" id="{1027E970-70B1-4D74-BA16-36C852F5B08B}"/>
              </a:ext>
            </a:extLst>
          </p:cNvPr>
          <p:cNvGrpSpPr>
            <a:grpSpLocks/>
          </p:cNvGrpSpPr>
          <p:nvPr/>
        </p:nvGrpSpPr>
        <p:grpSpPr bwMode="auto">
          <a:xfrm>
            <a:off x="2354263" y="622300"/>
            <a:ext cx="2360612" cy="565150"/>
            <a:chOff x="1338" y="1109"/>
            <a:chExt cx="3696" cy="262"/>
          </a:xfrm>
        </p:grpSpPr>
        <p:sp>
          <p:nvSpPr>
            <p:cNvPr id="41997" name="圆角矩形 913414">
              <a:extLst>
                <a:ext uri="{FF2B5EF4-FFF2-40B4-BE49-F238E27FC236}">
                  <a16:creationId xmlns:a16="http://schemas.microsoft.com/office/drawing/2014/main" id="{58BD7678-3862-4D30-9420-FBE0515CD91B}"/>
                </a:ext>
              </a:extLst>
            </p:cNvPr>
            <p:cNvSpPr>
              <a:spLocks noChangeArrowheads="1"/>
            </p:cNvSpPr>
            <p:nvPr/>
          </p:nvSpPr>
          <p:spPr bwMode="auto">
            <a:xfrm>
              <a:off x="1338" y="1109"/>
              <a:ext cx="3696" cy="262"/>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41998" name="文本框 913415">
              <a:extLst>
                <a:ext uri="{FF2B5EF4-FFF2-40B4-BE49-F238E27FC236}">
                  <a16:creationId xmlns:a16="http://schemas.microsoft.com/office/drawing/2014/main" id="{34B54950-1AB3-4436-A80F-2504C158EC40}"/>
                </a:ext>
              </a:extLst>
            </p:cNvPr>
            <p:cNvSpPr txBox="1">
              <a:spLocks noChangeArrowheads="1"/>
            </p:cNvSpPr>
            <p:nvPr/>
          </p:nvSpPr>
          <p:spPr bwMode="auto">
            <a:xfrm>
              <a:off x="1338" y="1115"/>
              <a:ext cx="3549"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400" b="1">
                  <a:solidFill>
                    <a:schemeClr val="bg1"/>
                  </a:solidFill>
                  <a:latin typeface="楷体" panose="02010609060101010101" pitchFamily="49" charset="-122"/>
                  <a:ea typeface="楷体" panose="02010609060101010101" pitchFamily="49" charset="-122"/>
                </a:rPr>
                <a:t>1 </a:t>
              </a:r>
              <a:r>
                <a:rPr lang="zh-CN" altLang="en-US" sz="2400" b="1">
                  <a:solidFill>
                    <a:schemeClr val="bg1"/>
                  </a:solidFill>
                  <a:latin typeface="楷体" panose="02010609060101010101" pitchFamily="49" charset="-122"/>
                  <a:ea typeface="楷体" panose="02010609060101010101" pitchFamily="49" charset="-122"/>
                </a:rPr>
                <a:t>毛泽东思想</a:t>
              </a:r>
            </a:p>
          </p:txBody>
        </p:sp>
      </p:grpSp>
      <p:sp>
        <p:nvSpPr>
          <p:cNvPr id="41989" name="圆角矩形 6">
            <a:extLst>
              <a:ext uri="{FF2B5EF4-FFF2-40B4-BE49-F238E27FC236}">
                <a16:creationId xmlns:a16="http://schemas.microsoft.com/office/drawing/2014/main" id="{BF09561F-C320-4E80-BB65-38B5F53ABB57}"/>
              </a:ext>
            </a:extLst>
          </p:cNvPr>
          <p:cNvSpPr>
            <a:spLocks noChangeArrowheads="1"/>
          </p:cNvSpPr>
          <p:nvPr/>
        </p:nvSpPr>
        <p:spPr bwMode="auto">
          <a:xfrm>
            <a:off x="1824039" y="1452564"/>
            <a:ext cx="3881437" cy="4268787"/>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是在革命和建设的长期实践中，以毛泽东为主要代表的中国共产党人，根据马克思主义基本原理，形成的适合中国情况的科学指导思想</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 是被实践证明了的关于中国革命和建设的正确的理论原则和经验总结</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是中国共产党集体智慧的结晶</a:t>
            </a:r>
          </a:p>
        </p:txBody>
      </p:sp>
      <p:pic>
        <p:nvPicPr>
          <p:cNvPr id="41990" name="图片 1">
            <a:extLst>
              <a:ext uri="{FF2B5EF4-FFF2-40B4-BE49-F238E27FC236}">
                <a16:creationId xmlns:a16="http://schemas.microsoft.com/office/drawing/2014/main" id="{9DCFAF2E-2464-49BA-A9F0-D4574544EB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0214" y="355601"/>
            <a:ext cx="296862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矩形 921603" descr="白色大理石">
            <a:extLst>
              <a:ext uri="{FF2B5EF4-FFF2-40B4-BE49-F238E27FC236}">
                <a16:creationId xmlns:a16="http://schemas.microsoft.com/office/drawing/2014/main" id="{4F5F8258-57E3-4CAE-9749-4E3F3273E5CF}"/>
              </a:ext>
            </a:extLst>
          </p:cNvPr>
          <p:cNvSpPr>
            <a:spLocks noChangeArrowheads="1" noChangeShapeType="1" noTextEdit="1"/>
          </p:cNvSpPr>
          <p:nvPr/>
        </p:nvSpPr>
        <p:spPr bwMode="auto">
          <a:xfrm>
            <a:off x="5997575" y="5453063"/>
            <a:ext cx="4535488" cy="4238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kern="10">
                <a:ln w="9525">
                  <a:round/>
                  <a:headEnd/>
                  <a:tailEnd/>
                </a:ln>
                <a:solidFill>
                  <a:srgbClr val="FF0000"/>
                </a:solidFill>
                <a:latin typeface="宋体" panose="02010600030101010101" pitchFamily="2" charset="-122"/>
              </a:rPr>
              <a:t>以独创性理论丰富和发展了马克思列宁主义</a:t>
            </a:r>
          </a:p>
        </p:txBody>
      </p:sp>
      <p:pic>
        <p:nvPicPr>
          <p:cNvPr id="41992" name="图片 6">
            <a:extLst>
              <a:ext uri="{FF2B5EF4-FFF2-40B4-BE49-F238E27FC236}">
                <a16:creationId xmlns:a16="http://schemas.microsoft.com/office/drawing/2014/main" id="{38567C5B-2C17-4EEA-9B86-175C24361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58" b="7571"/>
          <a:stretch>
            <a:fillRect/>
          </a:stretch>
        </p:blipFill>
        <p:spPr bwMode="auto">
          <a:xfrm rot="600000">
            <a:off x="5973764" y="2724150"/>
            <a:ext cx="317658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文本框 18">
            <a:extLst>
              <a:ext uri="{FF2B5EF4-FFF2-40B4-BE49-F238E27FC236}">
                <a16:creationId xmlns:a16="http://schemas.microsoft.com/office/drawing/2014/main" id="{036F7645-15AB-4922-B501-ABF34EAA7535}"/>
              </a:ext>
            </a:extLst>
          </p:cNvPr>
          <p:cNvSpPr txBox="1">
            <a:spLocks noChangeArrowheads="1"/>
          </p:cNvSpPr>
          <p:nvPr/>
        </p:nvSpPr>
        <p:spPr bwMode="auto">
          <a:xfrm>
            <a:off x="2589213" y="5721351"/>
            <a:ext cx="32369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00000"/>
                </a:solidFill>
                <a:latin typeface="华文彩云" panose="02010800040101010101" pitchFamily="2" charset="-122"/>
                <a:ea typeface="华文彩云" panose="02010800040101010101" pitchFamily="2" charset="-122"/>
              </a:rPr>
              <a:t>第一部分：毛泽东思想</a:t>
            </a:r>
          </a:p>
        </p:txBody>
      </p:sp>
      <p:grpSp>
        <p:nvGrpSpPr>
          <p:cNvPr id="41994" name="组合 22546">
            <a:extLst>
              <a:ext uri="{FF2B5EF4-FFF2-40B4-BE49-F238E27FC236}">
                <a16:creationId xmlns:a16="http://schemas.microsoft.com/office/drawing/2014/main" id="{339393CC-77B7-4C9E-9C78-466C42DE0C8C}"/>
              </a:ext>
            </a:extLst>
          </p:cNvPr>
          <p:cNvGrpSpPr>
            <a:grpSpLocks/>
          </p:cNvGrpSpPr>
          <p:nvPr/>
        </p:nvGrpSpPr>
        <p:grpSpPr bwMode="auto">
          <a:xfrm>
            <a:off x="9578976" y="2784476"/>
            <a:ext cx="696913" cy="2447925"/>
            <a:chOff x="2562" y="981"/>
            <a:chExt cx="439" cy="1542"/>
          </a:xfrm>
        </p:grpSpPr>
        <p:sp>
          <p:nvSpPr>
            <p:cNvPr id="41995" name="椭圆 22533">
              <a:extLst>
                <a:ext uri="{FF2B5EF4-FFF2-40B4-BE49-F238E27FC236}">
                  <a16:creationId xmlns:a16="http://schemas.microsoft.com/office/drawing/2014/main" id="{F49F80FA-55D3-412C-B5AF-13A8FA2A8828}"/>
                </a:ext>
              </a:extLst>
            </p:cNvPr>
            <p:cNvSpPr>
              <a:spLocks noChangeArrowheads="1"/>
            </p:cNvSpPr>
            <p:nvPr/>
          </p:nvSpPr>
          <p:spPr bwMode="auto">
            <a:xfrm>
              <a:off x="2562" y="981"/>
              <a:ext cx="439" cy="1542"/>
            </a:xfrm>
            <a:prstGeom prst="ellipse">
              <a:avLst/>
            </a:prstGeom>
            <a:gradFill rotWithShape="0">
              <a:gsLst>
                <a:gs pos="0">
                  <a:srgbClr val="FFFF99"/>
                </a:gs>
                <a:gs pos="50000">
                  <a:srgbClr val="FFFFFF"/>
                </a:gs>
                <a:gs pos="100000">
                  <a:srgbClr val="FFFF99"/>
                </a:gs>
              </a:gsLst>
              <a:lin ang="0" scaled="1"/>
            </a:gradFill>
            <a:ln w="9525">
              <a:round/>
              <a:headEnd/>
              <a:tailEnd/>
            </a:ln>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p:spPr>
          <p:txBody>
            <a:bodyP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996" name="矩形 22534">
              <a:extLst>
                <a:ext uri="{FF2B5EF4-FFF2-40B4-BE49-F238E27FC236}">
                  <a16:creationId xmlns:a16="http://schemas.microsoft.com/office/drawing/2014/main" id="{B36337C8-6920-4789-BD77-927C0EE99D98}"/>
                </a:ext>
              </a:extLst>
            </p:cNvPr>
            <p:cNvSpPr>
              <a:spLocks noChangeArrowheads="1" noChangeShapeType="1" noTextEdit="1"/>
            </p:cNvSpPr>
            <p:nvPr/>
          </p:nvSpPr>
          <p:spPr bwMode="auto">
            <a:xfrm rot="5400000">
              <a:off x="2114" y="1577"/>
              <a:ext cx="1225" cy="272"/>
            </a:xfrm>
            <a:prstGeom prst="rect">
              <a:avLst/>
            </a:prstGeom>
          </p:spPr>
          <p:txBody>
            <a:bodyPr vert="eaVert" wrap="none" fromWordArt="1">
              <a:prstTxWarp prst="textPlain">
                <a:avLst>
                  <a:gd name="adj" fmla="val 50000"/>
                </a:avLst>
              </a:prstTxWarp>
            </a:bodyPr>
            <a:lstStyle/>
            <a:p>
              <a:pPr algn="ctr" fontAlgn="auto"/>
              <a:r>
                <a:rPr lang="zh-CN" altLang="en-US" sz="3600" kern="10">
                  <a:ln w="9525">
                    <a:solidFill>
                      <a:srgbClr val="800000"/>
                    </a:solidFill>
                    <a:round/>
                    <a:headEnd/>
                    <a:tailEnd/>
                  </a:ln>
                  <a:solidFill>
                    <a:srgbClr val="800000"/>
                  </a:solidFill>
                  <a:effectLst>
                    <a:outerShdw dist="35921" dir="2700000" algn="ctr" rotWithShape="0">
                      <a:srgbClr val="B2B2B2">
                        <a:alpha val="79999"/>
                      </a:srgbClr>
                    </a:outerShdw>
                  </a:effectLst>
                  <a:latin typeface="华文行楷" panose="02010800040101010101" pitchFamily="2" charset="-122"/>
                  <a:ea typeface="华文行楷" panose="02010800040101010101" pitchFamily="2" charset="-122"/>
                </a:rPr>
                <a:t>站起来</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13411">
            <a:extLst>
              <a:ext uri="{FF2B5EF4-FFF2-40B4-BE49-F238E27FC236}">
                <a16:creationId xmlns:a16="http://schemas.microsoft.com/office/drawing/2014/main" id="{7F694B8C-6A77-46DB-908D-7D825C334A2B}"/>
              </a:ext>
            </a:extLst>
          </p:cNvPr>
          <p:cNvSpPr>
            <a:spLocks noChangeArrowheads="1"/>
          </p:cNvSpPr>
          <p:nvPr/>
        </p:nvSpPr>
        <p:spPr bwMode="auto">
          <a:xfrm>
            <a:off x="1560513" y="6350"/>
            <a:ext cx="3948112" cy="316562"/>
          </a:xfrm>
          <a:prstGeom prst="rect">
            <a:avLst/>
          </a:prstGeom>
          <a:solidFill>
            <a:srgbClr val="CCECFF"/>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nSpc>
                <a:spcPct val="120000"/>
              </a:lnSpc>
              <a:spcBef>
                <a:spcPct val="50000"/>
              </a:spcBef>
              <a:buFont typeface="Arial" panose="020B0604020202020204" pitchFamily="34" charset="0"/>
              <a:buNone/>
              <a:defRPr/>
            </a:pPr>
            <a:r>
              <a:rPr lang="zh-CN" altLang="en-US" sz="1400" b="1">
                <a:solidFill>
                  <a:srgbClr val="FF0066"/>
                </a:solidFill>
                <a:effectLst>
                  <a:outerShdw blurRad="38100" dist="38100" dir="2700000" algn="tl">
                    <a:srgbClr val="000000"/>
                  </a:outerShdw>
                </a:effectLst>
                <a:latin typeface="幼圆" panose="02010509060101010101" pitchFamily="49" charset="-122"/>
                <a:ea typeface="幼圆" panose="02010509060101010101" pitchFamily="49" charset="-122"/>
              </a:rPr>
              <a:t>三 马克思主义中国化两大理论成果及其关系</a:t>
            </a:r>
          </a:p>
        </p:txBody>
      </p:sp>
      <p:grpSp>
        <p:nvGrpSpPr>
          <p:cNvPr id="43012" name="组合 913413">
            <a:extLst>
              <a:ext uri="{FF2B5EF4-FFF2-40B4-BE49-F238E27FC236}">
                <a16:creationId xmlns:a16="http://schemas.microsoft.com/office/drawing/2014/main" id="{DC3BD241-43A9-4B1C-99FD-2A6DB7F46C60}"/>
              </a:ext>
            </a:extLst>
          </p:cNvPr>
          <p:cNvGrpSpPr>
            <a:grpSpLocks/>
          </p:cNvGrpSpPr>
          <p:nvPr/>
        </p:nvGrpSpPr>
        <p:grpSpPr bwMode="auto">
          <a:xfrm>
            <a:off x="1822450" y="692150"/>
            <a:ext cx="4484688" cy="744538"/>
            <a:chOff x="1338" y="1109"/>
            <a:chExt cx="6184" cy="370"/>
          </a:xfrm>
        </p:grpSpPr>
        <p:sp>
          <p:nvSpPr>
            <p:cNvPr id="43028" name="圆角矩形 913414">
              <a:extLst>
                <a:ext uri="{FF2B5EF4-FFF2-40B4-BE49-F238E27FC236}">
                  <a16:creationId xmlns:a16="http://schemas.microsoft.com/office/drawing/2014/main" id="{2D06812A-033C-47CF-9778-454FCB3343F0}"/>
                </a:ext>
              </a:extLst>
            </p:cNvPr>
            <p:cNvSpPr>
              <a:spLocks noChangeArrowheads="1"/>
            </p:cNvSpPr>
            <p:nvPr/>
          </p:nvSpPr>
          <p:spPr bwMode="auto">
            <a:xfrm>
              <a:off x="1338" y="1109"/>
              <a:ext cx="6184" cy="370"/>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43029" name="文本框 913415">
              <a:extLst>
                <a:ext uri="{FF2B5EF4-FFF2-40B4-BE49-F238E27FC236}">
                  <a16:creationId xmlns:a16="http://schemas.microsoft.com/office/drawing/2014/main" id="{D5E97A9A-A2AE-4460-8DE3-95F7B2968450}"/>
                </a:ext>
              </a:extLst>
            </p:cNvPr>
            <p:cNvSpPr txBox="1">
              <a:spLocks noChangeArrowheads="1"/>
            </p:cNvSpPr>
            <p:nvPr/>
          </p:nvSpPr>
          <p:spPr bwMode="auto">
            <a:xfrm>
              <a:off x="1440" y="1122"/>
              <a:ext cx="6007"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2400" b="1">
                  <a:solidFill>
                    <a:schemeClr val="bg1"/>
                  </a:solidFill>
                  <a:latin typeface="楷体" panose="02010609060101010101" pitchFamily="49" charset="-122"/>
                  <a:ea typeface="楷体" panose="02010609060101010101" pitchFamily="49" charset="-122"/>
                </a:rPr>
                <a:t>2</a:t>
              </a:r>
              <a:r>
                <a:rPr lang="zh-CN" altLang="en-US" sz="2400" b="1">
                  <a:solidFill>
                    <a:schemeClr val="bg1"/>
                  </a:solidFill>
                  <a:latin typeface="楷体" panose="02010609060101010101" pitchFamily="49" charset="-122"/>
                  <a:ea typeface="楷体" panose="02010609060101010101" pitchFamily="49" charset="-122"/>
                </a:rPr>
                <a:t> 中国特色社会主义理论体系</a:t>
              </a:r>
            </a:p>
          </p:txBody>
        </p:sp>
      </p:grpSp>
      <p:grpSp>
        <p:nvGrpSpPr>
          <p:cNvPr id="43013" name="组合 2079">
            <a:extLst>
              <a:ext uri="{FF2B5EF4-FFF2-40B4-BE49-F238E27FC236}">
                <a16:creationId xmlns:a16="http://schemas.microsoft.com/office/drawing/2014/main" id="{D4332910-FFE5-46D7-BB70-A9AA9EFD9A58}"/>
              </a:ext>
            </a:extLst>
          </p:cNvPr>
          <p:cNvGrpSpPr>
            <a:grpSpLocks/>
          </p:cNvGrpSpPr>
          <p:nvPr/>
        </p:nvGrpSpPr>
        <p:grpSpPr bwMode="auto">
          <a:xfrm>
            <a:off x="1962150" y="2173289"/>
            <a:ext cx="2463800" cy="504825"/>
            <a:chOff x="0" y="0"/>
            <a:chExt cx="3696" cy="384"/>
          </a:xfrm>
        </p:grpSpPr>
        <p:sp>
          <p:nvSpPr>
            <p:cNvPr id="43026" name="圆角矩形 2080">
              <a:extLst>
                <a:ext uri="{FF2B5EF4-FFF2-40B4-BE49-F238E27FC236}">
                  <a16:creationId xmlns:a16="http://schemas.microsoft.com/office/drawing/2014/main" id="{FCAB5031-CF4E-44F5-BCC1-59945A26C3DB}"/>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27" name="文本框 2081">
              <a:extLst>
                <a:ext uri="{FF2B5EF4-FFF2-40B4-BE49-F238E27FC236}">
                  <a16:creationId xmlns:a16="http://schemas.microsoft.com/office/drawing/2014/main" id="{A48CAB1D-EDBA-46B2-B46A-B3D4272EDBAE}"/>
                </a:ext>
              </a:extLst>
            </p:cNvPr>
            <p:cNvSpPr txBox="1">
              <a:spLocks noChangeArrowheads="1"/>
            </p:cNvSpPr>
            <p:nvPr/>
          </p:nvSpPr>
          <p:spPr bwMode="auto">
            <a:xfrm>
              <a:off x="100" y="13"/>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1</a:t>
              </a:r>
              <a:r>
                <a:rPr lang="zh-CN" altLang="en-US" sz="2000" b="1">
                  <a:solidFill>
                    <a:srgbClr val="0000FF"/>
                  </a:solidFill>
                  <a:latin typeface="楷体" panose="02010609060101010101" pitchFamily="49" charset="-122"/>
                  <a:ea typeface="楷体" panose="02010609060101010101" pitchFamily="49" charset="-122"/>
                </a:rPr>
                <a:t>）邓小平理论</a:t>
              </a:r>
            </a:p>
          </p:txBody>
        </p:sp>
      </p:grpSp>
      <p:grpSp>
        <p:nvGrpSpPr>
          <p:cNvPr id="43014" name="组合 2079">
            <a:extLst>
              <a:ext uri="{FF2B5EF4-FFF2-40B4-BE49-F238E27FC236}">
                <a16:creationId xmlns:a16="http://schemas.microsoft.com/office/drawing/2014/main" id="{C76CAD9E-2FC8-49F4-B262-6E75C38F24C3}"/>
              </a:ext>
            </a:extLst>
          </p:cNvPr>
          <p:cNvGrpSpPr>
            <a:grpSpLocks/>
          </p:cNvGrpSpPr>
          <p:nvPr/>
        </p:nvGrpSpPr>
        <p:grpSpPr bwMode="auto">
          <a:xfrm>
            <a:off x="1963739" y="3028951"/>
            <a:ext cx="3405187" cy="504825"/>
            <a:chOff x="0" y="0"/>
            <a:chExt cx="3696" cy="384"/>
          </a:xfrm>
        </p:grpSpPr>
        <p:sp>
          <p:nvSpPr>
            <p:cNvPr id="43024" name="圆角矩形 2080">
              <a:extLst>
                <a:ext uri="{FF2B5EF4-FFF2-40B4-BE49-F238E27FC236}">
                  <a16:creationId xmlns:a16="http://schemas.microsoft.com/office/drawing/2014/main" id="{DA5A8A29-C8FB-4775-BDAF-BA884901FB60}"/>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25" name="文本框 2081">
              <a:extLst>
                <a:ext uri="{FF2B5EF4-FFF2-40B4-BE49-F238E27FC236}">
                  <a16:creationId xmlns:a16="http://schemas.microsoft.com/office/drawing/2014/main" id="{A9572FB7-A89E-40A5-82FB-5FDF14A712F6}"/>
                </a:ext>
              </a:extLst>
            </p:cNvPr>
            <p:cNvSpPr txBox="1">
              <a:spLocks noChangeArrowheads="1"/>
            </p:cNvSpPr>
            <p:nvPr/>
          </p:nvSpPr>
          <p:spPr bwMode="auto">
            <a:xfrm>
              <a:off x="72" y="0"/>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2</a:t>
              </a:r>
              <a:r>
                <a:rPr lang="zh-CN" altLang="en-US" sz="2000" b="1">
                  <a:solidFill>
                    <a:srgbClr val="0000FF"/>
                  </a:solidFill>
                  <a:latin typeface="楷体" panose="02010609060101010101" pitchFamily="49" charset="-122"/>
                  <a:ea typeface="楷体" panose="02010609060101010101" pitchFamily="49" charset="-122"/>
                </a:rPr>
                <a:t>）</a:t>
              </a:r>
              <a:r>
                <a:rPr lang="en-US" altLang="zh-CN" sz="2000" b="1">
                  <a:solidFill>
                    <a:srgbClr val="0000FF"/>
                  </a:solidFill>
                  <a:latin typeface="楷体" panose="02010609060101010101" pitchFamily="49" charset="-122"/>
                  <a:ea typeface="楷体" panose="02010609060101010101" pitchFamily="49" charset="-122"/>
                </a:rPr>
                <a:t>“</a:t>
              </a:r>
              <a:r>
                <a:rPr lang="zh-CN" altLang="en-US" sz="2000" b="1">
                  <a:solidFill>
                    <a:srgbClr val="0000FF"/>
                  </a:solidFill>
                  <a:latin typeface="楷体" panose="02010609060101010101" pitchFamily="49" charset="-122"/>
                  <a:ea typeface="楷体" panose="02010609060101010101" pitchFamily="49" charset="-122"/>
                </a:rPr>
                <a:t>三个代表</a:t>
              </a:r>
              <a:r>
                <a:rPr lang="en-US" altLang="zh-CN" sz="2000" b="1">
                  <a:solidFill>
                    <a:srgbClr val="0000FF"/>
                  </a:solidFill>
                  <a:latin typeface="楷体" panose="02010609060101010101" pitchFamily="49" charset="-122"/>
                  <a:ea typeface="楷体" panose="02010609060101010101" pitchFamily="49" charset="-122"/>
                </a:rPr>
                <a:t>”</a:t>
              </a:r>
              <a:r>
                <a:rPr lang="zh-CN" altLang="en-US" sz="2000" b="1">
                  <a:solidFill>
                    <a:srgbClr val="0000FF"/>
                  </a:solidFill>
                  <a:latin typeface="楷体" panose="02010609060101010101" pitchFamily="49" charset="-122"/>
                  <a:ea typeface="楷体" panose="02010609060101010101" pitchFamily="49" charset="-122"/>
                </a:rPr>
                <a:t>重要思想</a:t>
              </a:r>
            </a:p>
          </p:txBody>
        </p:sp>
      </p:grpSp>
      <p:grpSp>
        <p:nvGrpSpPr>
          <p:cNvPr id="43015" name="组合 2079">
            <a:extLst>
              <a:ext uri="{FF2B5EF4-FFF2-40B4-BE49-F238E27FC236}">
                <a16:creationId xmlns:a16="http://schemas.microsoft.com/office/drawing/2014/main" id="{3B90B025-D00D-4A05-9A00-FAE7D3B56D6C}"/>
              </a:ext>
            </a:extLst>
          </p:cNvPr>
          <p:cNvGrpSpPr>
            <a:grpSpLocks/>
          </p:cNvGrpSpPr>
          <p:nvPr/>
        </p:nvGrpSpPr>
        <p:grpSpPr bwMode="auto">
          <a:xfrm>
            <a:off x="1897063" y="3957639"/>
            <a:ext cx="2462212" cy="504825"/>
            <a:chOff x="0" y="0"/>
            <a:chExt cx="3696" cy="384"/>
          </a:xfrm>
        </p:grpSpPr>
        <p:sp>
          <p:nvSpPr>
            <p:cNvPr id="43022" name="圆角矩形 2080">
              <a:extLst>
                <a:ext uri="{FF2B5EF4-FFF2-40B4-BE49-F238E27FC236}">
                  <a16:creationId xmlns:a16="http://schemas.microsoft.com/office/drawing/2014/main" id="{03F628C8-12D5-4754-BB02-294383925AF6}"/>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23" name="文本框 2081">
              <a:extLst>
                <a:ext uri="{FF2B5EF4-FFF2-40B4-BE49-F238E27FC236}">
                  <a16:creationId xmlns:a16="http://schemas.microsoft.com/office/drawing/2014/main" id="{16DD43AB-C0FA-417C-9F1D-97AC523AD25E}"/>
                </a:ext>
              </a:extLst>
            </p:cNvPr>
            <p:cNvSpPr txBox="1">
              <a:spLocks noChangeArrowheads="1"/>
            </p:cNvSpPr>
            <p:nvPr/>
          </p:nvSpPr>
          <p:spPr bwMode="auto">
            <a:xfrm>
              <a:off x="100" y="13"/>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3</a:t>
              </a:r>
              <a:r>
                <a:rPr lang="zh-CN" altLang="en-US" sz="2000" b="1">
                  <a:solidFill>
                    <a:srgbClr val="0000FF"/>
                  </a:solidFill>
                  <a:latin typeface="楷体" panose="02010609060101010101" pitchFamily="49" charset="-122"/>
                  <a:ea typeface="楷体" panose="02010609060101010101" pitchFamily="49" charset="-122"/>
                </a:rPr>
                <a:t>）科学发展观</a:t>
              </a:r>
            </a:p>
          </p:txBody>
        </p:sp>
      </p:grpSp>
      <p:pic>
        <p:nvPicPr>
          <p:cNvPr id="43016" name="Picture 6" descr="201104200029221316">
            <a:extLst>
              <a:ext uri="{FF2B5EF4-FFF2-40B4-BE49-F238E27FC236}">
                <a16:creationId xmlns:a16="http://schemas.microsoft.com/office/drawing/2014/main" id="{2C2DDDB1-53D4-4D36-93FD-1BC5A2633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764" y="260350"/>
            <a:ext cx="3887787"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图片 15">
            <a:extLst>
              <a:ext uri="{FF2B5EF4-FFF2-40B4-BE49-F238E27FC236}">
                <a16:creationId xmlns:a16="http://schemas.microsoft.com/office/drawing/2014/main" id="{6AE57961-E657-4F9D-B236-2E1F7F0A3C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625" y="2016126"/>
            <a:ext cx="3106738"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图片 17">
            <a:extLst>
              <a:ext uri="{FF2B5EF4-FFF2-40B4-BE49-F238E27FC236}">
                <a16:creationId xmlns:a16="http://schemas.microsoft.com/office/drawing/2014/main" id="{3BFC7184-90AC-4A90-ADC2-A970A0A24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275" y="4268788"/>
            <a:ext cx="3773488" cy="190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9" name="组合 2079">
            <a:extLst>
              <a:ext uri="{FF2B5EF4-FFF2-40B4-BE49-F238E27FC236}">
                <a16:creationId xmlns:a16="http://schemas.microsoft.com/office/drawing/2014/main" id="{C192DE83-5238-4ADF-B3EA-7F03E4C297D3}"/>
              </a:ext>
            </a:extLst>
          </p:cNvPr>
          <p:cNvGrpSpPr>
            <a:grpSpLocks/>
          </p:cNvGrpSpPr>
          <p:nvPr/>
        </p:nvGrpSpPr>
        <p:grpSpPr bwMode="auto">
          <a:xfrm>
            <a:off x="1889126" y="4821239"/>
            <a:ext cx="4949825" cy="504825"/>
            <a:chOff x="0" y="0"/>
            <a:chExt cx="3696" cy="384"/>
          </a:xfrm>
        </p:grpSpPr>
        <p:sp>
          <p:nvSpPr>
            <p:cNvPr id="43020" name="圆角矩形 2080">
              <a:extLst>
                <a:ext uri="{FF2B5EF4-FFF2-40B4-BE49-F238E27FC236}">
                  <a16:creationId xmlns:a16="http://schemas.microsoft.com/office/drawing/2014/main" id="{847B72E4-D00C-46CD-9188-97A28D1F03DC}"/>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021" name="文本框 2081">
              <a:extLst>
                <a:ext uri="{FF2B5EF4-FFF2-40B4-BE49-F238E27FC236}">
                  <a16:creationId xmlns:a16="http://schemas.microsoft.com/office/drawing/2014/main" id="{A51E6463-CA06-4BB2-9604-8C6D19BA1483}"/>
                </a:ext>
              </a:extLst>
            </p:cNvPr>
            <p:cNvSpPr txBox="1">
              <a:spLocks noChangeArrowheads="1"/>
            </p:cNvSpPr>
            <p:nvPr/>
          </p:nvSpPr>
          <p:spPr bwMode="auto">
            <a:xfrm>
              <a:off x="53" y="13"/>
              <a:ext cx="3598"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4</a:t>
              </a:r>
              <a:r>
                <a:rPr lang="zh-CN" altLang="en-US" sz="2000" b="1">
                  <a:solidFill>
                    <a:srgbClr val="0000FF"/>
                  </a:solidFill>
                  <a:latin typeface="楷体" panose="02010609060101010101" pitchFamily="49" charset="-122"/>
                  <a:ea typeface="楷体" panose="02010609060101010101" pitchFamily="49" charset="-122"/>
                </a:rPr>
                <a:t>）习近平新时代中国特色社会主义思想</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5" name="组合 913413">
            <a:extLst>
              <a:ext uri="{FF2B5EF4-FFF2-40B4-BE49-F238E27FC236}">
                <a16:creationId xmlns:a16="http://schemas.microsoft.com/office/drawing/2014/main" id="{D43C8050-60B4-4963-B083-1D796C5BA6BE}"/>
              </a:ext>
            </a:extLst>
          </p:cNvPr>
          <p:cNvGrpSpPr>
            <a:grpSpLocks/>
          </p:cNvGrpSpPr>
          <p:nvPr/>
        </p:nvGrpSpPr>
        <p:grpSpPr bwMode="auto">
          <a:xfrm>
            <a:off x="1524000" y="-19051"/>
            <a:ext cx="3009900" cy="455329"/>
            <a:chOff x="1338" y="1109"/>
            <a:chExt cx="6184" cy="370"/>
          </a:xfrm>
        </p:grpSpPr>
        <p:sp>
          <p:nvSpPr>
            <p:cNvPr id="44048" name="圆角矩形 913414">
              <a:extLst>
                <a:ext uri="{FF2B5EF4-FFF2-40B4-BE49-F238E27FC236}">
                  <a16:creationId xmlns:a16="http://schemas.microsoft.com/office/drawing/2014/main" id="{E2734536-C846-4428-8C74-3F7A2405CB3F}"/>
                </a:ext>
              </a:extLst>
            </p:cNvPr>
            <p:cNvSpPr>
              <a:spLocks noChangeArrowheads="1"/>
            </p:cNvSpPr>
            <p:nvPr/>
          </p:nvSpPr>
          <p:spPr bwMode="auto">
            <a:xfrm>
              <a:off x="1338" y="1109"/>
              <a:ext cx="6184" cy="370"/>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44049" name="文本框 913415">
              <a:extLst>
                <a:ext uri="{FF2B5EF4-FFF2-40B4-BE49-F238E27FC236}">
                  <a16:creationId xmlns:a16="http://schemas.microsoft.com/office/drawing/2014/main" id="{4770EEC8-BFB7-418D-9257-BBBC35D951B5}"/>
                </a:ext>
              </a:extLst>
            </p:cNvPr>
            <p:cNvSpPr txBox="1">
              <a:spLocks noChangeArrowheads="1"/>
            </p:cNvSpPr>
            <p:nvPr/>
          </p:nvSpPr>
          <p:spPr bwMode="auto">
            <a:xfrm>
              <a:off x="1440" y="1122"/>
              <a:ext cx="60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1">
                  <a:solidFill>
                    <a:schemeClr val="bg1"/>
                  </a:solidFill>
                  <a:latin typeface="幼圆" panose="02010509060101010101" pitchFamily="49" charset="-122"/>
                  <a:ea typeface="幼圆" panose="02010509060101010101" pitchFamily="49" charset="-122"/>
                </a:rPr>
                <a:t>2</a:t>
              </a:r>
              <a:r>
                <a:rPr lang="zh-CN" altLang="en-US" sz="1600" b="1">
                  <a:solidFill>
                    <a:schemeClr val="bg1"/>
                  </a:solidFill>
                  <a:latin typeface="幼圆" panose="02010509060101010101" pitchFamily="49" charset="-122"/>
                  <a:ea typeface="幼圆" panose="02010509060101010101" pitchFamily="49" charset="-122"/>
                </a:rPr>
                <a:t> 中国特色社会主义理论体系</a:t>
              </a:r>
            </a:p>
          </p:txBody>
        </p:sp>
      </p:grpSp>
      <p:grpSp>
        <p:nvGrpSpPr>
          <p:cNvPr id="44036" name="组合 2079">
            <a:extLst>
              <a:ext uri="{FF2B5EF4-FFF2-40B4-BE49-F238E27FC236}">
                <a16:creationId xmlns:a16="http://schemas.microsoft.com/office/drawing/2014/main" id="{D5FFFAD5-76A0-472F-BCF0-91CD91ECEAC8}"/>
              </a:ext>
            </a:extLst>
          </p:cNvPr>
          <p:cNvGrpSpPr>
            <a:grpSpLocks/>
          </p:cNvGrpSpPr>
          <p:nvPr/>
        </p:nvGrpSpPr>
        <p:grpSpPr bwMode="auto">
          <a:xfrm>
            <a:off x="2725738" y="747714"/>
            <a:ext cx="2463800" cy="504825"/>
            <a:chOff x="0" y="0"/>
            <a:chExt cx="3696" cy="384"/>
          </a:xfrm>
        </p:grpSpPr>
        <p:sp>
          <p:nvSpPr>
            <p:cNvPr id="44046" name="圆角矩形 2080">
              <a:extLst>
                <a:ext uri="{FF2B5EF4-FFF2-40B4-BE49-F238E27FC236}">
                  <a16:creationId xmlns:a16="http://schemas.microsoft.com/office/drawing/2014/main" id="{BD1DD974-2287-45D9-A06E-19E48C208B11}"/>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7" name="文本框 2081">
              <a:extLst>
                <a:ext uri="{FF2B5EF4-FFF2-40B4-BE49-F238E27FC236}">
                  <a16:creationId xmlns:a16="http://schemas.microsoft.com/office/drawing/2014/main" id="{6F1250A8-DD1B-4BFC-A5BD-8E3D4514D876}"/>
                </a:ext>
              </a:extLst>
            </p:cNvPr>
            <p:cNvSpPr txBox="1">
              <a:spLocks noChangeArrowheads="1"/>
            </p:cNvSpPr>
            <p:nvPr/>
          </p:nvSpPr>
          <p:spPr bwMode="auto">
            <a:xfrm>
              <a:off x="100" y="13"/>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1</a:t>
              </a:r>
              <a:r>
                <a:rPr lang="zh-CN" altLang="en-US" sz="2000" b="1">
                  <a:solidFill>
                    <a:srgbClr val="0000FF"/>
                  </a:solidFill>
                  <a:latin typeface="楷体" panose="02010609060101010101" pitchFamily="49" charset="-122"/>
                  <a:ea typeface="楷体" panose="02010609060101010101" pitchFamily="49" charset="-122"/>
                </a:rPr>
                <a:t>）邓小平理论</a:t>
              </a:r>
            </a:p>
          </p:txBody>
        </p:sp>
      </p:grpSp>
      <p:pic>
        <p:nvPicPr>
          <p:cNvPr id="44037" name="图片 883789" descr="13929385714499">
            <a:extLst>
              <a:ext uri="{FF2B5EF4-FFF2-40B4-BE49-F238E27FC236}">
                <a16:creationId xmlns:a16="http://schemas.microsoft.com/office/drawing/2014/main" id="{1A1CAF8D-EA6F-4EB4-B128-F124B67C2349}"/>
              </a:ext>
            </a:extLst>
          </p:cNvPr>
          <p:cNvPicPr>
            <a:picLocks noChangeAspect="1" noChangeArrowheads="1"/>
          </p:cNvPicPr>
          <p:nvPr/>
        </p:nvPicPr>
        <p:blipFill>
          <a:blip r:embed="rId2">
            <a:clrChange>
              <a:clrFrom>
                <a:srgbClr val="ECF2CC"/>
              </a:clrFrom>
              <a:clrTo>
                <a:srgbClr val="ECF2CC">
                  <a:alpha val="0"/>
                </a:srgbClr>
              </a:clrTo>
            </a:clrChange>
            <a:extLst>
              <a:ext uri="{28A0092B-C50C-407E-A947-70E740481C1C}">
                <a14:useLocalDpi xmlns:a14="http://schemas.microsoft.com/office/drawing/2010/main" val="0"/>
              </a:ext>
            </a:extLst>
          </a:blip>
          <a:srcRect/>
          <a:stretch>
            <a:fillRect/>
          </a:stretch>
        </p:blipFill>
        <p:spPr bwMode="auto">
          <a:xfrm>
            <a:off x="6794500" y="171451"/>
            <a:ext cx="255270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矩形 883718" descr="白色大理石">
            <a:extLst>
              <a:ext uri="{FF2B5EF4-FFF2-40B4-BE49-F238E27FC236}">
                <a16:creationId xmlns:a16="http://schemas.microsoft.com/office/drawing/2014/main" id="{31E01F1D-557D-4E12-877D-78DD67156353}"/>
              </a:ext>
            </a:extLst>
          </p:cNvPr>
          <p:cNvSpPr>
            <a:spLocks noChangeArrowheads="1" noChangeShapeType="1" noTextEdit="1"/>
          </p:cNvSpPr>
          <p:nvPr/>
        </p:nvSpPr>
        <p:spPr bwMode="auto">
          <a:xfrm>
            <a:off x="1911350" y="1620838"/>
            <a:ext cx="4751388" cy="36036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C00000"/>
              </a:contourClr>
            </a:sp3d>
          </a:bodyPr>
          <a:lstStyle/>
          <a:p>
            <a:pPr algn="ctr"/>
            <a:r>
              <a:rPr lang="zh-CN" altLang="en-US" sz="3600" kern="10">
                <a:ln w="9525">
                  <a:round/>
                  <a:headEnd/>
                  <a:tailEnd/>
                </a:ln>
                <a:solidFill>
                  <a:srgbClr val="C00000"/>
                </a:solidFill>
                <a:latin typeface="宋体" panose="02010600030101010101" pitchFamily="2" charset="-122"/>
              </a:rPr>
              <a:t>什么是社会主义 怎样建设社会主义</a:t>
            </a:r>
          </a:p>
        </p:txBody>
      </p:sp>
      <p:pic>
        <p:nvPicPr>
          <p:cNvPr id="44039" name="图片 883715" descr="邓选">
            <a:extLst>
              <a:ext uri="{FF2B5EF4-FFF2-40B4-BE49-F238E27FC236}">
                <a16:creationId xmlns:a16="http://schemas.microsoft.com/office/drawing/2014/main" id="{08600287-93ED-4B09-9161-2E30B5EEE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35"/>
          <a:stretch>
            <a:fillRect/>
          </a:stretch>
        </p:blipFill>
        <p:spPr bwMode="auto">
          <a:xfrm rot="384188">
            <a:off x="7017622" y="4412376"/>
            <a:ext cx="3328987" cy="2078038"/>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44040" name="圆角矩形 6">
            <a:extLst>
              <a:ext uri="{FF2B5EF4-FFF2-40B4-BE49-F238E27FC236}">
                <a16:creationId xmlns:a16="http://schemas.microsoft.com/office/drawing/2014/main" id="{BC82C528-743B-4782-BDA1-A40F82327656}"/>
              </a:ext>
            </a:extLst>
          </p:cNvPr>
          <p:cNvSpPr>
            <a:spLocks noChangeArrowheads="1"/>
          </p:cNvSpPr>
          <p:nvPr/>
        </p:nvSpPr>
        <p:spPr bwMode="auto">
          <a:xfrm>
            <a:off x="2060575" y="2212976"/>
            <a:ext cx="4451350" cy="1685925"/>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逐步形成了建设中国特色社会主义的路线、方针、政策，阐明了在中国建设社会主义、巩固和发展社会主义的基本问题。 </a:t>
            </a:r>
          </a:p>
        </p:txBody>
      </p:sp>
      <p:pic>
        <p:nvPicPr>
          <p:cNvPr id="44041" name="图片 17">
            <a:extLst>
              <a:ext uri="{FF2B5EF4-FFF2-40B4-BE49-F238E27FC236}">
                <a16:creationId xmlns:a16="http://schemas.microsoft.com/office/drawing/2014/main" id="{754A3929-123C-441A-A198-95891C51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838" y="4013200"/>
            <a:ext cx="4570412"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2" name="文本框 18">
            <a:extLst>
              <a:ext uri="{FF2B5EF4-FFF2-40B4-BE49-F238E27FC236}">
                <a16:creationId xmlns:a16="http://schemas.microsoft.com/office/drawing/2014/main" id="{B7482C52-F146-4361-A55B-198C9B72BAF6}"/>
              </a:ext>
            </a:extLst>
          </p:cNvPr>
          <p:cNvSpPr txBox="1">
            <a:spLocks noChangeArrowheads="1"/>
          </p:cNvSpPr>
          <p:nvPr/>
        </p:nvSpPr>
        <p:spPr bwMode="auto">
          <a:xfrm>
            <a:off x="2922588" y="5889387"/>
            <a:ext cx="2932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华文彩云" panose="02010800040101010101" pitchFamily="2" charset="-122"/>
                <a:ea typeface="华文彩云" panose="02010800040101010101" pitchFamily="2" charset="-122"/>
              </a:rPr>
              <a:t>第五章：邓小平理论</a:t>
            </a:r>
          </a:p>
        </p:txBody>
      </p:sp>
      <p:grpSp>
        <p:nvGrpSpPr>
          <p:cNvPr id="44043" name="组合 22546">
            <a:extLst>
              <a:ext uri="{FF2B5EF4-FFF2-40B4-BE49-F238E27FC236}">
                <a16:creationId xmlns:a16="http://schemas.microsoft.com/office/drawing/2014/main" id="{EB12D31E-6084-48CF-8976-1FA27A87FFA8}"/>
              </a:ext>
            </a:extLst>
          </p:cNvPr>
          <p:cNvGrpSpPr>
            <a:grpSpLocks/>
          </p:cNvGrpSpPr>
          <p:nvPr/>
        </p:nvGrpSpPr>
        <p:grpSpPr bwMode="auto">
          <a:xfrm>
            <a:off x="9755188" y="692151"/>
            <a:ext cx="696912" cy="2447925"/>
            <a:chOff x="2562" y="981"/>
            <a:chExt cx="439" cy="1542"/>
          </a:xfrm>
        </p:grpSpPr>
        <p:sp>
          <p:nvSpPr>
            <p:cNvPr id="44044" name="椭圆 22533">
              <a:extLst>
                <a:ext uri="{FF2B5EF4-FFF2-40B4-BE49-F238E27FC236}">
                  <a16:creationId xmlns:a16="http://schemas.microsoft.com/office/drawing/2014/main" id="{4993BDC3-C32D-4562-A70A-890A2D63D3C8}"/>
                </a:ext>
              </a:extLst>
            </p:cNvPr>
            <p:cNvSpPr>
              <a:spLocks noChangeArrowheads="1"/>
            </p:cNvSpPr>
            <p:nvPr/>
          </p:nvSpPr>
          <p:spPr bwMode="auto">
            <a:xfrm>
              <a:off x="2562" y="981"/>
              <a:ext cx="439" cy="1542"/>
            </a:xfrm>
            <a:prstGeom prst="ellipse">
              <a:avLst/>
            </a:prstGeom>
            <a:gradFill rotWithShape="0">
              <a:gsLst>
                <a:gs pos="0">
                  <a:srgbClr val="FFFF99"/>
                </a:gs>
                <a:gs pos="50000">
                  <a:srgbClr val="FFFFFF"/>
                </a:gs>
                <a:gs pos="100000">
                  <a:srgbClr val="FFFF99"/>
                </a:gs>
              </a:gsLst>
              <a:lin ang="0" scaled="1"/>
            </a:gradFill>
            <a:ln w="9525">
              <a:round/>
              <a:headEnd/>
              <a:tailEnd/>
            </a:ln>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p:spPr>
          <p:txBody>
            <a:bodyP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4045" name="矩形 22534">
              <a:extLst>
                <a:ext uri="{FF2B5EF4-FFF2-40B4-BE49-F238E27FC236}">
                  <a16:creationId xmlns:a16="http://schemas.microsoft.com/office/drawing/2014/main" id="{810CAA18-F8CB-4EC1-991F-E918B15D412B}"/>
                </a:ext>
              </a:extLst>
            </p:cNvPr>
            <p:cNvSpPr>
              <a:spLocks noChangeArrowheads="1" noChangeShapeType="1" noTextEdit="1"/>
            </p:cNvSpPr>
            <p:nvPr/>
          </p:nvSpPr>
          <p:spPr bwMode="auto">
            <a:xfrm rot="5400000">
              <a:off x="2114" y="1577"/>
              <a:ext cx="1225" cy="272"/>
            </a:xfrm>
            <a:prstGeom prst="rect">
              <a:avLst/>
            </a:prstGeom>
          </p:spPr>
          <p:txBody>
            <a:bodyPr vert="eaVert" wrap="none" fromWordArt="1">
              <a:prstTxWarp prst="textPlain">
                <a:avLst>
                  <a:gd name="adj" fmla="val 50000"/>
                </a:avLst>
              </a:prstTxWarp>
            </a:bodyPr>
            <a:lstStyle/>
            <a:p>
              <a:pPr algn="ctr" fontAlgn="auto"/>
              <a:r>
                <a:rPr lang="zh-CN" altLang="en-US" sz="3600" kern="10">
                  <a:ln w="9525">
                    <a:solidFill>
                      <a:srgbClr val="800000"/>
                    </a:solidFill>
                    <a:round/>
                    <a:headEnd/>
                    <a:tailEnd/>
                  </a:ln>
                  <a:solidFill>
                    <a:srgbClr val="800000"/>
                  </a:solidFill>
                  <a:effectLst>
                    <a:outerShdw dist="35921" dir="2700000" algn="ctr" rotWithShape="0">
                      <a:srgbClr val="B2B2B2">
                        <a:alpha val="79999"/>
                      </a:srgbClr>
                    </a:outerShdw>
                  </a:effectLst>
                  <a:latin typeface="华文行楷" panose="02010800040101010101" pitchFamily="2" charset="-122"/>
                  <a:ea typeface="华文行楷" panose="02010800040101010101" pitchFamily="2" charset="-122"/>
                </a:rPr>
                <a:t>富起来</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5965825"/>
            <a:ext cx="12208510" cy="91313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3" name="Rectangle 4"/>
          <p:cNvSpPr>
            <a:spLocks noGrp="1" noChangeArrowheads="1"/>
          </p:cNvSpPr>
          <p:nvPr/>
        </p:nvSpPr>
        <p:spPr>
          <a:xfrm>
            <a:off x="2067560" y="1110615"/>
            <a:ext cx="1602105" cy="570865"/>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1" hangingPunct="1">
              <a:lnSpc>
                <a:spcPct val="130000"/>
              </a:lnSpc>
              <a:buFontTx/>
              <a:buNone/>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4.</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理论性</a:t>
            </a:r>
          </a:p>
        </p:txBody>
      </p:sp>
      <p:sp>
        <p:nvSpPr>
          <p:cNvPr id="2" name="Rectangle 4"/>
          <p:cNvSpPr>
            <a:spLocks noGrp="1" noChangeArrowheads="1"/>
          </p:cNvSpPr>
          <p:nvPr/>
        </p:nvSpPr>
        <p:spPr>
          <a:xfrm>
            <a:off x="407035" y="2625090"/>
            <a:ext cx="4923155" cy="891540"/>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“真正的理论是在实践中抽象出来，又在实践中得到证明的理论。”</a:t>
            </a:r>
          </a:p>
        </p:txBody>
      </p:sp>
      <p:pic>
        <p:nvPicPr>
          <p:cNvPr id="4" name="图片 3"/>
          <p:cNvPicPr>
            <a:picLocks noChangeAspect="1"/>
          </p:cNvPicPr>
          <p:nvPr/>
        </p:nvPicPr>
        <p:blipFill>
          <a:blip r:embed="rId3"/>
          <a:stretch>
            <a:fillRect/>
          </a:stretch>
        </p:blipFill>
        <p:spPr>
          <a:xfrm>
            <a:off x="1788795" y="3997960"/>
            <a:ext cx="2159635" cy="1631950"/>
          </a:xfrm>
          <a:prstGeom prst="rect">
            <a:avLst/>
          </a:prstGeom>
        </p:spPr>
      </p:pic>
      <p:sp>
        <p:nvSpPr>
          <p:cNvPr id="5" name="Rectangle 4"/>
          <p:cNvSpPr>
            <a:spLocks noGrp="1" noChangeArrowheads="1"/>
          </p:cNvSpPr>
          <p:nvPr/>
        </p:nvSpPr>
        <p:spPr>
          <a:xfrm>
            <a:off x="8802370" y="1110615"/>
            <a:ext cx="1590675" cy="570865"/>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5.时代性</a:t>
            </a:r>
          </a:p>
        </p:txBody>
      </p:sp>
      <p:sp>
        <p:nvSpPr>
          <p:cNvPr id="6" name="Rectangle 4"/>
          <p:cNvSpPr>
            <a:spLocks noGrp="1" noChangeArrowheads="1"/>
          </p:cNvSpPr>
          <p:nvPr/>
        </p:nvSpPr>
        <p:spPr>
          <a:xfrm>
            <a:off x="6367145" y="2261235"/>
            <a:ext cx="5384800" cy="491490"/>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列宁：“世界上唯一不变的东西就是变化。”</a:t>
            </a:r>
          </a:p>
        </p:txBody>
      </p:sp>
      <p:pic>
        <p:nvPicPr>
          <p:cNvPr id="7" name="图片 6"/>
          <p:cNvPicPr>
            <a:picLocks noChangeAspect="1"/>
          </p:cNvPicPr>
          <p:nvPr/>
        </p:nvPicPr>
        <p:blipFill>
          <a:blip r:embed="rId4" cstate="print"/>
          <a:srcRect l="6158" t="5157" r="6362" b="10639"/>
          <a:stretch>
            <a:fillRect/>
          </a:stretch>
        </p:blipFill>
        <p:spPr>
          <a:xfrm>
            <a:off x="5807075" y="1800860"/>
            <a:ext cx="1388110" cy="1812925"/>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a:stretch>
            <a:fillRect/>
          </a:stretch>
        </p:blipFill>
        <p:spPr>
          <a:xfrm>
            <a:off x="7196455" y="4418330"/>
            <a:ext cx="2299335" cy="1083945"/>
          </a:xfrm>
          <a:prstGeom prst="rect">
            <a:avLst/>
          </a:prstGeom>
          <a:noFill/>
        </p:spPr>
      </p:pic>
      <p:pic>
        <p:nvPicPr>
          <p:cNvPr id="83" name="图片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6715" y="700405"/>
            <a:ext cx="1257935" cy="1018540"/>
          </a:xfrm>
          <a:prstGeom prst="rect">
            <a:avLst/>
          </a:prstGeom>
        </p:spPr>
      </p:pic>
      <p:sp>
        <p:nvSpPr>
          <p:cNvPr id="10" name="文本框 9"/>
          <p:cNvSpPr txBox="1">
            <a:spLocks/>
          </p:cNvSpPr>
          <p:nvPr/>
        </p:nvSpPr>
        <p:spPr>
          <a:xfrm>
            <a:off x="7816215" y="5624195"/>
            <a:ext cx="1204595" cy="399415"/>
          </a:xfrm>
          <a:prstGeom prst="rect">
            <a:avLst/>
          </a:prstGeom>
          <a:noFill/>
        </p:spPr>
        <p:txBody>
          <a:bodyPr vert="horz" wrap="none" lIns="91440" tIns="45720" rIns="91440" bIns="45720" numCol="1" anchor="t">
            <a:spAutoFit/>
          </a:bodyPr>
          <a:lstStyle/>
          <a:p>
            <a:pPr marL="0" indent="0" algn="l" defTabSz="914400" eaLnBrk="1" latinLnBrk="0" hangingPunct="1">
              <a:lnSpc>
                <a:spcPct val="100000"/>
              </a:lnSpc>
              <a:spcBef>
                <a:spcPts val="0"/>
              </a:spcBef>
              <a:spcAft>
                <a:spcPts val="0"/>
              </a:spcAft>
              <a:buFontTx/>
              <a:buNone/>
            </a:pPr>
            <a:r>
              <a:rPr lang="zh-CN" altLang="en-US" sz="2000" b="1">
                <a:solidFill>
                  <a:srgbClr val="0000FF"/>
                </a:solidFill>
                <a:latin typeface="仿宋" charset="0"/>
                <a:ea typeface="仿宋" charset="0"/>
                <a:cs typeface="仿宋" charset="0"/>
              </a:rPr>
              <a:t>《周易》</a:t>
            </a:r>
            <a:endParaRPr lang="ko-KR" altLang="en-US" sz="2000" b="1">
              <a:solidFill>
                <a:srgbClr val="0000FF"/>
              </a:solidFill>
              <a:latin typeface="仿宋" charset="0"/>
              <a:ea typeface="仿宋" charset="0"/>
              <a:cs typeface="仿宋" charset="0"/>
            </a:endParaRPr>
          </a:p>
        </p:txBody>
      </p:sp>
      <p:sp>
        <p:nvSpPr>
          <p:cNvPr id="13" name="文本框 12"/>
          <p:cNvSpPr txBox="1">
            <a:spLocks/>
          </p:cNvSpPr>
          <p:nvPr/>
        </p:nvSpPr>
        <p:spPr>
          <a:xfrm>
            <a:off x="11132820" y="3709035"/>
            <a:ext cx="460375" cy="27628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eaVert" wrap="square" lIns="91440" tIns="45720" rIns="91440" bIns="45720" numCol="1" anchor="t">
            <a:spAutoFit/>
          </a:bodyPr>
          <a:lstStyle/>
          <a:p>
            <a:pPr marL="0" indent="0" algn="just" defTabSz="914400" eaLnBrk="1" latinLnBrk="0" hangingPunct="1">
              <a:lnSpc>
                <a:spcPct val="100000"/>
              </a:lnSpc>
              <a:spcBef>
                <a:spcPts val="0"/>
              </a:spcBef>
              <a:spcAft>
                <a:spcPts val="0"/>
              </a:spcAft>
              <a:buFontTx/>
              <a:buNone/>
            </a:pPr>
            <a:r>
              <a:rPr lang="en-US" altLang="zh-CN" sz="1800">
                <a:latin typeface="Calibri" charset="0"/>
                <a:ea typeface="宋体" charset="0"/>
                <a:cs typeface="+mn-cs"/>
              </a:rPr>
              <a:t>“</a:t>
            </a:r>
            <a:r>
              <a:rPr lang="zh-CN" altLang="en-US" sz="1800">
                <a:latin typeface="Calibri" charset="0"/>
                <a:ea typeface="宋体" charset="0"/>
                <a:cs typeface="+mn-cs"/>
              </a:rPr>
              <a:t>有益之道，与时偕行</a:t>
            </a:r>
            <a:r>
              <a:rPr lang="en-US" altLang="zh-CN" sz="1800">
                <a:latin typeface="Calibri" charset="0"/>
                <a:ea typeface="宋体" charset="0"/>
                <a:cs typeface="+mn-cs"/>
              </a:rPr>
              <a:t>”</a:t>
            </a:r>
            <a:endParaRPr lang="ko-KR" altLang="en-US" sz="1800">
              <a:latin typeface="Calibri" charset="0"/>
              <a:ea typeface="宋体" charset="0"/>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9" name="组合 913413">
            <a:extLst>
              <a:ext uri="{FF2B5EF4-FFF2-40B4-BE49-F238E27FC236}">
                <a16:creationId xmlns:a16="http://schemas.microsoft.com/office/drawing/2014/main" id="{F53FC2F0-31E8-4CDE-AA5F-5CBE7C393589}"/>
              </a:ext>
            </a:extLst>
          </p:cNvPr>
          <p:cNvGrpSpPr>
            <a:grpSpLocks/>
          </p:cNvGrpSpPr>
          <p:nvPr/>
        </p:nvGrpSpPr>
        <p:grpSpPr bwMode="auto">
          <a:xfrm>
            <a:off x="1524000" y="-19051"/>
            <a:ext cx="3009900" cy="455329"/>
            <a:chOff x="1338" y="1109"/>
            <a:chExt cx="6184" cy="370"/>
          </a:xfrm>
        </p:grpSpPr>
        <p:sp>
          <p:nvSpPr>
            <p:cNvPr id="45068" name="圆角矩形 913414">
              <a:extLst>
                <a:ext uri="{FF2B5EF4-FFF2-40B4-BE49-F238E27FC236}">
                  <a16:creationId xmlns:a16="http://schemas.microsoft.com/office/drawing/2014/main" id="{A114B7CB-57C7-466C-A411-84010480CC0E}"/>
                </a:ext>
              </a:extLst>
            </p:cNvPr>
            <p:cNvSpPr>
              <a:spLocks noChangeArrowheads="1"/>
            </p:cNvSpPr>
            <p:nvPr/>
          </p:nvSpPr>
          <p:spPr bwMode="auto">
            <a:xfrm>
              <a:off x="1338" y="1109"/>
              <a:ext cx="6184" cy="370"/>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45069" name="文本框 913415">
              <a:extLst>
                <a:ext uri="{FF2B5EF4-FFF2-40B4-BE49-F238E27FC236}">
                  <a16:creationId xmlns:a16="http://schemas.microsoft.com/office/drawing/2014/main" id="{499AA1B0-756E-4CC3-A25E-5661B6DF2B27}"/>
                </a:ext>
              </a:extLst>
            </p:cNvPr>
            <p:cNvSpPr txBox="1">
              <a:spLocks noChangeArrowheads="1"/>
            </p:cNvSpPr>
            <p:nvPr/>
          </p:nvSpPr>
          <p:spPr bwMode="auto">
            <a:xfrm>
              <a:off x="1440" y="1122"/>
              <a:ext cx="60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1">
                  <a:solidFill>
                    <a:schemeClr val="bg1"/>
                  </a:solidFill>
                  <a:latin typeface="幼圆" panose="02010509060101010101" pitchFamily="49" charset="-122"/>
                  <a:ea typeface="幼圆" panose="02010509060101010101" pitchFamily="49" charset="-122"/>
                </a:rPr>
                <a:t>2</a:t>
              </a:r>
              <a:r>
                <a:rPr lang="zh-CN" altLang="en-US" sz="1600" b="1">
                  <a:solidFill>
                    <a:schemeClr val="bg1"/>
                  </a:solidFill>
                  <a:latin typeface="幼圆" panose="02010509060101010101" pitchFamily="49" charset="-122"/>
                  <a:ea typeface="幼圆" panose="02010509060101010101" pitchFamily="49" charset="-122"/>
                </a:rPr>
                <a:t> 中国特色社会主义理论体系</a:t>
              </a:r>
            </a:p>
          </p:txBody>
        </p:sp>
      </p:grpSp>
      <p:grpSp>
        <p:nvGrpSpPr>
          <p:cNvPr id="45060" name="组合 2079">
            <a:extLst>
              <a:ext uri="{FF2B5EF4-FFF2-40B4-BE49-F238E27FC236}">
                <a16:creationId xmlns:a16="http://schemas.microsoft.com/office/drawing/2014/main" id="{F64610A5-6667-4BA1-887A-3048424BCB8B}"/>
              </a:ext>
            </a:extLst>
          </p:cNvPr>
          <p:cNvGrpSpPr>
            <a:grpSpLocks/>
          </p:cNvGrpSpPr>
          <p:nvPr/>
        </p:nvGrpSpPr>
        <p:grpSpPr bwMode="auto">
          <a:xfrm>
            <a:off x="2114550" y="822326"/>
            <a:ext cx="3405188" cy="504825"/>
            <a:chOff x="0" y="0"/>
            <a:chExt cx="3696" cy="384"/>
          </a:xfrm>
        </p:grpSpPr>
        <p:sp>
          <p:nvSpPr>
            <p:cNvPr id="45066" name="圆角矩形 2080">
              <a:extLst>
                <a:ext uri="{FF2B5EF4-FFF2-40B4-BE49-F238E27FC236}">
                  <a16:creationId xmlns:a16="http://schemas.microsoft.com/office/drawing/2014/main" id="{7543D750-4D51-45FD-BBD0-4FC85A6B3BB2}"/>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067" name="文本框 2081">
              <a:extLst>
                <a:ext uri="{FF2B5EF4-FFF2-40B4-BE49-F238E27FC236}">
                  <a16:creationId xmlns:a16="http://schemas.microsoft.com/office/drawing/2014/main" id="{20DC0473-0FBE-49F3-B67B-ED61B55FAA3F}"/>
                </a:ext>
              </a:extLst>
            </p:cNvPr>
            <p:cNvSpPr txBox="1">
              <a:spLocks noChangeArrowheads="1"/>
            </p:cNvSpPr>
            <p:nvPr/>
          </p:nvSpPr>
          <p:spPr bwMode="auto">
            <a:xfrm>
              <a:off x="72" y="0"/>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2</a:t>
              </a:r>
              <a:r>
                <a:rPr lang="zh-CN" altLang="en-US" sz="2000" b="1">
                  <a:solidFill>
                    <a:srgbClr val="0000FF"/>
                  </a:solidFill>
                  <a:latin typeface="楷体" panose="02010609060101010101" pitchFamily="49" charset="-122"/>
                  <a:ea typeface="楷体" panose="02010609060101010101" pitchFamily="49" charset="-122"/>
                </a:rPr>
                <a:t>）</a:t>
              </a:r>
              <a:r>
                <a:rPr lang="en-US" altLang="zh-CN" sz="2000" b="1">
                  <a:solidFill>
                    <a:srgbClr val="0000FF"/>
                  </a:solidFill>
                  <a:latin typeface="楷体" panose="02010609060101010101" pitchFamily="49" charset="-122"/>
                  <a:ea typeface="楷体" panose="02010609060101010101" pitchFamily="49" charset="-122"/>
                </a:rPr>
                <a:t>“</a:t>
              </a:r>
              <a:r>
                <a:rPr lang="zh-CN" altLang="en-US" sz="2000" b="1">
                  <a:solidFill>
                    <a:srgbClr val="0000FF"/>
                  </a:solidFill>
                  <a:latin typeface="楷体" panose="02010609060101010101" pitchFamily="49" charset="-122"/>
                  <a:ea typeface="楷体" panose="02010609060101010101" pitchFamily="49" charset="-122"/>
                </a:rPr>
                <a:t>三个代表</a:t>
              </a:r>
              <a:r>
                <a:rPr lang="en-US" altLang="zh-CN" sz="2000" b="1">
                  <a:solidFill>
                    <a:srgbClr val="0000FF"/>
                  </a:solidFill>
                  <a:latin typeface="楷体" panose="02010609060101010101" pitchFamily="49" charset="-122"/>
                  <a:ea typeface="楷体" panose="02010609060101010101" pitchFamily="49" charset="-122"/>
                </a:rPr>
                <a:t>”</a:t>
              </a:r>
              <a:r>
                <a:rPr lang="zh-CN" altLang="en-US" sz="2000" b="1">
                  <a:solidFill>
                    <a:srgbClr val="0000FF"/>
                  </a:solidFill>
                  <a:latin typeface="楷体" panose="02010609060101010101" pitchFamily="49" charset="-122"/>
                  <a:ea typeface="楷体" panose="02010609060101010101" pitchFamily="49" charset="-122"/>
                </a:rPr>
                <a:t>重要思想</a:t>
              </a:r>
            </a:p>
          </p:txBody>
        </p:sp>
      </p:grpSp>
      <p:pic>
        <p:nvPicPr>
          <p:cNvPr id="45061" name="图片 884746" descr="2cd05a7843fe14dda66a04">
            <a:extLst>
              <a:ext uri="{FF2B5EF4-FFF2-40B4-BE49-F238E27FC236}">
                <a16:creationId xmlns:a16="http://schemas.microsoft.com/office/drawing/2014/main" id="{E206DD3E-3C39-4FFD-9C74-8BFA8B48176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9175" y="76200"/>
            <a:ext cx="2286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矩形 884741" descr="白色大理石">
            <a:extLst>
              <a:ext uri="{FF2B5EF4-FFF2-40B4-BE49-F238E27FC236}">
                <a16:creationId xmlns:a16="http://schemas.microsoft.com/office/drawing/2014/main" id="{B120274A-5F43-4FBE-B43D-C48F7172500B}"/>
              </a:ext>
            </a:extLst>
          </p:cNvPr>
          <p:cNvSpPr>
            <a:spLocks noChangeArrowheads="1" noChangeShapeType="1" noTextEdit="1"/>
          </p:cNvSpPr>
          <p:nvPr/>
        </p:nvSpPr>
        <p:spPr bwMode="auto">
          <a:xfrm>
            <a:off x="2114551" y="1758950"/>
            <a:ext cx="4418013" cy="36195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C00000"/>
              </a:contourClr>
            </a:sp3d>
          </a:bodyPr>
          <a:lstStyle/>
          <a:p>
            <a:pPr algn="ctr"/>
            <a:r>
              <a:rPr lang="zh-CN" altLang="en-US" sz="3600" kern="10">
                <a:ln w="9525">
                  <a:round/>
                  <a:headEnd/>
                  <a:tailEnd/>
                </a:ln>
                <a:solidFill>
                  <a:srgbClr val="C00000"/>
                </a:solidFill>
                <a:latin typeface="宋体" panose="02010600030101010101" pitchFamily="2" charset="-122"/>
              </a:rPr>
              <a:t>建设什么样的党 怎样建设党</a:t>
            </a:r>
          </a:p>
        </p:txBody>
      </p:sp>
      <p:pic>
        <p:nvPicPr>
          <p:cNvPr id="45063" name="图片 884740" descr="6396599_141757442379_2">
            <a:extLst>
              <a:ext uri="{FF2B5EF4-FFF2-40B4-BE49-F238E27FC236}">
                <a16:creationId xmlns:a16="http://schemas.microsoft.com/office/drawing/2014/main" id="{55723300-EAA2-45C3-9098-0D0B2534A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75" y="2536399"/>
            <a:ext cx="4268788"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4" name="图片 8">
            <a:extLst>
              <a:ext uri="{FF2B5EF4-FFF2-40B4-BE49-F238E27FC236}">
                <a16:creationId xmlns:a16="http://schemas.microsoft.com/office/drawing/2014/main" id="{B04D469E-B173-486B-950B-44B935898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80000">
            <a:off x="6654801" y="3051175"/>
            <a:ext cx="3400425"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文本框 15">
            <a:extLst>
              <a:ext uri="{FF2B5EF4-FFF2-40B4-BE49-F238E27FC236}">
                <a16:creationId xmlns:a16="http://schemas.microsoft.com/office/drawing/2014/main" id="{8F110EF6-8483-4F12-9393-F7317E2AAFD0}"/>
              </a:ext>
            </a:extLst>
          </p:cNvPr>
          <p:cNvSpPr txBox="1">
            <a:spLocks noChangeArrowheads="1"/>
          </p:cNvSpPr>
          <p:nvPr/>
        </p:nvSpPr>
        <p:spPr bwMode="auto">
          <a:xfrm>
            <a:off x="2114550" y="6082018"/>
            <a:ext cx="4459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华文彩云" panose="02010800040101010101" pitchFamily="2" charset="-122"/>
                <a:ea typeface="华文彩云" panose="02010800040101010101" pitchFamily="2" charset="-122"/>
              </a:rPr>
              <a:t>第六章：</a:t>
            </a:r>
            <a:r>
              <a:rPr lang="en-US" altLang="zh-CN" sz="2400" b="1" dirty="0">
                <a:solidFill>
                  <a:srgbClr val="C00000"/>
                </a:solidFill>
                <a:latin typeface="华文彩云" panose="02010800040101010101" pitchFamily="2" charset="-122"/>
                <a:ea typeface="华文彩云" panose="02010800040101010101" pitchFamily="2" charset="-122"/>
              </a:rPr>
              <a:t>“</a:t>
            </a:r>
            <a:r>
              <a:rPr lang="zh-CN" altLang="en-US" sz="2400" b="1" dirty="0">
                <a:solidFill>
                  <a:srgbClr val="C00000"/>
                </a:solidFill>
                <a:latin typeface="华文彩云" panose="02010800040101010101" pitchFamily="2" charset="-122"/>
                <a:ea typeface="华文彩云" panose="02010800040101010101" pitchFamily="2" charset="-122"/>
              </a:rPr>
              <a:t>三个代表</a:t>
            </a:r>
            <a:r>
              <a:rPr lang="en-US" altLang="zh-CN" sz="2400" b="1" dirty="0">
                <a:solidFill>
                  <a:srgbClr val="C00000"/>
                </a:solidFill>
                <a:latin typeface="华文彩云" panose="02010800040101010101" pitchFamily="2" charset="-122"/>
                <a:ea typeface="华文彩云" panose="02010800040101010101" pitchFamily="2" charset="-122"/>
              </a:rPr>
              <a:t>”</a:t>
            </a:r>
            <a:r>
              <a:rPr lang="zh-CN" altLang="en-US" sz="2400" b="1" dirty="0">
                <a:solidFill>
                  <a:srgbClr val="C00000"/>
                </a:solidFill>
                <a:latin typeface="华文彩云" panose="02010800040101010101" pitchFamily="2" charset="-122"/>
                <a:ea typeface="华文彩云" panose="02010800040101010101" pitchFamily="2" charset="-122"/>
              </a:rPr>
              <a:t>重要思想</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3" name="组合 913413">
            <a:extLst>
              <a:ext uri="{FF2B5EF4-FFF2-40B4-BE49-F238E27FC236}">
                <a16:creationId xmlns:a16="http://schemas.microsoft.com/office/drawing/2014/main" id="{CFA793B5-9129-491F-9F35-D117DEB24974}"/>
              </a:ext>
            </a:extLst>
          </p:cNvPr>
          <p:cNvGrpSpPr>
            <a:grpSpLocks/>
          </p:cNvGrpSpPr>
          <p:nvPr/>
        </p:nvGrpSpPr>
        <p:grpSpPr bwMode="auto">
          <a:xfrm>
            <a:off x="1524000" y="-19051"/>
            <a:ext cx="3009900" cy="455329"/>
            <a:chOff x="1338" y="1109"/>
            <a:chExt cx="6184" cy="370"/>
          </a:xfrm>
        </p:grpSpPr>
        <p:sp>
          <p:nvSpPr>
            <p:cNvPr id="46092" name="圆角矩形 913414">
              <a:extLst>
                <a:ext uri="{FF2B5EF4-FFF2-40B4-BE49-F238E27FC236}">
                  <a16:creationId xmlns:a16="http://schemas.microsoft.com/office/drawing/2014/main" id="{35762C10-50DD-44DA-96DD-77F15A5F7C3D}"/>
                </a:ext>
              </a:extLst>
            </p:cNvPr>
            <p:cNvSpPr>
              <a:spLocks noChangeArrowheads="1"/>
            </p:cNvSpPr>
            <p:nvPr/>
          </p:nvSpPr>
          <p:spPr bwMode="auto">
            <a:xfrm>
              <a:off x="1338" y="1109"/>
              <a:ext cx="6184" cy="370"/>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46093" name="文本框 913415">
              <a:extLst>
                <a:ext uri="{FF2B5EF4-FFF2-40B4-BE49-F238E27FC236}">
                  <a16:creationId xmlns:a16="http://schemas.microsoft.com/office/drawing/2014/main" id="{FD1E94A1-A1A1-4AB6-B965-C23FCB2BDE8F}"/>
                </a:ext>
              </a:extLst>
            </p:cNvPr>
            <p:cNvSpPr txBox="1">
              <a:spLocks noChangeArrowheads="1"/>
            </p:cNvSpPr>
            <p:nvPr/>
          </p:nvSpPr>
          <p:spPr bwMode="auto">
            <a:xfrm>
              <a:off x="1440" y="1122"/>
              <a:ext cx="60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1">
                  <a:solidFill>
                    <a:schemeClr val="bg1"/>
                  </a:solidFill>
                  <a:latin typeface="幼圆" panose="02010509060101010101" pitchFamily="49" charset="-122"/>
                  <a:ea typeface="幼圆" panose="02010509060101010101" pitchFamily="49" charset="-122"/>
                </a:rPr>
                <a:t>2</a:t>
              </a:r>
              <a:r>
                <a:rPr lang="zh-CN" altLang="en-US" sz="1600" b="1">
                  <a:solidFill>
                    <a:schemeClr val="bg1"/>
                  </a:solidFill>
                  <a:latin typeface="幼圆" panose="02010509060101010101" pitchFamily="49" charset="-122"/>
                  <a:ea typeface="幼圆" panose="02010509060101010101" pitchFamily="49" charset="-122"/>
                </a:rPr>
                <a:t> 中国特色社会主义理论体系</a:t>
              </a:r>
            </a:p>
          </p:txBody>
        </p:sp>
      </p:grpSp>
      <p:grpSp>
        <p:nvGrpSpPr>
          <p:cNvPr id="46084" name="组合 2079">
            <a:extLst>
              <a:ext uri="{FF2B5EF4-FFF2-40B4-BE49-F238E27FC236}">
                <a16:creationId xmlns:a16="http://schemas.microsoft.com/office/drawing/2014/main" id="{CB187C7D-E944-484B-B8C5-A186B5AB92A6}"/>
              </a:ext>
            </a:extLst>
          </p:cNvPr>
          <p:cNvGrpSpPr>
            <a:grpSpLocks/>
          </p:cNvGrpSpPr>
          <p:nvPr/>
        </p:nvGrpSpPr>
        <p:grpSpPr bwMode="auto">
          <a:xfrm>
            <a:off x="2752726" y="785814"/>
            <a:ext cx="2462213" cy="504825"/>
            <a:chOff x="0" y="0"/>
            <a:chExt cx="3696" cy="384"/>
          </a:xfrm>
        </p:grpSpPr>
        <p:sp>
          <p:nvSpPr>
            <p:cNvPr id="46090" name="圆角矩形 2080">
              <a:extLst>
                <a:ext uri="{FF2B5EF4-FFF2-40B4-BE49-F238E27FC236}">
                  <a16:creationId xmlns:a16="http://schemas.microsoft.com/office/drawing/2014/main" id="{1144AFB3-2534-4E00-A8F4-452ECCC058BB}"/>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091" name="文本框 2081">
              <a:extLst>
                <a:ext uri="{FF2B5EF4-FFF2-40B4-BE49-F238E27FC236}">
                  <a16:creationId xmlns:a16="http://schemas.microsoft.com/office/drawing/2014/main" id="{79F11624-702B-4435-819B-F4BC81C8A05B}"/>
                </a:ext>
              </a:extLst>
            </p:cNvPr>
            <p:cNvSpPr txBox="1">
              <a:spLocks noChangeArrowheads="1"/>
            </p:cNvSpPr>
            <p:nvPr/>
          </p:nvSpPr>
          <p:spPr bwMode="auto">
            <a:xfrm>
              <a:off x="100" y="13"/>
              <a:ext cx="3551"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3</a:t>
              </a:r>
              <a:r>
                <a:rPr lang="zh-CN" altLang="en-US" sz="2000" b="1">
                  <a:solidFill>
                    <a:srgbClr val="0000FF"/>
                  </a:solidFill>
                  <a:latin typeface="楷体" panose="02010609060101010101" pitchFamily="49" charset="-122"/>
                  <a:ea typeface="楷体" panose="02010609060101010101" pitchFamily="49" charset="-122"/>
                </a:rPr>
                <a:t>）科学发展观</a:t>
              </a:r>
            </a:p>
          </p:txBody>
        </p:sp>
      </p:grpSp>
      <p:pic>
        <p:nvPicPr>
          <p:cNvPr id="46085" name="图片 884751" descr="13929385715423">
            <a:extLst>
              <a:ext uri="{FF2B5EF4-FFF2-40B4-BE49-F238E27FC236}">
                <a16:creationId xmlns:a16="http://schemas.microsoft.com/office/drawing/2014/main" id="{30A19DA6-C319-4CAC-9888-5A6614A2EA75}"/>
              </a:ext>
            </a:extLst>
          </p:cNvPr>
          <p:cNvPicPr>
            <a:picLocks noChangeAspect="1" noChangeArrowheads="1"/>
          </p:cNvPicPr>
          <p:nvPr/>
        </p:nvPicPr>
        <p:blipFill>
          <a:blip r:embed="rId2" cstate="print">
            <a:clrChange>
              <a:clrFrom>
                <a:srgbClr val="EFEFF7"/>
              </a:clrFrom>
              <a:clrTo>
                <a:srgbClr val="EFEFF7">
                  <a:alpha val="0"/>
                </a:srgbClr>
              </a:clrTo>
            </a:clrChange>
            <a:extLst>
              <a:ext uri="{28A0092B-C50C-407E-A947-70E740481C1C}">
                <a14:useLocalDpi xmlns:a14="http://schemas.microsoft.com/office/drawing/2010/main" val="0"/>
              </a:ext>
            </a:extLst>
          </a:blip>
          <a:srcRect/>
          <a:stretch>
            <a:fillRect/>
          </a:stretch>
        </p:blipFill>
        <p:spPr bwMode="auto">
          <a:xfrm>
            <a:off x="8121943" y="1029559"/>
            <a:ext cx="195421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矩形 884744" descr="白色大理石">
            <a:extLst>
              <a:ext uri="{FF2B5EF4-FFF2-40B4-BE49-F238E27FC236}">
                <a16:creationId xmlns:a16="http://schemas.microsoft.com/office/drawing/2014/main" id="{21627500-E3D9-4ADA-88BF-6A708D81443B}"/>
              </a:ext>
            </a:extLst>
          </p:cNvPr>
          <p:cNvSpPr>
            <a:spLocks noChangeArrowheads="1" noChangeShapeType="1" noTextEdit="1"/>
          </p:cNvSpPr>
          <p:nvPr/>
        </p:nvSpPr>
        <p:spPr bwMode="auto">
          <a:xfrm>
            <a:off x="2057400" y="1687513"/>
            <a:ext cx="4610100" cy="476250"/>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C00000"/>
              </a:contourClr>
            </a:sp3d>
          </a:bodyPr>
          <a:lstStyle/>
          <a:p>
            <a:pPr algn="ctr"/>
            <a:r>
              <a:rPr lang="zh-CN" altLang="en-US" sz="3600" kern="10">
                <a:ln w="9525">
                  <a:round/>
                  <a:headEnd/>
                  <a:tailEnd/>
                </a:ln>
                <a:solidFill>
                  <a:srgbClr val="C00000"/>
                </a:solidFill>
                <a:latin typeface="宋体" panose="02010600030101010101" pitchFamily="2" charset="-122"/>
              </a:rPr>
              <a:t>实现什么样的发展 怎样发展</a:t>
            </a:r>
          </a:p>
        </p:txBody>
      </p:sp>
      <p:pic>
        <p:nvPicPr>
          <p:cNvPr id="46087" name="图片 884742" descr="1343N33b60-2A11">
            <a:extLst>
              <a:ext uri="{FF2B5EF4-FFF2-40B4-BE49-F238E27FC236}">
                <a16:creationId xmlns:a16="http://schemas.microsoft.com/office/drawing/2014/main" id="{D8C1E540-06C3-427A-85BB-932DA488E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71" y="2887035"/>
            <a:ext cx="474345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图片 8">
            <a:extLst>
              <a:ext uri="{FF2B5EF4-FFF2-40B4-BE49-F238E27FC236}">
                <a16:creationId xmlns:a16="http://schemas.microsoft.com/office/drawing/2014/main" id="{9541E67E-0E40-47EF-B54B-BBD575C38A3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40000">
            <a:off x="8039640" y="3995112"/>
            <a:ext cx="21050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9" name="文本框 15">
            <a:extLst>
              <a:ext uri="{FF2B5EF4-FFF2-40B4-BE49-F238E27FC236}">
                <a16:creationId xmlns:a16="http://schemas.microsoft.com/office/drawing/2014/main" id="{1B542324-4771-4D75-BE74-6DB1E129F70E}"/>
              </a:ext>
            </a:extLst>
          </p:cNvPr>
          <p:cNvSpPr txBox="1">
            <a:spLocks noChangeArrowheads="1"/>
          </p:cNvSpPr>
          <p:nvPr/>
        </p:nvSpPr>
        <p:spPr bwMode="auto">
          <a:xfrm>
            <a:off x="2752726" y="5664201"/>
            <a:ext cx="2930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C00000"/>
                </a:solidFill>
                <a:latin typeface="华文彩云" panose="02010800040101010101" pitchFamily="2" charset="-122"/>
                <a:ea typeface="华文彩云" panose="02010800040101010101" pitchFamily="2" charset="-122"/>
              </a:rPr>
              <a:t>第七章：科学发展观</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7" name="组合 913413">
            <a:extLst>
              <a:ext uri="{FF2B5EF4-FFF2-40B4-BE49-F238E27FC236}">
                <a16:creationId xmlns:a16="http://schemas.microsoft.com/office/drawing/2014/main" id="{B34519B9-899C-4224-8C05-246FAE1B8363}"/>
              </a:ext>
            </a:extLst>
          </p:cNvPr>
          <p:cNvGrpSpPr>
            <a:grpSpLocks/>
          </p:cNvGrpSpPr>
          <p:nvPr/>
        </p:nvGrpSpPr>
        <p:grpSpPr bwMode="auto">
          <a:xfrm>
            <a:off x="1524000" y="-19051"/>
            <a:ext cx="3009900" cy="455329"/>
            <a:chOff x="1338" y="1109"/>
            <a:chExt cx="6184" cy="370"/>
          </a:xfrm>
        </p:grpSpPr>
        <p:sp>
          <p:nvSpPr>
            <p:cNvPr id="47120" name="圆角矩形 913414">
              <a:extLst>
                <a:ext uri="{FF2B5EF4-FFF2-40B4-BE49-F238E27FC236}">
                  <a16:creationId xmlns:a16="http://schemas.microsoft.com/office/drawing/2014/main" id="{DB3D339E-1F29-4A95-BDDC-C726280A6398}"/>
                </a:ext>
              </a:extLst>
            </p:cNvPr>
            <p:cNvSpPr>
              <a:spLocks noChangeArrowheads="1"/>
            </p:cNvSpPr>
            <p:nvPr/>
          </p:nvSpPr>
          <p:spPr bwMode="auto">
            <a:xfrm>
              <a:off x="1338" y="1109"/>
              <a:ext cx="6184" cy="370"/>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47121" name="文本框 913415">
              <a:extLst>
                <a:ext uri="{FF2B5EF4-FFF2-40B4-BE49-F238E27FC236}">
                  <a16:creationId xmlns:a16="http://schemas.microsoft.com/office/drawing/2014/main" id="{A34BB912-2770-4DCB-951F-0B5174F4A948}"/>
                </a:ext>
              </a:extLst>
            </p:cNvPr>
            <p:cNvSpPr txBox="1">
              <a:spLocks noChangeArrowheads="1"/>
            </p:cNvSpPr>
            <p:nvPr/>
          </p:nvSpPr>
          <p:spPr bwMode="auto">
            <a:xfrm>
              <a:off x="1440" y="1122"/>
              <a:ext cx="600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b="1">
                  <a:solidFill>
                    <a:schemeClr val="bg1"/>
                  </a:solidFill>
                  <a:latin typeface="幼圆" panose="02010509060101010101" pitchFamily="49" charset="-122"/>
                  <a:ea typeface="幼圆" panose="02010509060101010101" pitchFamily="49" charset="-122"/>
                </a:rPr>
                <a:t>2</a:t>
              </a:r>
              <a:r>
                <a:rPr lang="zh-CN" altLang="en-US" sz="1600" b="1">
                  <a:solidFill>
                    <a:schemeClr val="bg1"/>
                  </a:solidFill>
                  <a:latin typeface="幼圆" panose="02010509060101010101" pitchFamily="49" charset="-122"/>
                  <a:ea typeface="幼圆" panose="02010509060101010101" pitchFamily="49" charset="-122"/>
                </a:rPr>
                <a:t> 中国特色社会主义理论体系</a:t>
              </a:r>
            </a:p>
          </p:txBody>
        </p:sp>
      </p:grpSp>
      <p:grpSp>
        <p:nvGrpSpPr>
          <p:cNvPr id="47108" name="组合 2079">
            <a:extLst>
              <a:ext uri="{FF2B5EF4-FFF2-40B4-BE49-F238E27FC236}">
                <a16:creationId xmlns:a16="http://schemas.microsoft.com/office/drawing/2014/main" id="{2590B96C-A4A4-4688-9BD6-2C308D696812}"/>
              </a:ext>
            </a:extLst>
          </p:cNvPr>
          <p:cNvGrpSpPr>
            <a:grpSpLocks/>
          </p:cNvGrpSpPr>
          <p:nvPr/>
        </p:nvGrpSpPr>
        <p:grpSpPr bwMode="auto">
          <a:xfrm>
            <a:off x="2025651" y="774701"/>
            <a:ext cx="4949825" cy="504825"/>
            <a:chOff x="0" y="0"/>
            <a:chExt cx="3696" cy="384"/>
          </a:xfrm>
        </p:grpSpPr>
        <p:sp>
          <p:nvSpPr>
            <p:cNvPr id="47118" name="圆角矩形 2080">
              <a:extLst>
                <a:ext uri="{FF2B5EF4-FFF2-40B4-BE49-F238E27FC236}">
                  <a16:creationId xmlns:a16="http://schemas.microsoft.com/office/drawing/2014/main" id="{5E3DD013-BC7C-4325-A9B9-28020D8BB5B5}"/>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9" name="文本框 2081">
              <a:extLst>
                <a:ext uri="{FF2B5EF4-FFF2-40B4-BE49-F238E27FC236}">
                  <a16:creationId xmlns:a16="http://schemas.microsoft.com/office/drawing/2014/main" id="{14CF9E63-4F87-47B0-ABD2-3A576E184F46}"/>
                </a:ext>
              </a:extLst>
            </p:cNvPr>
            <p:cNvSpPr txBox="1">
              <a:spLocks noChangeArrowheads="1"/>
            </p:cNvSpPr>
            <p:nvPr/>
          </p:nvSpPr>
          <p:spPr bwMode="auto">
            <a:xfrm>
              <a:off x="53" y="13"/>
              <a:ext cx="3598" cy="32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0000FF"/>
                  </a:solidFill>
                  <a:latin typeface="楷体" panose="02010609060101010101" pitchFamily="49" charset="-122"/>
                  <a:ea typeface="楷体" panose="02010609060101010101" pitchFamily="49" charset="-122"/>
                </a:rPr>
                <a:t>4</a:t>
              </a:r>
              <a:r>
                <a:rPr lang="zh-CN" altLang="en-US" sz="2000" b="1">
                  <a:solidFill>
                    <a:srgbClr val="0000FF"/>
                  </a:solidFill>
                  <a:latin typeface="楷体" panose="02010609060101010101" pitchFamily="49" charset="-122"/>
                  <a:ea typeface="楷体" panose="02010609060101010101" pitchFamily="49" charset="-122"/>
                </a:rPr>
                <a:t>）习近平新时代中国特色社会主义思想</a:t>
              </a:r>
            </a:p>
          </p:txBody>
        </p:sp>
      </p:grpSp>
      <p:pic>
        <p:nvPicPr>
          <p:cNvPr id="47109" name="图片 897056" descr="210737a5x6gilrflxkmqzx">
            <a:extLst>
              <a:ext uri="{FF2B5EF4-FFF2-40B4-BE49-F238E27FC236}">
                <a16:creationId xmlns:a16="http://schemas.microsoft.com/office/drawing/2014/main" id="{08DB6C06-41B7-4FF5-AB8B-AD93396F789A}"/>
              </a:ext>
            </a:extLst>
          </p:cNvPr>
          <p:cNvPicPr>
            <a:picLocks noChangeAspect="1" noChangeArrowheads="1"/>
          </p:cNvPicPr>
          <p:nvPr/>
        </p:nvPicPr>
        <p:blipFill>
          <a:blip r:embed="rId2">
            <a:clrChange>
              <a:clrFrom>
                <a:srgbClr val="F0F4E6"/>
              </a:clrFrom>
              <a:clrTo>
                <a:srgbClr val="F0F4E6">
                  <a:alpha val="0"/>
                </a:srgbClr>
              </a:clrTo>
            </a:clrChange>
            <a:extLst>
              <a:ext uri="{28A0092B-C50C-407E-A947-70E740481C1C}">
                <a14:useLocalDpi xmlns:a14="http://schemas.microsoft.com/office/drawing/2010/main" val="0"/>
              </a:ext>
            </a:extLst>
          </a:blip>
          <a:srcRect/>
          <a:stretch>
            <a:fillRect/>
          </a:stretch>
        </p:blipFill>
        <p:spPr bwMode="auto">
          <a:xfrm>
            <a:off x="7191375" y="147639"/>
            <a:ext cx="213995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矩形 884741">
            <a:extLst>
              <a:ext uri="{FF2B5EF4-FFF2-40B4-BE49-F238E27FC236}">
                <a16:creationId xmlns:a16="http://schemas.microsoft.com/office/drawing/2014/main" id="{B4E39B56-9C0F-4E12-B0F1-C12B8CD8B1C2}"/>
              </a:ext>
            </a:extLst>
          </p:cNvPr>
          <p:cNvSpPr>
            <a:spLocks noChangeArrowheads="1" noChangeShapeType="1" noTextEdit="1"/>
          </p:cNvSpPr>
          <p:nvPr/>
        </p:nvSpPr>
        <p:spPr bwMode="auto">
          <a:xfrm>
            <a:off x="2114551" y="1601788"/>
            <a:ext cx="5076825" cy="887412"/>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C00000"/>
              </a:contourClr>
            </a:sp3d>
          </a:bodyPr>
          <a:lstStyle/>
          <a:p>
            <a:r>
              <a:rPr lang="zh-CN" altLang="en-US" sz="3600" kern="10">
                <a:ln w="9525">
                  <a:round/>
                  <a:headEnd/>
                  <a:tailEnd/>
                </a:ln>
                <a:solidFill>
                  <a:srgbClr val="C00000"/>
                </a:solidFill>
                <a:latin typeface="宋体" panose="02010600030101010101" pitchFamily="2" charset="-122"/>
              </a:rPr>
              <a:t>坚持和发展什么样的中国特色社会主义</a:t>
            </a:r>
          </a:p>
          <a:p>
            <a:r>
              <a:rPr lang="zh-CN" altLang="en-US" sz="3600" kern="10">
                <a:ln w="9525">
                  <a:round/>
                  <a:headEnd/>
                  <a:tailEnd/>
                </a:ln>
                <a:solidFill>
                  <a:srgbClr val="C00000"/>
                </a:solidFill>
                <a:latin typeface="宋体" panose="02010600030101010101" pitchFamily="2" charset="-122"/>
              </a:rPr>
              <a:t>怎样坚持和发展中国特色社会主义</a:t>
            </a:r>
          </a:p>
        </p:txBody>
      </p:sp>
      <p:sp>
        <p:nvSpPr>
          <p:cNvPr id="47111" name="圆角矩形 6">
            <a:extLst>
              <a:ext uri="{FF2B5EF4-FFF2-40B4-BE49-F238E27FC236}">
                <a16:creationId xmlns:a16="http://schemas.microsoft.com/office/drawing/2014/main" id="{38C6F4C0-8F54-49AE-8BEF-F321FB41EFFE}"/>
              </a:ext>
            </a:extLst>
          </p:cNvPr>
          <p:cNvSpPr>
            <a:spLocks noChangeArrowheads="1"/>
          </p:cNvSpPr>
          <p:nvPr/>
        </p:nvSpPr>
        <p:spPr bwMode="auto">
          <a:xfrm>
            <a:off x="4008438" y="3000376"/>
            <a:ext cx="6488112" cy="3006725"/>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是对马克思列宁主义、毛泽东思想、邓小平理论、“三个代表”重要思想、科学发展观的继承和发展</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是马克思主义中国化最新成果</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是党和人民实践经验和集体智慧的结晶</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是中国特色社会主义理论体系的重要组成部分</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是全党全国人民为实现中华民族伟大复兴而奋斗的行动指南</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a:t>
            </a:r>
          </a:p>
        </p:txBody>
      </p:sp>
      <p:pic>
        <p:nvPicPr>
          <p:cNvPr id="47112" name="图片 897050" descr="8e042416jw1epwvm9mja1j20u00i0q4t">
            <a:extLst>
              <a:ext uri="{FF2B5EF4-FFF2-40B4-BE49-F238E27FC236}">
                <a16:creationId xmlns:a16="http://schemas.microsoft.com/office/drawing/2014/main" id="{6F22B007-70BC-4F4A-86D5-43E92BFB8827}"/>
              </a:ext>
            </a:extLst>
          </p:cNvPr>
          <p:cNvPicPr>
            <a:picLocks noChangeAspect="1" noChangeArrowheads="1"/>
          </p:cNvPicPr>
          <p:nvPr/>
        </p:nvPicPr>
        <p:blipFill>
          <a:blip r:embed="rId3" cstate="print">
            <a:clrChange>
              <a:clrFrom>
                <a:srgbClr val="F4F6F1"/>
              </a:clrFrom>
              <a:clrTo>
                <a:srgbClr val="F4F6F1">
                  <a:alpha val="0"/>
                </a:srgbClr>
              </a:clrTo>
            </a:clrChange>
            <a:extLst>
              <a:ext uri="{28A0092B-C50C-407E-A947-70E740481C1C}">
                <a14:useLocalDpi xmlns:a14="http://schemas.microsoft.com/office/drawing/2010/main" val="0"/>
              </a:ext>
            </a:extLst>
          </a:blip>
          <a:srcRect l="5565" r="22713"/>
          <a:stretch>
            <a:fillRect/>
          </a:stretch>
        </p:blipFill>
        <p:spPr bwMode="auto">
          <a:xfrm>
            <a:off x="1631951" y="2749550"/>
            <a:ext cx="2792413"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图片 15">
            <a:extLst>
              <a:ext uri="{FF2B5EF4-FFF2-40B4-BE49-F238E27FC236}">
                <a16:creationId xmlns:a16="http://schemas.microsoft.com/office/drawing/2014/main" id="{B758767E-567F-4546-B09E-D2EEC370E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7915" t="66508" r="5881" b="17654"/>
          <a:stretch>
            <a:fillRect/>
          </a:stretch>
        </p:blipFill>
        <p:spPr bwMode="auto">
          <a:xfrm>
            <a:off x="1968501" y="5165726"/>
            <a:ext cx="16684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4" name="文本框 16">
            <a:extLst>
              <a:ext uri="{FF2B5EF4-FFF2-40B4-BE49-F238E27FC236}">
                <a16:creationId xmlns:a16="http://schemas.microsoft.com/office/drawing/2014/main" id="{9B433807-DE3B-4196-A150-DEADDDA50203}"/>
              </a:ext>
            </a:extLst>
          </p:cNvPr>
          <p:cNvSpPr txBox="1">
            <a:spLocks noChangeArrowheads="1"/>
          </p:cNvSpPr>
          <p:nvPr/>
        </p:nvSpPr>
        <p:spPr bwMode="auto">
          <a:xfrm>
            <a:off x="6553200" y="5468939"/>
            <a:ext cx="3416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00000"/>
                </a:solidFill>
                <a:latin typeface="华文彩云" panose="02010800040101010101" pitchFamily="2" charset="-122"/>
                <a:ea typeface="华文彩云" panose="02010800040101010101" pitchFamily="2" charset="-122"/>
              </a:rPr>
              <a:t>第三部分 </a:t>
            </a:r>
            <a:r>
              <a:rPr lang="en-US" altLang="zh-CN" sz="2400" b="1">
                <a:solidFill>
                  <a:srgbClr val="C00000"/>
                </a:solidFill>
                <a:latin typeface="华文彩云" panose="02010800040101010101" pitchFamily="2" charset="-122"/>
                <a:ea typeface="华文彩云" panose="02010800040101010101" pitchFamily="2" charset="-122"/>
              </a:rPr>
              <a:t>: </a:t>
            </a:r>
            <a:r>
              <a:rPr lang="zh-CN" altLang="en-US" sz="2400" b="1">
                <a:solidFill>
                  <a:srgbClr val="C00000"/>
                </a:solidFill>
                <a:latin typeface="华文彩云" panose="02010800040101010101" pitchFamily="2" charset="-122"/>
                <a:ea typeface="华文彩云" panose="02010800040101010101" pitchFamily="2" charset="-122"/>
              </a:rPr>
              <a:t>第八 </a:t>
            </a:r>
            <a:r>
              <a:rPr lang="en-US" altLang="zh-CN" sz="2400" b="1">
                <a:solidFill>
                  <a:srgbClr val="C00000"/>
                </a:solidFill>
                <a:latin typeface="华文彩云" panose="02010800040101010101" pitchFamily="2" charset="-122"/>
                <a:ea typeface="华文彩云" panose="02010800040101010101" pitchFamily="2" charset="-122"/>
              </a:rPr>
              <a:t>- </a:t>
            </a:r>
            <a:r>
              <a:rPr lang="zh-CN" altLang="en-US" sz="2400" b="1">
                <a:solidFill>
                  <a:srgbClr val="C00000"/>
                </a:solidFill>
                <a:latin typeface="华文彩云" panose="02010800040101010101" pitchFamily="2" charset="-122"/>
                <a:ea typeface="华文彩云" panose="02010800040101010101" pitchFamily="2" charset="-122"/>
              </a:rPr>
              <a:t>十四章</a:t>
            </a:r>
          </a:p>
        </p:txBody>
      </p:sp>
      <p:grpSp>
        <p:nvGrpSpPr>
          <p:cNvPr id="47115" name="组合 22546">
            <a:extLst>
              <a:ext uri="{FF2B5EF4-FFF2-40B4-BE49-F238E27FC236}">
                <a16:creationId xmlns:a16="http://schemas.microsoft.com/office/drawing/2014/main" id="{74D3A5CC-2922-4A97-8A2F-0AE9127DB645}"/>
              </a:ext>
            </a:extLst>
          </p:cNvPr>
          <p:cNvGrpSpPr>
            <a:grpSpLocks/>
          </p:cNvGrpSpPr>
          <p:nvPr/>
        </p:nvGrpSpPr>
        <p:grpSpPr bwMode="auto">
          <a:xfrm>
            <a:off x="9713913" y="407989"/>
            <a:ext cx="696912" cy="2447925"/>
            <a:chOff x="2562" y="981"/>
            <a:chExt cx="439" cy="1542"/>
          </a:xfrm>
        </p:grpSpPr>
        <p:sp>
          <p:nvSpPr>
            <p:cNvPr id="47116" name="椭圆 22533">
              <a:extLst>
                <a:ext uri="{FF2B5EF4-FFF2-40B4-BE49-F238E27FC236}">
                  <a16:creationId xmlns:a16="http://schemas.microsoft.com/office/drawing/2014/main" id="{BD22E506-E630-4DE0-AF43-46A0E0EDB22D}"/>
                </a:ext>
              </a:extLst>
            </p:cNvPr>
            <p:cNvSpPr>
              <a:spLocks noChangeArrowheads="1"/>
            </p:cNvSpPr>
            <p:nvPr/>
          </p:nvSpPr>
          <p:spPr bwMode="auto">
            <a:xfrm>
              <a:off x="2562" y="981"/>
              <a:ext cx="439" cy="1542"/>
            </a:xfrm>
            <a:prstGeom prst="ellipse">
              <a:avLst/>
            </a:prstGeom>
            <a:gradFill rotWithShape="0">
              <a:gsLst>
                <a:gs pos="0">
                  <a:srgbClr val="FFFF99"/>
                </a:gs>
                <a:gs pos="50000">
                  <a:srgbClr val="FFFFFF"/>
                </a:gs>
                <a:gs pos="100000">
                  <a:srgbClr val="FFFF99"/>
                </a:gs>
              </a:gsLst>
              <a:lin ang="0" scaled="1"/>
            </a:gradFill>
            <a:ln w="9525">
              <a:round/>
              <a:headEnd/>
              <a:tailEnd/>
            </a:ln>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p:spPr>
          <p:txBody>
            <a:bodyP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117" name="矩形 22534">
              <a:extLst>
                <a:ext uri="{FF2B5EF4-FFF2-40B4-BE49-F238E27FC236}">
                  <a16:creationId xmlns:a16="http://schemas.microsoft.com/office/drawing/2014/main" id="{B49BC0EF-D7BA-4504-9B19-9A660A6AFE1B}"/>
                </a:ext>
              </a:extLst>
            </p:cNvPr>
            <p:cNvSpPr>
              <a:spLocks noChangeArrowheads="1" noChangeShapeType="1" noTextEdit="1"/>
            </p:cNvSpPr>
            <p:nvPr/>
          </p:nvSpPr>
          <p:spPr bwMode="auto">
            <a:xfrm rot="5400000">
              <a:off x="2114" y="1577"/>
              <a:ext cx="1225" cy="272"/>
            </a:xfrm>
            <a:prstGeom prst="rect">
              <a:avLst/>
            </a:prstGeom>
          </p:spPr>
          <p:txBody>
            <a:bodyPr vert="eaVert" wrap="none" fromWordArt="1">
              <a:prstTxWarp prst="textPlain">
                <a:avLst>
                  <a:gd name="adj" fmla="val 50000"/>
                </a:avLst>
              </a:prstTxWarp>
            </a:bodyPr>
            <a:lstStyle/>
            <a:p>
              <a:pPr algn="ctr" fontAlgn="auto"/>
              <a:r>
                <a:rPr lang="zh-CN" altLang="en-US" sz="3600" kern="10">
                  <a:ln w="9525">
                    <a:solidFill>
                      <a:srgbClr val="800000"/>
                    </a:solidFill>
                    <a:round/>
                    <a:headEnd/>
                    <a:tailEnd/>
                  </a:ln>
                  <a:solidFill>
                    <a:srgbClr val="800000"/>
                  </a:solidFill>
                  <a:effectLst>
                    <a:outerShdw dist="35921" dir="2700000" algn="ctr" rotWithShape="0">
                      <a:srgbClr val="B2B2B2">
                        <a:alpha val="79999"/>
                      </a:srgbClr>
                    </a:outerShdw>
                  </a:effectLst>
                  <a:latin typeface="华文行楷" panose="02010800040101010101" pitchFamily="2" charset="-122"/>
                  <a:ea typeface="华文行楷" panose="02010800040101010101" pitchFamily="2" charset="-122"/>
                </a:rPr>
                <a:t>强起来</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13411">
            <a:extLst>
              <a:ext uri="{FF2B5EF4-FFF2-40B4-BE49-F238E27FC236}">
                <a16:creationId xmlns:a16="http://schemas.microsoft.com/office/drawing/2014/main" id="{5AFB92D1-B3B2-4D3F-BBCA-8C1E6F0D7F06}"/>
              </a:ext>
            </a:extLst>
          </p:cNvPr>
          <p:cNvSpPr>
            <a:spLocks noChangeArrowheads="1"/>
          </p:cNvSpPr>
          <p:nvPr/>
        </p:nvSpPr>
        <p:spPr bwMode="auto">
          <a:xfrm>
            <a:off x="1560513" y="6350"/>
            <a:ext cx="3948112" cy="316562"/>
          </a:xfrm>
          <a:prstGeom prst="rect">
            <a:avLst/>
          </a:prstGeom>
          <a:solidFill>
            <a:srgbClr val="CCECFF"/>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nSpc>
                <a:spcPct val="120000"/>
              </a:lnSpc>
              <a:spcBef>
                <a:spcPct val="50000"/>
              </a:spcBef>
              <a:buFont typeface="Arial" panose="020B0604020202020204" pitchFamily="34" charset="0"/>
              <a:buNone/>
              <a:defRPr/>
            </a:pPr>
            <a:r>
              <a:rPr lang="zh-CN" altLang="en-US" sz="1400" b="1">
                <a:solidFill>
                  <a:srgbClr val="FF0066"/>
                </a:solidFill>
                <a:effectLst>
                  <a:outerShdw blurRad="38100" dist="38100" dir="2700000" algn="tl">
                    <a:srgbClr val="000000"/>
                  </a:outerShdw>
                </a:effectLst>
                <a:latin typeface="幼圆" panose="02010509060101010101" pitchFamily="49" charset="-122"/>
                <a:ea typeface="幼圆" panose="02010509060101010101" pitchFamily="49" charset="-122"/>
              </a:rPr>
              <a:t>三 马克思主义中国化两大理论成果及其关系</a:t>
            </a:r>
          </a:p>
        </p:txBody>
      </p:sp>
      <p:sp>
        <p:nvSpPr>
          <p:cNvPr id="48132" name="圆角矩形 6">
            <a:extLst>
              <a:ext uri="{FF2B5EF4-FFF2-40B4-BE49-F238E27FC236}">
                <a16:creationId xmlns:a16="http://schemas.microsoft.com/office/drawing/2014/main" id="{F36993BD-608E-4CAE-9D33-46048DC52269}"/>
              </a:ext>
            </a:extLst>
          </p:cNvPr>
          <p:cNvSpPr>
            <a:spLocks noChangeArrowheads="1"/>
          </p:cNvSpPr>
          <p:nvPr/>
        </p:nvSpPr>
        <p:spPr bwMode="auto">
          <a:xfrm>
            <a:off x="1746251" y="768350"/>
            <a:ext cx="4130675" cy="2990850"/>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b="1">
                <a:solidFill>
                  <a:schemeClr val="accent2"/>
                </a:solidFill>
                <a:latin typeface="楷体" panose="02010609060101010101" pitchFamily="49" charset="-122"/>
                <a:ea typeface="楷体" panose="02010609060101010101" pitchFamily="49" charset="-122"/>
                <a:sym typeface="宋体" panose="02010600030101010101" pitchFamily="2" charset="-122"/>
              </a:rPr>
              <a:t> </a:t>
            </a:r>
            <a:r>
              <a:rPr lang="en-US" altLang="zh-CN" sz="2000" b="1">
                <a:solidFill>
                  <a:schemeClr val="accent2"/>
                </a:solidFill>
                <a:latin typeface="楷体" panose="02010609060101010101" pitchFamily="49" charset="-122"/>
                <a:ea typeface="楷体" panose="02010609060101010101" pitchFamily="49" charset="-122"/>
                <a:sym typeface="宋体" panose="02010600030101010101" pitchFamily="2" charset="-122"/>
              </a:rPr>
              <a:t> - </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毛泽东思想和中国特色社会主义理论体系，都是马克思主义中国化的理论成果，都是中国化的马克思主义，它们同马克思列宁主义一起，是</a:t>
            </a:r>
            <a:r>
              <a:rPr lang="zh-CN" altLang="en-US" sz="2000" b="1">
                <a:solidFill>
                  <a:srgbClr val="FF0000"/>
                </a:solidFill>
                <a:latin typeface="幼圆" panose="02010509060101010101" pitchFamily="49" charset="-122"/>
                <a:ea typeface="幼圆" panose="02010509060101010101" pitchFamily="49" charset="-122"/>
                <a:sym typeface="宋体" panose="02010600030101010101" pitchFamily="2" charset="-122"/>
              </a:rPr>
              <a:t>中国共产党长期坚持的指导思想和全国各族人民团结奋斗的共同思想基础</a:t>
            </a: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a:t>
            </a:r>
          </a:p>
        </p:txBody>
      </p:sp>
      <p:sp>
        <p:nvSpPr>
          <p:cNvPr id="48133" name="矩形 917517">
            <a:extLst>
              <a:ext uri="{FF2B5EF4-FFF2-40B4-BE49-F238E27FC236}">
                <a16:creationId xmlns:a16="http://schemas.microsoft.com/office/drawing/2014/main" id="{B0830EEB-D910-4E12-A65A-F7557984D168}"/>
              </a:ext>
            </a:extLst>
          </p:cNvPr>
          <p:cNvSpPr>
            <a:spLocks noRot="1" noChangeArrowheads="1"/>
          </p:cNvSpPr>
          <p:nvPr/>
        </p:nvSpPr>
        <p:spPr bwMode="auto">
          <a:xfrm>
            <a:off x="5985982" y="4451131"/>
            <a:ext cx="4362450" cy="1916113"/>
          </a:xfrm>
          <a:prstGeom prst="rect">
            <a:avLst/>
          </a:prstGeom>
          <a:solidFill>
            <a:srgbClr val="CCFFCC"/>
          </a:solidFill>
          <a:ln w="28575">
            <a:solidFill>
              <a:srgbClr val="FF00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000" b="1">
                <a:solidFill>
                  <a:srgbClr val="0000FF"/>
                </a:solidFill>
                <a:latin typeface="楷体_GB2312" pitchFamily="49" charset="-122"/>
                <a:ea typeface="楷体_GB2312" pitchFamily="49" charset="-122"/>
                <a:sym typeface="宋体" panose="02010600030101010101" pitchFamily="2" charset="-122"/>
              </a:rPr>
              <a:t> </a:t>
            </a:r>
            <a:r>
              <a:rPr lang="en-US" altLang="zh-CN" sz="2000" b="1">
                <a:solidFill>
                  <a:srgbClr val="0000FF"/>
                </a:solidFill>
                <a:latin typeface="幼圆" panose="02010509060101010101" pitchFamily="49" charset="-122"/>
                <a:ea typeface="幼圆" panose="02010509060101010101" pitchFamily="49" charset="-122"/>
                <a:sym typeface="宋体" panose="02010600030101010101" pitchFamily="2" charset="-122"/>
              </a:rPr>
              <a:t> </a:t>
            </a:r>
            <a:r>
              <a:rPr lang="en-US" altLang="zh-CN" b="1">
                <a:solidFill>
                  <a:srgbClr val="0000FF"/>
                </a:solidFill>
                <a:latin typeface="幼圆" panose="02010509060101010101" pitchFamily="49" charset="-122"/>
                <a:ea typeface="幼圆" panose="02010509060101010101" pitchFamily="49" charset="-122"/>
                <a:sym typeface="宋体" panose="02010600030101010101" pitchFamily="2" charset="-122"/>
              </a:rPr>
              <a:t>2018</a:t>
            </a:r>
            <a:r>
              <a:rPr lang="zh-CN" altLang="en-US" b="1">
                <a:solidFill>
                  <a:srgbClr val="0000FF"/>
                </a:solidFill>
                <a:latin typeface="幼圆" panose="02010509060101010101" pitchFamily="49" charset="-122"/>
                <a:ea typeface="幼圆" panose="02010509060101010101" pitchFamily="49" charset="-122"/>
                <a:sym typeface="宋体" panose="02010600030101010101" pitchFamily="2" charset="-122"/>
              </a:rPr>
              <a:t>年，十三届全国人大一次会议通过的宪法修正案把马克思列宁主义、毛泽东思想、邓小平理论、</a:t>
            </a:r>
            <a:r>
              <a:rPr lang="en-US" altLang="zh-CN" b="1">
                <a:solidFill>
                  <a:srgbClr val="0000FF"/>
                </a:solidFill>
                <a:latin typeface="幼圆" panose="02010509060101010101" pitchFamily="49" charset="-122"/>
                <a:ea typeface="幼圆" panose="02010509060101010101" pitchFamily="49" charset="-122"/>
                <a:sym typeface="宋体" panose="02010600030101010101" pitchFamily="2" charset="-122"/>
              </a:rPr>
              <a:t>“</a:t>
            </a:r>
            <a:r>
              <a:rPr lang="zh-CN" altLang="en-US" b="1">
                <a:solidFill>
                  <a:srgbClr val="0000FF"/>
                </a:solidFill>
                <a:latin typeface="幼圆" panose="02010509060101010101" pitchFamily="49" charset="-122"/>
                <a:ea typeface="幼圆" panose="02010509060101010101" pitchFamily="49" charset="-122"/>
                <a:sym typeface="宋体" panose="02010600030101010101" pitchFamily="2" charset="-122"/>
              </a:rPr>
              <a:t>三个代表</a:t>
            </a:r>
            <a:r>
              <a:rPr lang="en-US" altLang="zh-CN" b="1">
                <a:solidFill>
                  <a:srgbClr val="0000FF"/>
                </a:solidFill>
                <a:latin typeface="幼圆" panose="02010509060101010101" pitchFamily="49" charset="-122"/>
                <a:ea typeface="幼圆" panose="02010509060101010101" pitchFamily="49" charset="-122"/>
                <a:sym typeface="宋体" panose="02010600030101010101" pitchFamily="2" charset="-122"/>
              </a:rPr>
              <a:t>”</a:t>
            </a:r>
            <a:r>
              <a:rPr lang="zh-CN" altLang="en-US" b="1">
                <a:solidFill>
                  <a:srgbClr val="0000FF"/>
                </a:solidFill>
                <a:latin typeface="幼圆" panose="02010509060101010101" pitchFamily="49" charset="-122"/>
                <a:ea typeface="幼圆" panose="02010509060101010101" pitchFamily="49" charset="-122"/>
                <a:sym typeface="宋体" panose="02010600030101010101" pitchFamily="2" charset="-122"/>
              </a:rPr>
              <a:t>重要思想、科学发展观、习近平新时代中国特色社会主义思想共同确立为</a:t>
            </a:r>
            <a:r>
              <a:rPr lang="zh-CN" altLang="en-US" b="1">
                <a:solidFill>
                  <a:srgbClr val="FF0000"/>
                </a:solidFill>
                <a:latin typeface="幼圆" panose="02010509060101010101" pitchFamily="49" charset="-122"/>
                <a:ea typeface="幼圆" panose="02010509060101010101" pitchFamily="49" charset="-122"/>
                <a:sym typeface="宋体" panose="02010600030101010101" pitchFamily="2" charset="-122"/>
              </a:rPr>
              <a:t>国家指导思想</a:t>
            </a:r>
            <a:r>
              <a:rPr lang="zh-CN" altLang="en-US" b="1">
                <a:solidFill>
                  <a:srgbClr val="0000FF"/>
                </a:solidFill>
                <a:latin typeface="幼圆" panose="02010509060101010101" pitchFamily="49" charset="-122"/>
                <a:ea typeface="幼圆" panose="02010509060101010101" pitchFamily="49" charset="-122"/>
                <a:sym typeface="宋体" panose="02010600030101010101" pitchFamily="2" charset="-122"/>
              </a:rPr>
              <a:t>。</a:t>
            </a:r>
          </a:p>
        </p:txBody>
      </p:sp>
      <p:pic>
        <p:nvPicPr>
          <p:cNvPr id="48134" name="图片 2">
            <a:extLst>
              <a:ext uri="{FF2B5EF4-FFF2-40B4-BE49-F238E27FC236}">
                <a16:creationId xmlns:a16="http://schemas.microsoft.com/office/drawing/2014/main" id="{F4D181D0-C10B-46B7-BC30-D44A191E6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300" y="1509044"/>
            <a:ext cx="3695700" cy="282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图片 3">
            <a:extLst>
              <a:ext uri="{FF2B5EF4-FFF2-40B4-BE49-F238E27FC236}">
                <a16:creationId xmlns:a16="http://schemas.microsoft.com/office/drawing/2014/main" id="{3136DA03-509E-44B6-8EFA-B327D5C9C7A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0738" y="3457576"/>
            <a:ext cx="3281362"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13411">
            <a:extLst>
              <a:ext uri="{FF2B5EF4-FFF2-40B4-BE49-F238E27FC236}">
                <a16:creationId xmlns:a16="http://schemas.microsoft.com/office/drawing/2014/main" id="{3059093C-0B6E-4A8F-9B61-F4A1AB108216}"/>
              </a:ext>
            </a:extLst>
          </p:cNvPr>
          <p:cNvSpPr>
            <a:spLocks noChangeArrowheads="1"/>
          </p:cNvSpPr>
          <p:nvPr/>
        </p:nvSpPr>
        <p:spPr bwMode="auto">
          <a:xfrm>
            <a:off x="1560513" y="6350"/>
            <a:ext cx="3948112" cy="316562"/>
          </a:xfrm>
          <a:prstGeom prst="rect">
            <a:avLst/>
          </a:prstGeom>
          <a:solidFill>
            <a:srgbClr val="CCECFF"/>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nSpc>
                <a:spcPct val="120000"/>
              </a:lnSpc>
              <a:spcBef>
                <a:spcPct val="50000"/>
              </a:spcBef>
              <a:buFont typeface="Arial" panose="020B0604020202020204" pitchFamily="34" charset="0"/>
              <a:buNone/>
              <a:defRPr/>
            </a:pPr>
            <a:r>
              <a:rPr lang="zh-CN" altLang="en-US" sz="1400" b="1">
                <a:solidFill>
                  <a:srgbClr val="FF0066"/>
                </a:solidFill>
                <a:effectLst>
                  <a:outerShdw blurRad="38100" dist="38100" dir="2700000" algn="tl">
                    <a:srgbClr val="000000"/>
                  </a:outerShdw>
                </a:effectLst>
                <a:latin typeface="幼圆" panose="02010509060101010101" pitchFamily="49" charset="-122"/>
                <a:ea typeface="幼圆" panose="02010509060101010101" pitchFamily="49" charset="-122"/>
              </a:rPr>
              <a:t>三 马克思主义中国化两大理论成果及其关系</a:t>
            </a:r>
          </a:p>
        </p:txBody>
      </p:sp>
      <p:grpSp>
        <p:nvGrpSpPr>
          <p:cNvPr id="49156" name="组合 2092">
            <a:extLst>
              <a:ext uri="{FF2B5EF4-FFF2-40B4-BE49-F238E27FC236}">
                <a16:creationId xmlns:a16="http://schemas.microsoft.com/office/drawing/2014/main" id="{F1AAABF1-9478-463D-8A85-2BE1B85C1893}"/>
              </a:ext>
            </a:extLst>
          </p:cNvPr>
          <p:cNvGrpSpPr>
            <a:grpSpLocks/>
          </p:cNvGrpSpPr>
          <p:nvPr/>
        </p:nvGrpSpPr>
        <p:grpSpPr bwMode="auto">
          <a:xfrm>
            <a:off x="2271714" y="1582738"/>
            <a:ext cx="981075" cy="2894012"/>
            <a:chOff x="2562" y="981"/>
            <a:chExt cx="439" cy="1542"/>
          </a:xfrm>
        </p:grpSpPr>
        <p:sp>
          <p:nvSpPr>
            <p:cNvPr id="49176" name="椭圆 2093">
              <a:extLst>
                <a:ext uri="{FF2B5EF4-FFF2-40B4-BE49-F238E27FC236}">
                  <a16:creationId xmlns:a16="http://schemas.microsoft.com/office/drawing/2014/main" id="{2FC3833F-5E05-47DC-AEFE-A434A365D56D}"/>
                </a:ext>
              </a:extLst>
            </p:cNvPr>
            <p:cNvSpPr>
              <a:spLocks noChangeArrowheads="1"/>
            </p:cNvSpPr>
            <p:nvPr/>
          </p:nvSpPr>
          <p:spPr bwMode="auto">
            <a:xfrm>
              <a:off x="2562" y="981"/>
              <a:ext cx="439" cy="1542"/>
            </a:xfrm>
            <a:prstGeom prst="ellipse">
              <a:avLst/>
            </a:prstGeom>
            <a:gradFill rotWithShape="0">
              <a:gsLst>
                <a:gs pos="0">
                  <a:srgbClr val="FFFF99"/>
                </a:gs>
                <a:gs pos="50000">
                  <a:srgbClr val="FFFFFF"/>
                </a:gs>
                <a:gs pos="100000">
                  <a:srgbClr val="FFFF99"/>
                </a:gs>
              </a:gsLst>
              <a:lin ang="0" scaled="1"/>
            </a:gradFill>
            <a:ln w="9525">
              <a:round/>
              <a:headEnd/>
              <a:tailEnd/>
            </a:ln>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p:spPr>
          <p:txBody>
            <a:bodyP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77" name="矩形 2094">
              <a:extLst>
                <a:ext uri="{FF2B5EF4-FFF2-40B4-BE49-F238E27FC236}">
                  <a16:creationId xmlns:a16="http://schemas.microsoft.com/office/drawing/2014/main" id="{EBE57E3A-5E22-4B7C-8BAD-F705F4CFE3C6}"/>
                </a:ext>
              </a:extLst>
            </p:cNvPr>
            <p:cNvSpPr>
              <a:spLocks noChangeArrowheads="1" noChangeShapeType="1" noTextEdit="1"/>
            </p:cNvSpPr>
            <p:nvPr/>
          </p:nvSpPr>
          <p:spPr bwMode="auto">
            <a:xfrm rot="5400000">
              <a:off x="2142" y="1663"/>
              <a:ext cx="1225" cy="272"/>
            </a:xfrm>
            <a:prstGeom prst="rect">
              <a:avLst/>
            </a:prstGeom>
          </p:spPr>
          <p:txBody>
            <a:bodyPr vert="eaVert" wrap="none" fromWordArt="1">
              <a:prstTxWarp prst="textPlain">
                <a:avLst>
                  <a:gd name="adj" fmla="val 50000"/>
                </a:avLst>
              </a:prstTxWarp>
            </a:bodyPr>
            <a:lstStyle/>
            <a:p>
              <a:pPr algn="ctr" fontAlgn="auto"/>
              <a:r>
                <a:rPr lang="zh-CN" altLang="en-US" sz="3600" kern="10">
                  <a:ln w="9525">
                    <a:solidFill>
                      <a:srgbClr val="800000"/>
                    </a:solidFill>
                    <a:round/>
                    <a:headEnd/>
                    <a:tailEnd/>
                  </a:ln>
                  <a:solidFill>
                    <a:srgbClr val="800000"/>
                  </a:solidFill>
                  <a:effectLst>
                    <a:outerShdw dist="35921" dir="2700000" algn="ctr" rotWithShape="0">
                      <a:srgbClr val="B2B2B2">
                        <a:alpha val="79999"/>
                      </a:srgbClr>
                    </a:outerShdw>
                  </a:effectLst>
                  <a:latin typeface="华文行楷" panose="02010800040101010101" pitchFamily="2" charset="-122"/>
                  <a:ea typeface="华文行楷" panose="02010800040101010101" pitchFamily="2" charset="-122"/>
                </a:rPr>
                <a:t>马克思主义</a:t>
              </a:r>
            </a:p>
          </p:txBody>
        </p:sp>
      </p:grpSp>
      <p:grpSp>
        <p:nvGrpSpPr>
          <p:cNvPr id="49157" name="组合 1">
            <a:extLst>
              <a:ext uri="{FF2B5EF4-FFF2-40B4-BE49-F238E27FC236}">
                <a16:creationId xmlns:a16="http://schemas.microsoft.com/office/drawing/2014/main" id="{A23D3AF3-623C-4C84-A09B-4DB3BCF88559}"/>
              </a:ext>
            </a:extLst>
          </p:cNvPr>
          <p:cNvGrpSpPr>
            <a:grpSpLocks/>
          </p:cNvGrpSpPr>
          <p:nvPr/>
        </p:nvGrpSpPr>
        <p:grpSpPr bwMode="auto">
          <a:xfrm>
            <a:off x="5094289" y="1131889"/>
            <a:ext cx="3151187" cy="1023937"/>
            <a:chOff x="2562" y="981"/>
            <a:chExt cx="439" cy="1542"/>
          </a:xfrm>
        </p:grpSpPr>
        <p:sp>
          <p:nvSpPr>
            <p:cNvPr id="49174" name="椭圆 2">
              <a:extLst>
                <a:ext uri="{FF2B5EF4-FFF2-40B4-BE49-F238E27FC236}">
                  <a16:creationId xmlns:a16="http://schemas.microsoft.com/office/drawing/2014/main" id="{2C025DC9-812D-43FF-8A0F-9C1B3291DBD1}"/>
                </a:ext>
              </a:extLst>
            </p:cNvPr>
            <p:cNvSpPr>
              <a:spLocks noChangeArrowheads="1"/>
            </p:cNvSpPr>
            <p:nvPr/>
          </p:nvSpPr>
          <p:spPr bwMode="auto">
            <a:xfrm>
              <a:off x="2562" y="981"/>
              <a:ext cx="439" cy="1542"/>
            </a:xfrm>
            <a:prstGeom prst="ellipse">
              <a:avLst/>
            </a:prstGeom>
            <a:gradFill rotWithShape="0">
              <a:gsLst>
                <a:gs pos="0">
                  <a:srgbClr val="FFFF99"/>
                </a:gs>
                <a:gs pos="50000">
                  <a:srgbClr val="FFFFFF"/>
                </a:gs>
                <a:gs pos="100000">
                  <a:srgbClr val="FFFF99"/>
                </a:gs>
              </a:gsLst>
              <a:lin ang="0" scaled="1"/>
            </a:gradFill>
            <a:ln w="9525">
              <a:round/>
              <a:headEnd/>
              <a:tailEnd/>
            </a:ln>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p:spPr>
          <p:txBody>
            <a:bodyP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75" name="矩形 3">
              <a:extLst>
                <a:ext uri="{FF2B5EF4-FFF2-40B4-BE49-F238E27FC236}">
                  <a16:creationId xmlns:a16="http://schemas.microsoft.com/office/drawing/2014/main" id="{4F027CD9-A7EB-4AC2-A593-4BB656F4115D}"/>
                </a:ext>
              </a:extLst>
            </p:cNvPr>
            <p:cNvSpPr>
              <a:spLocks noChangeArrowheads="1" noChangeShapeType="1" noTextEdit="1"/>
            </p:cNvSpPr>
            <p:nvPr/>
          </p:nvSpPr>
          <p:spPr bwMode="auto">
            <a:xfrm>
              <a:off x="2611" y="1601"/>
              <a:ext cx="362" cy="633"/>
            </a:xfrm>
            <a:prstGeom prst="rect">
              <a:avLst/>
            </a:prstGeom>
          </p:spPr>
          <p:txBody>
            <a:bodyPr wrap="none" fromWordArt="1">
              <a:prstTxWarp prst="textPlain">
                <a:avLst>
                  <a:gd name="adj" fmla="val 50000"/>
                </a:avLst>
              </a:prstTxWarp>
            </a:bodyPr>
            <a:lstStyle/>
            <a:p>
              <a:r>
                <a:rPr lang="zh-CN" altLang="en-US" sz="2800" kern="10">
                  <a:ln w="9525">
                    <a:solidFill>
                      <a:srgbClr val="800000"/>
                    </a:solidFill>
                    <a:round/>
                    <a:headEnd/>
                    <a:tailEnd/>
                  </a:ln>
                  <a:solidFill>
                    <a:srgbClr val="800000"/>
                  </a:solidFill>
                  <a:effectLst>
                    <a:outerShdw dist="35921" dir="2700000" algn="ctr" rotWithShape="0">
                      <a:srgbClr val="B2B2B2">
                        <a:alpha val="79999"/>
                      </a:srgbClr>
                    </a:outerShdw>
                  </a:effectLst>
                  <a:latin typeface="华文行楷" panose="02010800040101010101" pitchFamily="2" charset="-122"/>
                  <a:ea typeface="华文行楷" panose="02010800040101010101" pitchFamily="2" charset="-122"/>
                </a:rPr>
                <a:t>毛泽东思想</a:t>
              </a:r>
            </a:p>
          </p:txBody>
        </p:sp>
      </p:grpSp>
      <p:grpSp>
        <p:nvGrpSpPr>
          <p:cNvPr id="49158" name="组合 7">
            <a:extLst>
              <a:ext uri="{FF2B5EF4-FFF2-40B4-BE49-F238E27FC236}">
                <a16:creationId xmlns:a16="http://schemas.microsoft.com/office/drawing/2014/main" id="{62AE988B-EDAC-41F7-961E-E4C9D92DC42D}"/>
              </a:ext>
            </a:extLst>
          </p:cNvPr>
          <p:cNvGrpSpPr>
            <a:grpSpLocks/>
          </p:cNvGrpSpPr>
          <p:nvPr/>
        </p:nvGrpSpPr>
        <p:grpSpPr bwMode="auto">
          <a:xfrm>
            <a:off x="4791076" y="3621088"/>
            <a:ext cx="3757613" cy="1293812"/>
            <a:chOff x="2562" y="981"/>
            <a:chExt cx="439" cy="1542"/>
          </a:xfrm>
        </p:grpSpPr>
        <p:sp>
          <p:nvSpPr>
            <p:cNvPr id="49172" name="椭圆 9">
              <a:extLst>
                <a:ext uri="{FF2B5EF4-FFF2-40B4-BE49-F238E27FC236}">
                  <a16:creationId xmlns:a16="http://schemas.microsoft.com/office/drawing/2014/main" id="{14BD6082-FC5F-4A3E-BE62-429F0A57FEC3}"/>
                </a:ext>
              </a:extLst>
            </p:cNvPr>
            <p:cNvSpPr>
              <a:spLocks noChangeArrowheads="1"/>
            </p:cNvSpPr>
            <p:nvPr/>
          </p:nvSpPr>
          <p:spPr bwMode="auto">
            <a:xfrm>
              <a:off x="2562" y="981"/>
              <a:ext cx="439" cy="1542"/>
            </a:xfrm>
            <a:prstGeom prst="ellipse">
              <a:avLst/>
            </a:prstGeom>
            <a:gradFill rotWithShape="0">
              <a:gsLst>
                <a:gs pos="0">
                  <a:srgbClr val="FFFF99"/>
                </a:gs>
                <a:gs pos="50000">
                  <a:srgbClr val="FFFFFF"/>
                </a:gs>
                <a:gs pos="100000">
                  <a:srgbClr val="FFFF99"/>
                </a:gs>
              </a:gsLst>
              <a:lin ang="0" scaled="1"/>
            </a:gradFill>
            <a:ln w="9525">
              <a:round/>
              <a:headEnd/>
              <a:tailEnd/>
            </a:ln>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p:spPr>
          <p:txBody>
            <a:bodyPr>
              <a:flatTx/>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73" name="矩形 10">
              <a:extLst>
                <a:ext uri="{FF2B5EF4-FFF2-40B4-BE49-F238E27FC236}">
                  <a16:creationId xmlns:a16="http://schemas.microsoft.com/office/drawing/2014/main" id="{0952ADDD-9F1E-44D8-A729-060B69384954}"/>
                </a:ext>
              </a:extLst>
            </p:cNvPr>
            <p:cNvSpPr>
              <a:spLocks noChangeArrowheads="1" noChangeShapeType="1" noTextEdit="1"/>
            </p:cNvSpPr>
            <p:nvPr/>
          </p:nvSpPr>
          <p:spPr bwMode="auto">
            <a:xfrm>
              <a:off x="2611" y="1601"/>
              <a:ext cx="362" cy="633"/>
            </a:xfrm>
            <a:prstGeom prst="rect">
              <a:avLst/>
            </a:prstGeom>
          </p:spPr>
          <p:txBody>
            <a:bodyPr wrap="none" fromWordArt="1">
              <a:prstTxWarp prst="textPlain">
                <a:avLst>
                  <a:gd name="adj" fmla="val 50000"/>
                </a:avLst>
              </a:prstTxWarp>
            </a:bodyPr>
            <a:lstStyle/>
            <a:p>
              <a:r>
                <a:rPr lang="zh-CN" altLang="en-US" sz="2800" kern="10">
                  <a:ln w="9525">
                    <a:solidFill>
                      <a:srgbClr val="800000"/>
                    </a:solidFill>
                    <a:round/>
                    <a:headEnd/>
                    <a:tailEnd/>
                  </a:ln>
                  <a:solidFill>
                    <a:srgbClr val="800000"/>
                  </a:solidFill>
                  <a:effectLst>
                    <a:outerShdw dist="35921" dir="2700000" algn="ctr" rotWithShape="0">
                      <a:srgbClr val="B2B2B2">
                        <a:alpha val="79999"/>
                      </a:srgbClr>
                    </a:outerShdw>
                  </a:effectLst>
                  <a:latin typeface="华文行楷" panose="02010800040101010101" pitchFamily="2" charset="-122"/>
                  <a:ea typeface="华文行楷" panose="02010800040101010101" pitchFamily="2" charset="-122"/>
                </a:rPr>
                <a:t>中国特色社会主义理论</a:t>
              </a:r>
            </a:p>
          </p:txBody>
        </p:sp>
      </p:grpSp>
      <p:cxnSp>
        <p:nvCxnSpPr>
          <p:cNvPr id="12" name="直接箭头连接符 11">
            <a:extLst>
              <a:ext uri="{FF2B5EF4-FFF2-40B4-BE49-F238E27FC236}">
                <a16:creationId xmlns:a16="http://schemas.microsoft.com/office/drawing/2014/main" id="{AA892A99-75EC-4F44-BF8F-6FD68CBF3422}"/>
              </a:ext>
            </a:extLst>
          </p:cNvPr>
          <p:cNvCxnSpPr/>
          <p:nvPr/>
        </p:nvCxnSpPr>
        <p:spPr>
          <a:xfrm>
            <a:off x="6438900" y="2308226"/>
            <a:ext cx="12700" cy="1120775"/>
          </a:xfrm>
          <a:prstGeom prst="straightConnector1">
            <a:avLst/>
          </a:prstGeom>
          <a:ln w="920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AD951D4-A21F-45B7-8929-0DBAF2709FE9}"/>
              </a:ext>
            </a:extLst>
          </p:cNvPr>
          <p:cNvCxnSpPr/>
          <p:nvPr/>
        </p:nvCxnSpPr>
        <p:spPr>
          <a:xfrm flipV="1">
            <a:off x="7065963" y="2270125"/>
            <a:ext cx="0" cy="1150938"/>
          </a:xfrm>
          <a:prstGeom prst="straightConnector1">
            <a:avLst/>
          </a:prstGeom>
          <a:ln w="920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DAEB561-3C17-4563-BE5A-0A9A69E34C68}"/>
              </a:ext>
            </a:extLst>
          </p:cNvPr>
          <p:cNvCxnSpPr/>
          <p:nvPr/>
        </p:nvCxnSpPr>
        <p:spPr>
          <a:xfrm flipV="1">
            <a:off x="3252788" y="1773238"/>
            <a:ext cx="1835150" cy="1249362"/>
          </a:xfrm>
          <a:prstGeom prst="straightConnector1">
            <a:avLst/>
          </a:prstGeom>
          <a:ln w="920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A3057B8-029E-49E6-BC4E-D109EFD7C071}"/>
              </a:ext>
            </a:extLst>
          </p:cNvPr>
          <p:cNvCxnSpPr/>
          <p:nvPr/>
        </p:nvCxnSpPr>
        <p:spPr>
          <a:xfrm>
            <a:off x="3287713" y="3068638"/>
            <a:ext cx="1503362" cy="1250950"/>
          </a:xfrm>
          <a:prstGeom prst="straightConnector1">
            <a:avLst/>
          </a:prstGeom>
          <a:ln w="920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9163" name="矩形 17">
            <a:extLst>
              <a:ext uri="{FF2B5EF4-FFF2-40B4-BE49-F238E27FC236}">
                <a16:creationId xmlns:a16="http://schemas.microsoft.com/office/drawing/2014/main" id="{18E6A73D-325E-4028-B544-5A13093C12CB}"/>
              </a:ext>
            </a:extLst>
          </p:cNvPr>
          <p:cNvSpPr>
            <a:spLocks noChangeArrowheads="1"/>
          </p:cNvSpPr>
          <p:nvPr/>
        </p:nvSpPr>
        <p:spPr bwMode="auto">
          <a:xfrm>
            <a:off x="2171701" y="5487988"/>
            <a:ext cx="2571750" cy="536575"/>
          </a:xfrm>
          <a:prstGeom prst="rect">
            <a:avLst/>
          </a:prstGeom>
          <a:solidFill>
            <a:srgbClr val="CCFFFF"/>
          </a:solidFill>
          <a:ln w="9525">
            <a:solidFill>
              <a:srgbClr val="FF9900"/>
            </a:solidFill>
            <a:miter lim="800000"/>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20000"/>
              </a:spcBef>
            </a:pPr>
            <a:r>
              <a:rPr lang="zh-CN" altLang="en-US" sz="2000" b="1">
                <a:solidFill>
                  <a:srgbClr val="FF0000"/>
                </a:solidFill>
                <a:ea typeface="幼圆" panose="02010509060101010101" pitchFamily="49" charset="-122"/>
              </a:rPr>
              <a:t>在中国的运用和发展</a:t>
            </a:r>
          </a:p>
        </p:txBody>
      </p:sp>
      <p:grpSp>
        <p:nvGrpSpPr>
          <p:cNvPr id="49164" name="组合 2079">
            <a:extLst>
              <a:ext uri="{FF2B5EF4-FFF2-40B4-BE49-F238E27FC236}">
                <a16:creationId xmlns:a16="http://schemas.microsoft.com/office/drawing/2014/main" id="{DA204974-93E6-408C-9D7A-C0261FEB3066}"/>
              </a:ext>
            </a:extLst>
          </p:cNvPr>
          <p:cNvGrpSpPr>
            <a:grpSpLocks/>
          </p:cNvGrpSpPr>
          <p:nvPr/>
        </p:nvGrpSpPr>
        <p:grpSpPr bwMode="auto">
          <a:xfrm>
            <a:off x="2171701" y="606426"/>
            <a:ext cx="1984375" cy="525463"/>
            <a:chOff x="-35" y="0"/>
            <a:chExt cx="3731" cy="325"/>
          </a:xfrm>
        </p:grpSpPr>
        <p:sp>
          <p:nvSpPr>
            <p:cNvPr id="49170" name="圆角矩形 2080">
              <a:extLst>
                <a:ext uri="{FF2B5EF4-FFF2-40B4-BE49-F238E27FC236}">
                  <a16:creationId xmlns:a16="http://schemas.microsoft.com/office/drawing/2014/main" id="{9D597114-092A-493B-AD6F-7D6A2A998C6E}"/>
                </a:ext>
              </a:extLst>
            </p:cNvPr>
            <p:cNvSpPr>
              <a:spLocks noChangeArrowheads="1"/>
            </p:cNvSpPr>
            <p:nvPr/>
          </p:nvSpPr>
          <p:spPr bwMode="auto">
            <a:xfrm>
              <a:off x="0" y="0"/>
              <a:ext cx="3696" cy="32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171" name="文本框 2081">
              <a:extLst>
                <a:ext uri="{FF2B5EF4-FFF2-40B4-BE49-F238E27FC236}">
                  <a16:creationId xmlns:a16="http://schemas.microsoft.com/office/drawing/2014/main" id="{E704DB36-522C-47A1-B7D6-BFECF4B3C42D}"/>
                </a:ext>
              </a:extLst>
            </p:cNvPr>
            <p:cNvSpPr txBox="1">
              <a:spLocks noChangeArrowheads="1"/>
            </p:cNvSpPr>
            <p:nvPr/>
          </p:nvSpPr>
          <p:spPr bwMode="auto">
            <a:xfrm>
              <a:off x="-35" y="41"/>
              <a:ext cx="3731" cy="266"/>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lang="zh-CN" altLang="en-US" sz="2000" b="1">
                  <a:solidFill>
                    <a:srgbClr val="0000FF"/>
                  </a:solidFill>
                  <a:latin typeface="楷体_GB2312" pitchFamily="49" charset="-122"/>
                  <a:ea typeface="楷体_GB2312" pitchFamily="49" charset="-122"/>
                </a:rPr>
                <a:t>三者逻辑关系</a:t>
              </a:r>
            </a:p>
          </p:txBody>
        </p:sp>
      </p:grpSp>
      <p:sp>
        <p:nvSpPr>
          <p:cNvPr id="49165" name="圆角矩形标注 5">
            <a:extLst>
              <a:ext uri="{FF2B5EF4-FFF2-40B4-BE49-F238E27FC236}">
                <a16:creationId xmlns:a16="http://schemas.microsoft.com/office/drawing/2014/main" id="{7B96BE98-93A4-46C2-B3C2-669DED5CFA13}"/>
              </a:ext>
            </a:extLst>
          </p:cNvPr>
          <p:cNvSpPr>
            <a:spLocks noChangeArrowheads="1"/>
          </p:cNvSpPr>
          <p:nvPr/>
        </p:nvSpPr>
        <p:spPr bwMode="auto">
          <a:xfrm>
            <a:off x="7624763" y="2449514"/>
            <a:ext cx="1568450" cy="485775"/>
          </a:xfrm>
          <a:prstGeom prst="wedgeRoundRectCallout">
            <a:avLst>
              <a:gd name="adj1" fmla="val -72796"/>
              <a:gd name="adj2" fmla="val 33176"/>
              <a:gd name="adj3" fmla="val 16667"/>
            </a:avLst>
          </a:prstGeom>
          <a:blipFill dpi="0" rotWithShape="1">
            <a:blip r:embed="rId2"/>
            <a:srcRect/>
            <a:tile tx="0" ty="0" sx="100000" sy="100000" flip="none" algn="tl"/>
          </a:blipFill>
          <a:ln w="12700">
            <a:solidFill>
              <a:srgbClr val="8585E0"/>
            </a:solidFill>
            <a:bevel/>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20000"/>
              </a:spcBef>
            </a:pPr>
            <a:r>
              <a:rPr lang="zh-CN" altLang="en-US" sz="2000" b="1">
                <a:solidFill>
                  <a:srgbClr val="FF0000"/>
                </a:solidFill>
                <a:ea typeface="幼圆" panose="02010509060101010101" pitchFamily="49" charset="-122"/>
              </a:rPr>
              <a:t>丰富和发展</a:t>
            </a:r>
            <a:endParaRPr lang="zh-CN" altLang="en-US" sz="2000" b="1">
              <a:solidFill>
                <a:srgbClr val="FF0000"/>
              </a:solidFill>
              <a:latin typeface="幼圆" panose="02010509060101010101" pitchFamily="49" charset="-122"/>
              <a:ea typeface="幼圆" panose="02010509060101010101" pitchFamily="49" charset="-122"/>
            </a:endParaRPr>
          </a:p>
        </p:txBody>
      </p:sp>
      <p:sp>
        <p:nvSpPr>
          <p:cNvPr id="49166" name="圆角矩形标注 5">
            <a:extLst>
              <a:ext uri="{FF2B5EF4-FFF2-40B4-BE49-F238E27FC236}">
                <a16:creationId xmlns:a16="http://schemas.microsoft.com/office/drawing/2014/main" id="{3A251977-AF0B-4D77-95F6-E93FAE1958EA}"/>
              </a:ext>
            </a:extLst>
          </p:cNvPr>
          <p:cNvSpPr>
            <a:spLocks noChangeArrowheads="1"/>
          </p:cNvSpPr>
          <p:nvPr/>
        </p:nvSpPr>
        <p:spPr bwMode="auto">
          <a:xfrm>
            <a:off x="4987925" y="2439988"/>
            <a:ext cx="1112838" cy="857250"/>
          </a:xfrm>
          <a:prstGeom prst="wedgeRoundRectCallout">
            <a:avLst>
              <a:gd name="adj1" fmla="val 74884"/>
              <a:gd name="adj2" fmla="val -29125"/>
              <a:gd name="adj3" fmla="val 16667"/>
            </a:avLst>
          </a:prstGeom>
          <a:blipFill dpi="0" rotWithShape="1">
            <a:blip r:embed="rId2"/>
            <a:srcRect/>
            <a:tile tx="0" ty="0" sx="100000" sy="100000" flip="none" algn="tl"/>
          </a:blipFill>
          <a:ln w="12700">
            <a:solidFill>
              <a:srgbClr val="8585E0"/>
            </a:solidFill>
            <a:bevel/>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20000"/>
              </a:spcBef>
            </a:pPr>
            <a:r>
              <a:rPr lang="zh-CN" altLang="en-US" sz="2000" b="1">
                <a:solidFill>
                  <a:srgbClr val="FF0000"/>
                </a:solidFill>
                <a:latin typeface="幼圆" panose="02010509060101010101" pitchFamily="49" charset="-122"/>
                <a:ea typeface="幼圆" panose="02010509060101010101" pitchFamily="49" charset="-122"/>
              </a:rPr>
              <a:t>重要思想渊源</a:t>
            </a:r>
          </a:p>
        </p:txBody>
      </p:sp>
      <p:sp>
        <p:nvSpPr>
          <p:cNvPr id="49167" name="圆角矩形标注 5">
            <a:extLst>
              <a:ext uri="{FF2B5EF4-FFF2-40B4-BE49-F238E27FC236}">
                <a16:creationId xmlns:a16="http://schemas.microsoft.com/office/drawing/2014/main" id="{5B2B52FF-3E06-41EC-BDEF-870E90EB6CD9}"/>
              </a:ext>
            </a:extLst>
          </p:cNvPr>
          <p:cNvSpPr>
            <a:spLocks noChangeArrowheads="1"/>
          </p:cNvSpPr>
          <p:nvPr/>
        </p:nvSpPr>
        <p:spPr bwMode="auto">
          <a:xfrm>
            <a:off x="3444875" y="1477964"/>
            <a:ext cx="1081088" cy="485775"/>
          </a:xfrm>
          <a:prstGeom prst="wedgeRoundRectCallout">
            <a:avLst>
              <a:gd name="adj1" fmla="val 1935"/>
              <a:gd name="adj2" fmla="val 132481"/>
              <a:gd name="adj3" fmla="val 16667"/>
            </a:avLst>
          </a:prstGeom>
          <a:blipFill dpi="0" rotWithShape="1">
            <a:blip r:embed="rId2"/>
            <a:srcRect/>
            <a:tile tx="0" ty="0" sx="100000" sy="100000" flip="none" algn="tl"/>
          </a:blipFill>
          <a:ln w="12700">
            <a:solidFill>
              <a:srgbClr val="8585E0"/>
            </a:solidFill>
            <a:bevel/>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20000"/>
              </a:spcBef>
            </a:pPr>
            <a:r>
              <a:rPr lang="zh-CN" altLang="en-US" sz="2000" b="1">
                <a:solidFill>
                  <a:srgbClr val="FF0000"/>
                </a:solidFill>
                <a:latin typeface="幼圆" panose="02010509060101010101" pitchFamily="49" charset="-122"/>
                <a:ea typeface="幼圆" panose="02010509060101010101" pitchFamily="49" charset="-122"/>
              </a:rPr>
              <a:t>中国化</a:t>
            </a:r>
          </a:p>
        </p:txBody>
      </p:sp>
      <p:sp>
        <p:nvSpPr>
          <p:cNvPr id="49168" name="圆角矩形标注 5">
            <a:extLst>
              <a:ext uri="{FF2B5EF4-FFF2-40B4-BE49-F238E27FC236}">
                <a16:creationId xmlns:a16="http://schemas.microsoft.com/office/drawing/2014/main" id="{94635BF1-4786-4F96-9246-C9357BA93B60}"/>
              </a:ext>
            </a:extLst>
          </p:cNvPr>
          <p:cNvSpPr>
            <a:spLocks noChangeArrowheads="1"/>
          </p:cNvSpPr>
          <p:nvPr/>
        </p:nvSpPr>
        <p:spPr bwMode="auto">
          <a:xfrm>
            <a:off x="3287714" y="4141789"/>
            <a:ext cx="1082675" cy="485775"/>
          </a:xfrm>
          <a:prstGeom prst="wedgeRoundRectCallout">
            <a:avLst>
              <a:gd name="adj1" fmla="val 9153"/>
              <a:gd name="adj2" fmla="val -136014"/>
              <a:gd name="adj3" fmla="val 16667"/>
            </a:avLst>
          </a:prstGeom>
          <a:blipFill dpi="0" rotWithShape="1">
            <a:blip r:embed="rId2"/>
            <a:srcRect/>
            <a:tile tx="0" ty="0" sx="100000" sy="100000" flip="none" algn="tl"/>
          </a:blipFill>
          <a:ln w="12700">
            <a:solidFill>
              <a:srgbClr val="8585E0"/>
            </a:solidFill>
            <a:bevel/>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20000"/>
              </a:spcBef>
            </a:pPr>
            <a:r>
              <a:rPr lang="zh-CN" altLang="en-US" sz="2000" b="1">
                <a:solidFill>
                  <a:srgbClr val="FF0000"/>
                </a:solidFill>
                <a:latin typeface="幼圆" panose="02010509060101010101" pitchFamily="49" charset="-122"/>
                <a:ea typeface="幼圆" panose="02010509060101010101" pitchFamily="49" charset="-122"/>
              </a:rPr>
              <a:t>中国化</a:t>
            </a:r>
          </a:p>
        </p:txBody>
      </p:sp>
      <p:sp>
        <p:nvSpPr>
          <p:cNvPr id="49169" name="文本框 2">
            <a:extLst>
              <a:ext uri="{FF2B5EF4-FFF2-40B4-BE49-F238E27FC236}">
                <a16:creationId xmlns:a16="http://schemas.microsoft.com/office/drawing/2014/main" id="{575D945E-789E-4150-82C6-A37EC847D015}"/>
              </a:ext>
            </a:extLst>
          </p:cNvPr>
          <p:cNvSpPr txBox="1">
            <a:spLocks noChangeArrowheads="1"/>
          </p:cNvSpPr>
          <p:nvPr/>
        </p:nvSpPr>
        <p:spPr bwMode="auto">
          <a:xfrm>
            <a:off x="5375276" y="5049839"/>
            <a:ext cx="50514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latin typeface="华文彩云" panose="02010800040101010101" pitchFamily="2" charset="-122"/>
                <a:ea typeface="华文彩云" panose="02010800040101010101" pitchFamily="2" charset="-122"/>
              </a:rPr>
              <a:t>视频：</a:t>
            </a:r>
          </a:p>
          <a:p>
            <a:pPr eaLnBrk="1" hangingPunct="1"/>
            <a:r>
              <a:rPr lang="zh-CN" altLang="en-US" sz="2000" b="1">
                <a:solidFill>
                  <a:srgbClr val="FF0000"/>
                </a:solidFill>
                <a:latin typeface="华文彩云" panose="02010800040101010101" pitchFamily="2" charset="-122"/>
                <a:ea typeface="华文彩云" panose="02010800040101010101" pitchFamily="2" charset="-122"/>
                <a:hlinkClick r:id="rId3" action="ppaction://hlinkfile"/>
              </a:rPr>
              <a:t>《共产党宣言》与马克思主义中国化 5.mp4</a:t>
            </a:r>
            <a:endParaRPr lang="zh-CN" altLang="en-US" sz="2000" b="1">
              <a:solidFill>
                <a:srgbClr val="FF0000"/>
              </a:solidFill>
              <a:latin typeface="华文彩云" panose="02010800040101010101" pitchFamily="2" charset="-122"/>
              <a:ea typeface="华文彩云" panose="020108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9" name="AutoShape 3">
            <a:extLst>
              <a:ext uri="{FF2B5EF4-FFF2-40B4-BE49-F238E27FC236}">
                <a16:creationId xmlns:a16="http://schemas.microsoft.com/office/drawing/2014/main" id="{E8A60F94-A792-439F-8B47-F824046E8F0A}"/>
              </a:ext>
            </a:extLst>
          </p:cNvPr>
          <p:cNvSpPr>
            <a:spLocks noChangeArrowheads="1"/>
          </p:cNvSpPr>
          <p:nvPr/>
        </p:nvSpPr>
        <p:spPr bwMode="auto">
          <a:xfrm>
            <a:off x="2711450" y="549276"/>
            <a:ext cx="1593850" cy="792163"/>
          </a:xfrm>
          <a:prstGeom prst="horizontalScroll">
            <a:avLst>
              <a:gd name="adj" fmla="val 12500"/>
            </a:avLst>
          </a:prstGeom>
          <a:solidFill>
            <a:srgbClr val="0000FF"/>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r>
              <a:rPr kumimoji="1" lang="zh-CN" altLang="en-US" sz="2400" b="1">
                <a:solidFill>
                  <a:srgbClr val="FF0000"/>
                </a:solidFill>
                <a:effectLst>
                  <a:outerShdw blurRad="38100" dist="38100" dir="2700000" algn="tl">
                    <a:srgbClr val="000000"/>
                  </a:outerShdw>
                </a:effectLst>
                <a:latin typeface="楷体" panose="02010609060101010101" charset="-122"/>
                <a:ea typeface="楷体" panose="02010609060101010101" charset="-122"/>
                <a:cs typeface="楷体" panose="02010609060101010101" charset="-122"/>
              </a:rPr>
              <a:t>练  习</a:t>
            </a:r>
          </a:p>
        </p:txBody>
      </p:sp>
      <p:pic>
        <p:nvPicPr>
          <p:cNvPr id="50179" name="Picture 4" descr="u=3901900897,3333299309&amp;fm=0&amp;gp=44">
            <a:extLst>
              <a:ext uri="{FF2B5EF4-FFF2-40B4-BE49-F238E27FC236}">
                <a16:creationId xmlns:a16="http://schemas.microsoft.com/office/drawing/2014/main" id="{6B653CB4-6DAA-4E4F-8B7C-B5B88DBA8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549276"/>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5">
            <a:extLst>
              <a:ext uri="{FF2B5EF4-FFF2-40B4-BE49-F238E27FC236}">
                <a16:creationId xmlns:a16="http://schemas.microsoft.com/office/drawing/2014/main" id="{929767BD-B6D6-455E-B04D-3ECA00842C5F}"/>
              </a:ext>
            </a:extLst>
          </p:cNvPr>
          <p:cNvSpPr>
            <a:spLocks noChangeArrowheads="1"/>
          </p:cNvSpPr>
          <p:nvPr/>
        </p:nvSpPr>
        <p:spPr bwMode="auto">
          <a:xfrm>
            <a:off x="1919288" y="1412875"/>
            <a:ext cx="8208962" cy="2400300"/>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a:solidFill>
                  <a:srgbClr val="990000"/>
                </a:solidFill>
                <a:latin typeface="楷体_GB2312" pitchFamily="49" charset="-122"/>
                <a:ea typeface="楷体_GB2312" pitchFamily="49" charset="-122"/>
              </a:rPr>
              <a:t> </a:t>
            </a:r>
            <a:r>
              <a:rPr lang="zh-CN" altLang="en-US" sz="2000" b="1">
                <a:solidFill>
                  <a:srgbClr val="990000"/>
                </a:solidFill>
                <a:latin typeface="楷体" panose="02010609060101010101" pitchFamily="49" charset="-122"/>
                <a:ea typeface="楷体" panose="02010609060101010101" pitchFamily="49" charset="-122"/>
              </a:rPr>
              <a:t>在中国特色社会主义理论体系的形成过程中具有开创性作用的理论是（单）：</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A </a:t>
            </a:r>
            <a:r>
              <a:rPr lang="zh-CN" altLang="en-US" sz="2000" b="1">
                <a:solidFill>
                  <a:srgbClr val="990000"/>
                </a:solidFill>
                <a:latin typeface="楷体" panose="02010609060101010101" pitchFamily="49" charset="-122"/>
                <a:ea typeface="楷体" panose="02010609060101010101" pitchFamily="49" charset="-122"/>
              </a:rPr>
              <a:t>马克思列宁主义</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B </a:t>
            </a:r>
            <a:r>
              <a:rPr lang="zh-CN" altLang="en-US" sz="2000" b="1">
                <a:solidFill>
                  <a:srgbClr val="990000"/>
                </a:solidFill>
                <a:latin typeface="楷体" panose="02010609060101010101" pitchFamily="49" charset="-122"/>
                <a:ea typeface="楷体" panose="02010609060101010101" pitchFamily="49" charset="-122"/>
              </a:rPr>
              <a:t>毛泽东思想</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C </a:t>
            </a:r>
            <a:r>
              <a:rPr lang="zh-CN" altLang="en-US" sz="2000" b="1">
                <a:solidFill>
                  <a:srgbClr val="990000"/>
                </a:solidFill>
                <a:latin typeface="楷体" panose="02010609060101010101" pitchFamily="49" charset="-122"/>
                <a:ea typeface="楷体" panose="02010609060101010101" pitchFamily="49" charset="-122"/>
              </a:rPr>
              <a:t>邓小平理论。</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D </a:t>
            </a:r>
            <a:r>
              <a:rPr lang="zh-CN" altLang="en-US" sz="2000" b="1">
                <a:solidFill>
                  <a:srgbClr val="990000"/>
                </a:solidFill>
                <a:latin typeface="楷体" panose="02010609060101010101" pitchFamily="49" charset="-122"/>
                <a:ea typeface="楷体" panose="02010609060101010101" pitchFamily="49" charset="-122"/>
              </a:rPr>
              <a:t>习近平新时代中国特色社会主义思想</a:t>
            </a:r>
          </a:p>
        </p:txBody>
      </p:sp>
      <p:sp>
        <p:nvSpPr>
          <p:cNvPr id="9" name="矩形 913411">
            <a:extLst>
              <a:ext uri="{FF2B5EF4-FFF2-40B4-BE49-F238E27FC236}">
                <a16:creationId xmlns:a16="http://schemas.microsoft.com/office/drawing/2014/main" id="{66CB7019-944E-4C9A-AB50-B6594FCD04D5}"/>
              </a:ext>
            </a:extLst>
          </p:cNvPr>
          <p:cNvSpPr>
            <a:spLocks noChangeArrowheads="1"/>
          </p:cNvSpPr>
          <p:nvPr/>
        </p:nvSpPr>
        <p:spPr bwMode="auto">
          <a:xfrm>
            <a:off x="1560513" y="6350"/>
            <a:ext cx="3948112" cy="316562"/>
          </a:xfrm>
          <a:prstGeom prst="rect">
            <a:avLst/>
          </a:prstGeom>
          <a:solidFill>
            <a:srgbClr val="CCECFF"/>
          </a:solidFill>
          <a:ln>
            <a:noFill/>
          </a:ln>
          <a:extLst>
            <a:ext uri="{91240B29-F687-4F45-9708-019B960494DF}">
              <a14:hiddenLine xmlns:a14="http://schemas.microsoft.com/office/drawing/2010/main" w="38100">
                <a:solidFill>
                  <a:srgbClr val="000000"/>
                </a:solidFill>
                <a:miter lim="800000"/>
                <a:headEnd/>
                <a:tailEnd/>
              </a14:hiddenLine>
            </a:ext>
          </a:extLst>
        </p:spPr>
        <p:txBody>
          <a:bodyPr>
            <a:spAutoFit/>
          </a:bodyPr>
          <a:lstStyle/>
          <a:p>
            <a:pPr>
              <a:lnSpc>
                <a:spcPct val="120000"/>
              </a:lnSpc>
              <a:spcBef>
                <a:spcPct val="50000"/>
              </a:spcBef>
              <a:buFont typeface="Arial" panose="020B0604020202020204" pitchFamily="34" charset="0"/>
              <a:buNone/>
              <a:defRPr/>
            </a:pPr>
            <a:r>
              <a:rPr lang="zh-CN" altLang="en-US" sz="1400" b="1">
                <a:solidFill>
                  <a:srgbClr val="FF0066"/>
                </a:solidFill>
                <a:effectLst>
                  <a:outerShdw blurRad="38100" dist="38100" dir="2700000" algn="tl">
                    <a:srgbClr val="000000"/>
                  </a:outerShdw>
                </a:effectLst>
                <a:latin typeface="幼圆" panose="02010509060101010101" pitchFamily="49" charset="-122"/>
                <a:ea typeface="幼圆" panose="02010509060101010101" pitchFamily="49" charset="-122"/>
              </a:rPr>
              <a:t>三 马克思主义中国化两大理论成果及其关系</a:t>
            </a:r>
          </a:p>
        </p:txBody>
      </p:sp>
      <p:sp>
        <p:nvSpPr>
          <p:cNvPr id="50183" name="Rectangle 6">
            <a:extLst>
              <a:ext uri="{FF2B5EF4-FFF2-40B4-BE49-F238E27FC236}">
                <a16:creationId xmlns:a16="http://schemas.microsoft.com/office/drawing/2014/main" id="{0EC12938-2D43-448B-AF76-F8F15D332653}"/>
              </a:ext>
            </a:extLst>
          </p:cNvPr>
          <p:cNvSpPr>
            <a:spLocks noChangeArrowheads="1"/>
          </p:cNvSpPr>
          <p:nvPr/>
        </p:nvSpPr>
        <p:spPr bwMode="auto">
          <a:xfrm>
            <a:off x="1955800" y="3981450"/>
            <a:ext cx="8280400" cy="2014538"/>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zh-CN" altLang="en-US" sz="2000" b="1">
                <a:solidFill>
                  <a:srgbClr val="990000"/>
                </a:solidFill>
                <a:latin typeface="楷体" panose="02010609060101010101" pitchFamily="49" charset="-122"/>
                <a:ea typeface="楷体" panose="02010609060101010101" pitchFamily="49" charset="-122"/>
              </a:rPr>
              <a:t>马克思主义中国化的第二次历史性飞跃产生的成果是（单）：</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A </a:t>
            </a:r>
            <a:r>
              <a:rPr lang="zh-CN" altLang="en-US" sz="2000" b="1">
                <a:solidFill>
                  <a:srgbClr val="990000"/>
                </a:solidFill>
                <a:latin typeface="楷体" panose="02010609060101010101" pitchFamily="49" charset="-122"/>
                <a:ea typeface="楷体" panose="02010609060101010101" pitchFamily="49" charset="-122"/>
              </a:rPr>
              <a:t>毛泽东思想   </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B </a:t>
            </a:r>
            <a:r>
              <a:rPr lang="zh-CN" altLang="en-US" sz="2000" b="1">
                <a:solidFill>
                  <a:srgbClr val="990000"/>
                </a:solidFill>
                <a:latin typeface="楷体" panose="02010609060101010101" pitchFamily="49" charset="-122"/>
                <a:ea typeface="楷体" panose="02010609060101010101" pitchFamily="49" charset="-122"/>
              </a:rPr>
              <a:t>邓小平理论  </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C “</a:t>
            </a:r>
            <a:r>
              <a:rPr lang="zh-CN" altLang="en-US" sz="2000" b="1">
                <a:solidFill>
                  <a:srgbClr val="990000"/>
                </a:solidFill>
                <a:latin typeface="楷体" panose="02010609060101010101" pitchFamily="49" charset="-122"/>
                <a:ea typeface="楷体" panose="02010609060101010101" pitchFamily="49" charset="-122"/>
              </a:rPr>
              <a:t>三个代表”重要思想  </a:t>
            </a:r>
          </a:p>
          <a:p>
            <a:pPr eaLnBrk="1" hangingPunct="1">
              <a:lnSpc>
                <a:spcPct val="125000"/>
              </a:lnSpc>
            </a:pPr>
            <a:r>
              <a:rPr lang="en-US" altLang="zh-CN" sz="2000" b="1">
                <a:solidFill>
                  <a:srgbClr val="990000"/>
                </a:solidFill>
                <a:latin typeface="楷体" panose="02010609060101010101" pitchFamily="49" charset="-122"/>
                <a:ea typeface="楷体" panose="02010609060101010101" pitchFamily="49" charset="-122"/>
              </a:rPr>
              <a:t>D </a:t>
            </a:r>
            <a:r>
              <a:rPr lang="zh-CN" altLang="en-US" sz="2000" b="1">
                <a:solidFill>
                  <a:srgbClr val="990000"/>
                </a:solidFill>
                <a:latin typeface="楷体" panose="02010609060101010101" pitchFamily="49" charset="-122"/>
                <a:ea typeface="楷体" panose="02010609060101010101" pitchFamily="49" charset="-122"/>
              </a:rPr>
              <a:t>中国特色社会主义理论。</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55930" y="1033780"/>
            <a:ext cx="11243310" cy="4963795"/>
            <a:chOff x="455930" y="1033780"/>
            <a:chExt cx="11243310" cy="4963795"/>
          </a:xfrm>
        </p:grpSpPr>
        <p:grpSp>
          <p:nvGrpSpPr>
            <p:cNvPr id="7" name="组合 6"/>
            <p:cNvGrpSpPr/>
            <p:nvPr/>
          </p:nvGrpSpPr>
          <p:grpSpPr>
            <a:xfrm>
              <a:off x="455930" y="1076325"/>
              <a:ext cx="11243310" cy="4921250"/>
              <a:chOff x="455930" y="1076325"/>
              <a:chExt cx="11243310" cy="4921250"/>
            </a:xfrm>
          </p:grpSpPr>
          <p:sp>
            <p:nvSpPr>
              <p:cNvPr id="100" name="文本框 99"/>
              <p:cNvSpPr txBox="1"/>
              <p:nvPr/>
            </p:nvSpPr>
            <p:spPr bwMode="auto">
              <a:xfrm>
                <a:off x="455930" y="1553554"/>
                <a:ext cx="4330065" cy="4098238"/>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lstStyle/>
              <a:p>
                <a:pPr lvl="0" algn="l">
                  <a:lnSpc>
                    <a:spcPct val="130000"/>
                  </a:lnSpc>
                  <a:spcBef>
                    <a:spcPct val="20000"/>
                  </a:spcBef>
                  <a:spcAft>
                    <a:spcPts val="0"/>
                  </a:spcAft>
                  <a:buClrTx/>
                  <a:buSzTx/>
                  <a:buFontTx/>
                  <a:defRPr/>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两大理论成果</a:t>
                </a:r>
                <a:r>
                  <a:rPr lang="en-US" altLang="zh-CN" sz="2000" b="1" dirty="0" err="1">
                    <a:solidFill>
                      <a:srgbClr val="0000FF"/>
                    </a:solidFill>
                    <a:latin typeface="仿宋" panose="02010609060101010101" charset="-122"/>
                    <a:ea typeface="仿宋" panose="02010609060101010101" charset="-122"/>
                    <a:cs typeface="仿宋" panose="02010609060101010101" charset="-122"/>
                    <a:sym typeface="+mn-ea"/>
                  </a:rPr>
                  <a:t>同马克思列宁主义一起，是中国共产党长期坚持的指导思想，是全国各族人民团结奋斗的共同思想基础</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a:t>
                </a:r>
              </a:p>
              <a:p>
                <a:pPr lvl="0">
                  <a:lnSpc>
                    <a:spcPct val="130000"/>
                  </a:lnSpc>
                  <a:spcBef>
                    <a:spcPct val="20000"/>
                  </a:spcBef>
                  <a:defRPr/>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2018</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年十三届全国人大一次会议通过的</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宪法</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》将</a:t>
                </a:r>
                <a:r>
                  <a:rPr lang="zh-CN" altLang="en-US" sz="2000" b="1" dirty="0">
                    <a:solidFill>
                      <a:srgbClr val="C00000"/>
                    </a:solidFill>
                    <a:latin typeface="仿宋" panose="02010609060101010101" charset="-122"/>
                    <a:ea typeface="仿宋" panose="02010609060101010101" charset="-122"/>
                    <a:cs typeface="仿宋" panose="02010609060101010101" charset="-122"/>
                    <a:sym typeface="+mn-ea"/>
                  </a:rPr>
                  <a:t>马克思列宁主义、毛泽东思想、邓小平理论、</a:t>
                </a:r>
                <a:r>
                  <a:rPr lang="en-US" altLang="zh-CN" sz="2000" b="1" dirty="0">
                    <a:solidFill>
                      <a:srgbClr val="C00000"/>
                    </a:solidFill>
                    <a:latin typeface="仿宋" panose="02010609060101010101" charset="-122"/>
                    <a:ea typeface="仿宋" panose="02010609060101010101" charset="-122"/>
                    <a:cs typeface="仿宋" panose="02010609060101010101" charset="-122"/>
                    <a:sym typeface="+mn-ea"/>
                  </a:rPr>
                  <a:t>“</a:t>
                </a:r>
                <a:r>
                  <a:rPr lang="zh-CN" altLang="en-US" sz="2000" b="1" dirty="0">
                    <a:solidFill>
                      <a:srgbClr val="C00000"/>
                    </a:solidFill>
                    <a:latin typeface="仿宋" panose="02010609060101010101" charset="-122"/>
                    <a:ea typeface="仿宋" panose="02010609060101010101" charset="-122"/>
                    <a:cs typeface="仿宋" panose="02010609060101010101" charset="-122"/>
                    <a:sym typeface="+mn-ea"/>
                  </a:rPr>
                  <a:t>三个代表</a:t>
                </a:r>
                <a:r>
                  <a:rPr lang="en-US" altLang="zh-CN" sz="2000" b="1" dirty="0">
                    <a:solidFill>
                      <a:srgbClr val="C00000"/>
                    </a:solidFill>
                    <a:latin typeface="仿宋" panose="02010609060101010101" charset="-122"/>
                    <a:ea typeface="仿宋" panose="02010609060101010101" charset="-122"/>
                    <a:cs typeface="仿宋" panose="02010609060101010101" charset="-122"/>
                    <a:sym typeface="+mn-ea"/>
                  </a:rPr>
                  <a:t>”</a:t>
                </a:r>
                <a:r>
                  <a:rPr lang="zh-CN" altLang="en-US" sz="2000" b="1" dirty="0">
                    <a:solidFill>
                      <a:srgbClr val="C00000"/>
                    </a:solidFill>
                    <a:latin typeface="仿宋" panose="02010609060101010101" charset="-122"/>
                    <a:ea typeface="仿宋" panose="02010609060101010101" charset="-122"/>
                    <a:cs typeface="仿宋" panose="02010609060101010101" charset="-122"/>
                    <a:sym typeface="+mn-ea"/>
                  </a:rPr>
                  <a:t>重要思想、习近平新时代中国特色社会主义思想</a:t>
                </a:r>
                <a:r>
                  <a:rPr lang="zh-CN" altLang="en-US" sz="2000" b="1" dirty="0">
                    <a:solidFill>
                      <a:srgbClr val="0000FF"/>
                    </a:solidFill>
                    <a:latin typeface="仿宋" panose="02010609060101010101" charset="-122"/>
                    <a:ea typeface="仿宋" panose="02010609060101010101" charset="-122"/>
                    <a:cs typeface="仿宋" panose="02010609060101010101" charset="-122"/>
                    <a:sym typeface="+mn-ea"/>
                  </a:rPr>
                  <a:t>共同</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确立为我们国家长期坚持的指导思想。</a:t>
                </a:r>
              </a:p>
            </p:txBody>
          </p:sp>
          <p:pic>
            <p:nvPicPr>
              <p:cNvPr id="44040" name="图片 2"/>
              <p:cNvPicPr>
                <a:picLocks noChangeAspect="1"/>
              </p:cNvPicPr>
              <p:nvPr/>
            </p:nvPicPr>
            <p:blipFill>
              <a:blip r:embed="rId3"/>
              <a:srcRect t="4885"/>
              <a:stretch>
                <a:fillRect/>
              </a:stretch>
            </p:blipFill>
            <p:spPr>
              <a:xfrm>
                <a:off x="5599430" y="1076325"/>
                <a:ext cx="2330450" cy="1691640"/>
              </a:xfrm>
              <a:prstGeom prst="rect">
                <a:avLst/>
              </a:prstGeom>
              <a:noFill/>
              <a:ln w="9525">
                <a:noFill/>
              </a:ln>
            </p:spPr>
          </p:pic>
          <p:grpSp>
            <p:nvGrpSpPr>
              <p:cNvPr id="6" name="组合 5"/>
              <p:cNvGrpSpPr/>
              <p:nvPr/>
            </p:nvGrpSpPr>
            <p:grpSpPr>
              <a:xfrm>
                <a:off x="6049010" y="2990850"/>
                <a:ext cx="5650230" cy="3006725"/>
                <a:chOff x="6049010" y="2990850"/>
                <a:chExt cx="5650230" cy="3006725"/>
              </a:xfrm>
            </p:grpSpPr>
            <p:grpSp>
              <p:nvGrpSpPr>
                <p:cNvPr id="45062" name="组合 2092"/>
                <p:cNvGrpSpPr/>
                <p:nvPr/>
              </p:nvGrpSpPr>
              <p:grpSpPr>
                <a:xfrm>
                  <a:off x="6049010" y="3338830"/>
                  <a:ext cx="781050" cy="2347595"/>
                  <a:chOff x="6049010" y="3338830"/>
                  <a:chExt cx="781050" cy="2347595"/>
                </a:xfrm>
              </p:grpSpPr>
              <p:sp>
                <p:nvSpPr>
                  <p:cNvPr id="45063" name="椭圆 2093"/>
                  <p:cNvSpPr/>
                  <p:nvPr/>
                </p:nvSpPr>
                <p:spPr>
                  <a:xfrm>
                    <a:off x="6049010" y="3338830"/>
                    <a:ext cx="781050" cy="2347595"/>
                  </a:xfrm>
                  <a:prstGeom prst="ellipse">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flatTx/>
                  </a:bodyPr>
                  <a:lstStyle/>
                  <a:p>
                    <a:endParaRPr lang="zh-CN" altLang="en-US" dirty="0">
                      <a:latin typeface="Arial" panose="020B0604020202020204" pitchFamily="34" charset="0"/>
                      <a:ea typeface="宋体" panose="02010600030101010101" pitchFamily="2" charset="-122"/>
                    </a:endParaRPr>
                  </a:p>
                </p:txBody>
              </p:sp>
              <p:sp>
                <p:nvSpPr>
                  <p:cNvPr id="45064" name="矩形 2094"/>
                  <p:cNvSpPr>
                    <a:spLocks noTextEdit="1"/>
                  </p:cNvSpPr>
                  <p:nvPr/>
                </p:nvSpPr>
                <p:spPr>
                  <a:xfrm rot="5400000">
                    <a:off x="5367655" y="4286885"/>
                    <a:ext cx="2085340" cy="481965"/>
                  </a:xfrm>
                  <a:prstGeom prst="rect">
                    <a:avLst/>
                  </a:prstGeom>
                </p:spPr>
                <p:txBody>
                  <a:bodyPr vert="eaVert" wrap="none" fromWordArt="1">
                    <a:prstTxWarp prst="textPlain">
                      <a:avLst>
                        <a:gd name="adj" fmla="val 50000"/>
                      </a:avLst>
                    </a:prstTxWarp>
                    <a:normAutofit/>
                  </a:bodyPr>
                  <a:lstStyle/>
                  <a:p>
                    <a:pPr algn="ctr"/>
                    <a:r>
                      <a:rPr lang="zh-CN" altLang="en-US" sz="1400">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华文行楷" panose="02010800040101010101" pitchFamily="2" charset="-122"/>
                        <a:ea typeface="华文行楷" panose="02010800040101010101" pitchFamily="2" charset="-122"/>
                      </a:rPr>
                      <a:t>马克思主义</a:t>
                    </a:r>
                  </a:p>
                </p:txBody>
              </p:sp>
            </p:grpSp>
            <p:grpSp>
              <p:nvGrpSpPr>
                <p:cNvPr id="45065" name="组合 1"/>
                <p:cNvGrpSpPr/>
                <p:nvPr/>
              </p:nvGrpSpPr>
              <p:grpSpPr>
                <a:xfrm>
                  <a:off x="8295640" y="2990850"/>
                  <a:ext cx="2508250" cy="789305"/>
                  <a:chOff x="8295640" y="2990850"/>
                  <a:chExt cx="2508250" cy="789305"/>
                </a:xfrm>
              </p:grpSpPr>
              <p:sp>
                <p:nvSpPr>
                  <p:cNvPr id="45066" name="椭圆 2"/>
                  <p:cNvSpPr/>
                  <p:nvPr/>
                </p:nvSpPr>
                <p:spPr>
                  <a:xfrm>
                    <a:off x="8295640" y="2990850"/>
                    <a:ext cx="2508250" cy="789305"/>
                  </a:xfrm>
                  <a:prstGeom prst="ellipse">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flatTx/>
                  </a:bodyPr>
                  <a:lstStyle/>
                  <a:p>
                    <a:endParaRPr lang="zh-CN" altLang="en-US" dirty="0">
                      <a:latin typeface="Arial" panose="020B0604020202020204" pitchFamily="34" charset="0"/>
                      <a:ea typeface="宋体" panose="02010600030101010101" pitchFamily="2" charset="-122"/>
                    </a:endParaRPr>
                  </a:p>
                </p:txBody>
              </p:sp>
              <p:sp>
                <p:nvSpPr>
                  <p:cNvPr id="45067" name="矩形 3"/>
                  <p:cNvSpPr>
                    <a:spLocks noTextEdit="1"/>
                  </p:cNvSpPr>
                  <p:nvPr/>
                </p:nvSpPr>
                <p:spPr>
                  <a:xfrm>
                    <a:off x="8575675" y="3308350"/>
                    <a:ext cx="2068195" cy="323850"/>
                  </a:xfrm>
                  <a:prstGeom prst="rect">
                    <a:avLst/>
                  </a:prstGeom>
                </p:spPr>
                <p:txBody>
                  <a:bodyPr wrap="none" fromWordArt="1">
                    <a:prstTxWarp prst="textPlain">
                      <a:avLst>
                        <a:gd name="adj" fmla="val 50000"/>
                      </a:avLst>
                    </a:prstTxWarp>
                    <a:normAutofit fontScale="65000" lnSpcReduction="20000"/>
                  </a:bodyPr>
                  <a:lstStyle/>
                  <a:p>
                    <a:pPr algn="l"/>
                    <a:r>
                      <a:rPr lang="zh-CN" altLang="en-US" sz="2800">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华文行楷" panose="02010800040101010101" pitchFamily="2" charset="-122"/>
                        <a:ea typeface="华文行楷" panose="02010800040101010101" pitchFamily="2" charset="-122"/>
                      </a:rPr>
                      <a:t>毛泽东思想</a:t>
                    </a:r>
                  </a:p>
                </p:txBody>
              </p:sp>
            </p:grpSp>
            <p:grpSp>
              <p:nvGrpSpPr>
                <p:cNvPr id="45068" name="组合 7"/>
                <p:cNvGrpSpPr/>
                <p:nvPr/>
              </p:nvGrpSpPr>
              <p:grpSpPr>
                <a:xfrm>
                  <a:off x="8115300" y="4999990"/>
                  <a:ext cx="2991485" cy="997585"/>
                  <a:chOff x="8115300" y="4999990"/>
                  <a:chExt cx="2991485" cy="997585"/>
                </a:xfrm>
              </p:grpSpPr>
              <p:sp>
                <p:nvSpPr>
                  <p:cNvPr id="45069" name="椭圆 9"/>
                  <p:cNvSpPr/>
                  <p:nvPr/>
                </p:nvSpPr>
                <p:spPr>
                  <a:xfrm>
                    <a:off x="8115300" y="4999990"/>
                    <a:ext cx="2991485" cy="997585"/>
                  </a:xfrm>
                  <a:prstGeom prst="ellipse">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flatTx/>
                  </a:bodyPr>
                  <a:lstStyle/>
                  <a:p>
                    <a:endParaRPr lang="zh-CN" altLang="en-US" dirty="0">
                      <a:latin typeface="Arial" panose="020B0604020202020204" pitchFamily="34" charset="0"/>
                      <a:ea typeface="宋体" panose="02010600030101010101" pitchFamily="2" charset="-122"/>
                    </a:endParaRPr>
                  </a:p>
                </p:txBody>
              </p:sp>
              <p:sp>
                <p:nvSpPr>
                  <p:cNvPr id="45070" name="矩形 10"/>
                  <p:cNvSpPr>
                    <a:spLocks noTextEdit="1"/>
                  </p:cNvSpPr>
                  <p:nvPr/>
                </p:nvSpPr>
                <p:spPr>
                  <a:xfrm>
                    <a:off x="8387715" y="5311775"/>
                    <a:ext cx="2466975" cy="409575"/>
                  </a:xfrm>
                  <a:prstGeom prst="rect">
                    <a:avLst/>
                  </a:prstGeom>
                </p:spPr>
                <p:txBody>
                  <a:bodyPr wrap="none" fromWordArt="1">
                    <a:prstTxWarp prst="textPlain">
                      <a:avLst>
                        <a:gd name="adj" fmla="val 50000"/>
                      </a:avLst>
                    </a:prstTxWarp>
                    <a:normAutofit fontScale="85000" lnSpcReduction="20000"/>
                  </a:bodyPr>
                  <a:lstStyle/>
                  <a:p>
                    <a:pPr algn="l"/>
                    <a:r>
                      <a:rPr lang="zh-CN" altLang="en-US" sz="2800">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华文行楷" panose="02010800040101010101" pitchFamily="2" charset="-122"/>
                        <a:ea typeface="华文行楷" panose="02010800040101010101" pitchFamily="2" charset="-122"/>
                      </a:rPr>
                      <a:t>中国特色社会主义理论</a:t>
                    </a:r>
                  </a:p>
                </p:txBody>
              </p:sp>
            </p:grpSp>
            <p:cxnSp>
              <p:nvCxnSpPr>
                <p:cNvPr id="12" name="直接箭头连接符 11"/>
                <p:cNvCxnSpPr/>
                <p:nvPr/>
              </p:nvCxnSpPr>
              <p:spPr>
                <a:xfrm>
                  <a:off x="9366250" y="3897630"/>
                  <a:ext cx="10160" cy="864235"/>
                </a:xfrm>
                <a:prstGeom prst="straightConnector1">
                  <a:avLst/>
                </a:prstGeom>
                <a:ln w="920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9865360" y="3868420"/>
                  <a:ext cx="0" cy="887730"/>
                </a:xfrm>
                <a:prstGeom prst="straightConnector1">
                  <a:avLst/>
                </a:prstGeom>
                <a:ln w="920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830060" y="3485515"/>
                  <a:ext cx="1461135" cy="963930"/>
                </a:xfrm>
                <a:prstGeom prst="straightConnector1">
                  <a:avLst/>
                </a:prstGeom>
                <a:ln w="920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858000" y="4484370"/>
                  <a:ext cx="1196975" cy="964565"/>
                </a:xfrm>
                <a:prstGeom prst="straightConnector1">
                  <a:avLst/>
                </a:prstGeom>
                <a:ln w="920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5079" name="圆角矩形标注 5"/>
                <p:cNvSpPr/>
                <p:nvPr/>
              </p:nvSpPr>
              <p:spPr>
                <a:xfrm>
                  <a:off x="10234930" y="4006850"/>
                  <a:ext cx="1464310" cy="442595"/>
                </a:xfrm>
                <a:prstGeom prst="wedgeRoundRectCallout">
                  <a:avLst>
                    <a:gd name="adj1" fmla="val -72796"/>
                    <a:gd name="adj2" fmla="val 33176"/>
                    <a:gd name="adj3" fmla="val 16667"/>
                  </a:avLst>
                </a:prstGeom>
                <a:blipFill rotWithShape="1">
                  <a:blip r:embed="rId4"/>
                </a:blipFill>
                <a:ln w="12700" cap="flat" cmpd="sng">
                  <a:solidFill>
                    <a:srgbClr val="8585E0"/>
                  </a:solidFill>
                  <a:prstDash val="solid"/>
                  <a:bevel/>
                  <a:headEnd type="none" w="med" len="med"/>
                  <a:tailEnd type="none" w="med" len="med"/>
                </a:ln>
              </p:spPr>
              <p:txBody>
                <a:bodyPr anchor="t"/>
                <a:lstStyle/>
                <a:p>
                  <a:pPr>
                    <a:lnSpc>
                      <a:spcPct val="125000"/>
                    </a:lnSpc>
                    <a:spcBef>
                      <a:spcPct val="20000"/>
                    </a:spcBef>
                  </a:pPr>
                  <a:r>
                    <a:rPr lang="zh-CN" altLang="en-US" b="1" dirty="0">
                      <a:solidFill>
                        <a:srgbClr val="FF0000"/>
                      </a:solidFill>
                      <a:latin typeface="Arial" panose="020B0604020202020204" pitchFamily="34" charset="0"/>
                      <a:ea typeface="幼圆" panose="02010509060101010101" pitchFamily="49" charset="-122"/>
                    </a:rPr>
                    <a:t>丰富和发展</a:t>
                  </a:r>
                </a:p>
              </p:txBody>
            </p:sp>
            <p:sp>
              <p:nvSpPr>
                <p:cNvPr id="45080" name="圆角矩形标注 5"/>
                <p:cNvSpPr/>
                <p:nvPr/>
              </p:nvSpPr>
              <p:spPr>
                <a:xfrm>
                  <a:off x="7929880" y="4002405"/>
                  <a:ext cx="1029335" cy="817880"/>
                </a:xfrm>
                <a:prstGeom prst="wedgeRoundRectCallout">
                  <a:avLst>
                    <a:gd name="adj1" fmla="val 74884"/>
                    <a:gd name="adj2" fmla="val -29125"/>
                    <a:gd name="adj3" fmla="val 16667"/>
                  </a:avLst>
                </a:prstGeom>
                <a:blipFill rotWithShape="1">
                  <a:blip r:embed="rId4"/>
                </a:blipFill>
                <a:ln w="12700" cap="flat" cmpd="sng">
                  <a:solidFill>
                    <a:srgbClr val="8585E0"/>
                  </a:solidFill>
                  <a:prstDash val="solid"/>
                  <a:bevel/>
                  <a:headEnd type="none" w="med" len="med"/>
                  <a:tailEnd type="none" w="med" len="med"/>
                </a:ln>
              </p:spPr>
              <p:txBody>
                <a:bodyPr anchor="t"/>
                <a:lstStyle/>
                <a:p>
                  <a:pPr>
                    <a:lnSpc>
                      <a:spcPct val="125000"/>
                    </a:lnSpc>
                    <a:spcBef>
                      <a:spcPct val="20000"/>
                    </a:spcBef>
                  </a:pPr>
                  <a:r>
                    <a:rPr lang="zh-CN" altLang="en-US" b="1" dirty="0">
                      <a:solidFill>
                        <a:srgbClr val="FF0000"/>
                      </a:solidFill>
                      <a:latin typeface="幼圆" panose="02010509060101010101" pitchFamily="49" charset="-122"/>
                      <a:ea typeface="幼圆" panose="02010509060101010101" pitchFamily="49" charset="-122"/>
                    </a:rPr>
                    <a:t>重要思想渊源</a:t>
                  </a:r>
                </a:p>
              </p:txBody>
            </p:sp>
            <p:sp>
              <p:nvSpPr>
                <p:cNvPr id="45081" name="圆角矩形标注 5"/>
                <p:cNvSpPr/>
                <p:nvPr/>
              </p:nvSpPr>
              <p:spPr>
                <a:xfrm>
                  <a:off x="6858635" y="3257550"/>
                  <a:ext cx="984885" cy="392430"/>
                </a:xfrm>
                <a:prstGeom prst="wedgeRoundRectCallout">
                  <a:avLst>
                    <a:gd name="adj1" fmla="val 1935"/>
                    <a:gd name="adj2" fmla="val 132481"/>
                    <a:gd name="adj3" fmla="val 16667"/>
                  </a:avLst>
                </a:prstGeom>
                <a:blipFill rotWithShape="1">
                  <a:blip r:embed="rId4"/>
                </a:blipFill>
                <a:ln w="12700" cap="flat" cmpd="sng">
                  <a:solidFill>
                    <a:srgbClr val="8585E0"/>
                  </a:solidFill>
                  <a:prstDash val="solid"/>
                  <a:bevel/>
                  <a:headEnd type="none" w="med" len="med"/>
                  <a:tailEnd type="none" w="med" len="med"/>
                </a:ln>
              </p:spPr>
              <p:txBody>
                <a:bodyPr anchor="t"/>
                <a:lstStyle/>
                <a:p>
                  <a:pPr>
                    <a:lnSpc>
                      <a:spcPct val="125000"/>
                    </a:lnSpc>
                    <a:spcBef>
                      <a:spcPct val="20000"/>
                    </a:spcBef>
                  </a:pPr>
                  <a:r>
                    <a:rPr lang="zh-CN" altLang="en-US" b="1" dirty="0">
                      <a:solidFill>
                        <a:srgbClr val="FF0000"/>
                      </a:solidFill>
                      <a:latin typeface="幼圆" panose="02010509060101010101" pitchFamily="49" charset="-122"/>
                      <a:ea typeface="幼圆" panose="02010509060101010101" pitchFamily="49" charset="-122"/>
                    </a:rPr>
                    <a:t>中国化</a:t>
                  </a:r>
                </a:p>
              </p:txBody>
            </p:sp>
            <p:sp>
              <p:nvSpPr>
                <p:cNvPr id="45082" name="圆角矩形标注 5"/>
                <p:cNvSpPr/>
                <p:nvPr/>
              </p:nvSpPr>
              <p:spPr>
                <a:xfrm>
                  <a:off x="6829425" y="5312410"/>
                  <a:ext cx="1014095" cy="374650"/>
                </a:xfrm>
                <a:prstGeom prst="wedgeRoundRectCallout">
                  <a:avLst>
                    <a:gd name="adj1" fmla="val 9153"/>
                    <a:gd name="adj2" fmla="val -136014"/>
                    <a:gd name="adj3" fmla="val 16667"/>
                  </a:avLst>
                </a:prstGeom>
                <a:blipFill rotWithShape="1">
                  <a:blip r:embed="rId4"/>
                </a:blipFill>
                <a:ln w="12700" cap="flat" cmpd="sng">
                  <a:solidFill>
                    <a:srgbClr val="8585E0"/>
                  </a:solidFill>
                  <a:prstDash val="solid"/>
                  <a:bevel/>
                  <a:headEnd type="none" w="med" len="med"/>
                  <a:tailEnd type="none" w="med" len="med"/>
                </a:ln>
              </p:spPr>
              <p:txBody>
                <a:bodyPr anchor="t"/>
                <a:lstStyle/>
                <a:p>
                  <a:pPr>
                    <a:lnSpc>
                      <a:spcPct val="125000"/>
                    </a:lnSpc>
                    <a:spcBef>
                      <a:spcPct val="20000"/>
                    </a:spcBef>
                  </a:pPr>
                  <a:r>
                    <a:rPr lang="zh-CN" altLang="en-US" b="1" dirty="0">
                      <a:solidFill>
                        <a:srgbClr val="FF0000"/>
                      </a:solidFill>
                      <a:latin typeface="幼圆" panose="02010509060101010101" pitchFamily="49" charset="-122"/>
                      <a:ea typeface="幼圆" panose="02010509060101010101" pitchFamily="49" charset="-122"/>
                    </a:rPr>
                    <a:t>中国化</a:t>
                  </a:r>
                </a:p>
              </p:txBody>
            </p:sp>
          </p:grpSp>
        </p:grpSp>
        <p:pic>
          <p:nvPicPr>
            <p:cNvPr id="8" name="图片 7"/>
            <p:cNvPicPr>
              <a:picLocks noChangeAspect="1"/>
            </p:cNvPicPr>
            <p:nvPr/>
          </p:nvPicPr>
          <p:blipFill>
            <a:blip r:embed="rId5"/>
            <a:srcRect l="5660" t="7120" r="2660" b="3093"/>
            <a:stretch>
              <a:fillRect/>
            </a:stretch>
          </p:blipFill>
          <p:spPr>
            <a:xfrm>
              <a:off x="8818880" y="1033780"/>
              <a:ext cx="2418715" cy="1776730"/>
            </a:xfrm>
            <a:prstGeom prst="rect">
              <a:avLst/>
            </a:prstGeom>
          </p:spPr>
        </p:pic>
      </p:grpSp>
      <p:sp>
        <p:nvSpPr>
          <p:cNvPr id="3"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2" name="PA-图片 1"/>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t="3387" b="5494"/>
          <a:stretch>
            <a:fillRect/>
          </a:stretch>
        </p:blipFill>
        <p:spPr>
          <a:xfrm>
            <a:off x="0" y="5760720"/>
            <a:ext cx="12192000" cy="1122680"/>
          </a:xfrm>
          <a:prstGeom prst="rect">
            <a:avLst/>
          </a:prstGeom>
        </p:spPr>
      </p:pic>
      <p:pic>
        <p:nvPicPr>
          <p:cNvPr id="83" name="图片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1995" y="550545"/>
            <a:ext cx="1257935" cy="10185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26150"/>
            <a:ext cx="12208510" cy="852805"/>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4" name="Rectangle 4"/>
          <p:cNvSpPr>
            <a:spLocks noGrp="1" noChangeArrowheads="1"/>
          </p:cNvSpPr>
          <p:nvPr/>
        </p:nvSpPr>
        <p:spPr>
          <a:xfrm>
            <a:off x="1122045" y="3291840"/>
            <a:ext cx="2143125" cy="570865"/>
          </a:xfrm>
          <a:prstGeom prst="rect">
            <a:avLst/>
          </a:prstGeom>
          <a:solidFill>
            <a:schemeClr val="bg1"/>
          </a:solidFill>
          <a:ln>
            <a:solidFill>
              <a:srgbClr val="00B050"/>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一 二 </a:t>
            </a:r>
            <a:r>
              <a:rPr 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三</a:t>
            </a:r>
            <a:r>
              <a:rPr 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 四</a:t>
            </a:r>
          </a:p>
        </p:txBody>
      </p:sp>
      <p:sp>
        <p:nvSpPr>
          <p:cNvPr id="5" name="矩形 4"/>
          <p:cNvSpPr/>
          <p:nvPr/>
        </p:nvSpPr>
        <p:spPr>
          <a:xfrm>
            <a:off x="3836035" y="1481455"/>
            <a:ext cx="7284085" cy="4076700"/>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000" b="1" dirty="0">
                <a:solidFill>
                  <a:srgbClr val="FF0000"/>
                </a:solidFill>
                <a:latin typeface="仿宋" panose="02010609060101010101" charset="-122"/>
                <a:ea typeface="仿宋" panose="02010609060101010101" charset="-122"/>
                <a:cs typeface="仿宋" panose="02010609060101010101" charset="-122"/>
                <a:sym typeface="+mn-ea"/>
              </a:rPr>
              <a:t>三件大事。</a:t>
            </a:r>
          </a:p>
          <a:p>
            <a:pPr marL="0" lvl="0" algn="l">
              <a:lnSpc>
                <a:spcPct val="130000"/>
              </a:lnSpc>
              <a:buFontTx/>
              <a:buNone/>
            </a:pPr>
            <a:r>
              <a:rPr lang="zh-CN" sz="2000" b="1" dirty="0">
                <a:solidFill>
                  <a:srgbClr val="0000FF"/>
                </a:solidFill>
                <a:latin typeface="仿宋" panose="02010609060101010101" charset="-122"/>
                <a:ea typeface="仿宋" panose="02010609060101010101" charset="-122"/>
                <a:cs typeface="仿宋" panose="02010609060101010101" charset="-122"/>
                <a:sym typeface="+mn-ea"/>
              </a:rPr>
              <a:t>第一取得了新民主主义革命的胜利，建立了中华人民共和国，为中国的现代化建设创造了根本的政治条件；</a:t>
            </a:r>
          </a:p>
          <a:p>
            <a:pPr marL="0" lvl="0" algn="l">
              <a:lnSpc>
                <a:spcPct val="130000"/>
              </a:lnSpc>
              <a:buFontTx/>
              <a:buNone/>
            </a:pPr>
            <a:r>
              <a:rPr lang="zh-CN" sz="2000" b="1" dirty="0">
                <a:solidFill>
                  <a:srgbClr val="0000FF"/>
                </a:solidFill>
                <a:latin typeface="仿宋" panose="02010609060101010101" charset="-122"/>
                <a:ea typeface="仿宋" panose="02010609060101010101" charset="-122"/>
                <a:cs typeface="仿宋" panose="02010609060101010101" charset="-122"/>
                <a:sym typeface="+mn-ea"/>
              </a:rPr>
              <a:t>第二进行了社会主义革命，在中国确立了社会主义基本制度，为以后一切进步奠定了制度基础；</a:t>
            </a:r>
          </a:p>
          <a:p>
            <a:pPr marL="0" lvl="0" algn="l">
              <a:lnSpc>
                <a:spcPct val="130000"/>
              </a:lnSpc>
              <a:buFontTx/>
              <a:buNone/>
            </a:pPr>
            <a:r>
              <a:rPr lang="zh-CN" sz="2000" b="1" dirty="0">
                <a:solidFill>
                  <a:srgbClr val="0000FF"/>
                </a:solidFill>
                <a:latin typeface="仿宋" panose="02010609060101010101" charset="-122"/>
                <a:ea typeface="仿宋" panose="02010609060101010101" charset="-122"/>
                <a:cs typeface="仿宋" panose="02010609060101010101" charset="-122"/>
                <a:sym typeface="+mn-ea"/>
              </a:rPr>
              <a:t>第三实行改革开放，使中国社会主义现代化建设事业取得了举世瞩目的伟大成就，我国现在比历史上任何时候都更加接近以“两个一百年”为奋斗目标的中国梦的实现，这是中国共产党为中国革命和现代化事业作出的重要的贡献。</a:t>
            </a:r>
          </a:p>
        </p:txBody>
      </p:sp>
      <p:sp>
        <p:nvSpPr>
          <p:cNvPr id="6" name="左大括号 5"/>
          <p:cNvSpPr/>
          <p:nvPr/>
        </p:nvSpPr>
        <p:spPr>
          <a:xfrm>
            <a:off x="3431540" y="1831975"/>
            <a:ext cx="404495" cy="34905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83" name="图片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890" y="704215"/>
            <a:ext cx="2037080" cy="164909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31230"/>
            <a:ext cx="12208510" cy="847725"/>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4" name="Rectangle 4"/>
          <p:cNvSpPr>
            <a:spLocks noGrp="1" noChangeArrowheads="1"/>
          </p:cNvSpPr>
          <p:nvPr/>
        </p:nvSpPr>
        <p:spPr>
          <a:xfrm>
            <a:off x="669925" y="3455670"/>
            <a:ext cx="2143125" cy="570865"/>
          </a:xfrm>
          <a:prstGeom prst="rect">
            <a:avLst/>
          </a:prstGeom>
          <a:solidFill>
            <a:schemeClr val="bg1"/>
          </a:solidFill>
          <a:ln>
            <a:solidFill>
              <a:srgbClr val="00B050"/>
            </a:solid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一 二 三 </a:t>
            </a:r>
            <a:r>
              <a:rPr 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四</a:t>
            </a:r>
          </a:p>
        </p:txBody>
      </p:sp>
      <p:sp>
        <p:nvSpPr>
          <p:cNvPr id="5" name="矩形 4"/>
          <p:cNvSpPr/>
          <p:nvPr/>
        </p:nvSpPr>
        <p:spPr>
          <a:xfrm>
            <a:off x="3146425" y="2192020"/>
            <a:ext cx="5640070" cy="2746375"/>
          </a:xfrm>
          <a:prstGeom prst="rect">
            <a:avLst/>
          </a:prstGeom>
          <a:solidFill>
            <a:schemeClr val="bg1"/>
          </a:solidFill>
          <a:ln>
            <a:noFill/>
          </a:ln>
        </p:spPr>
        <p:txBody>
          <a:bodyPr vert="horz" wrap="square" lIns="91440" tIns="45720" rIns="91440" bIns="45720" numCol="1" anchor="t">
            <a:spAutoFit/>
          </a:bodyPr>
          <a:lstStyle>
            <a:lvl1pPr marL="228600" indent="-228600" algn="l" defTabSz="914400" eaLnBrk="1" latinLnBrk="0" hangingPunct="1">
              <a:lnSpc>
                <a:spcPct val="90000"/>
              </a:lnSpc>
              <a:spcBef>
                <a:spcPts val="1000"/>
              </a:spcBef>
              <a:spcAft>
                <a:spcPts val="0"/>
              </a:spcAft>
              <a:buFontTx/>
              <a:buNone/>
              <a:defRPr lang="en-GB" altLang="en-US" sz="2800">
                <a:solidFill>
                  <a:schemeClr val="tx1"/>
                </a:solidFill>
                <a:latin typeface="+mn-lt"/>
                <a:ea typeface="+mn-ea"/>
                <a:cs typeface="+mn-cs"/>
              </a:defRPr>
            </a:lvl1pPr>
            <a:lvl2pPr marL="685800" indent="-228600" algn="l" defTabSz="914400" eaLnBrk="1" latinLnBrk="0" hangingPunct="1">
              <a:lnSpc>
                <a:spcPct val="90000"/>
              </a:lnSpc>
              <a:spcBef>
                <a:spcPts val="500"/>
              </a:spcBef>
              <a:spcAft>
                <a:spcPts val="0"/>
              </a:spcAft>
              <a:buFontTx/>
              <a:buNone/>
              <a:defRPr lang="en-GB" altLang="en-US" sz="2400">
                <a:solidFill>
                  <a:schemeClr val="tx1"/>
                </a:solidFill>
                <a:latin typeface="+mn-lt"/>
                <a:ea typeface="+mn-ea"/>
                <a:cs typeface="+mn-cs"/>
              </a:defRPr>
            </a:lvl2pPr>
            <a:lvl3pPr marL="1143000" indent="-228600" algn="l" defTabSz="914400" eaLnBrk="1" latinLnBrk="0" hangingPunct="1">
              <a:lnSpc>
                <a:spcPct val="90000"/>
              </a:lnSpc>
              <a:spcBef>
                <a:spcPts val="500"/>
              </a:spcBef>
              <a:spcAft>
                <a:spcPts val="0"/>
              </a:spcAft>
              <a:buFontTx/>
              <a:buNone/>
              <a:defRPr lang="en-GB" altLang="en-US" sz="2000">
                <a:solidFill>
                  <a:schemeClr val="tx1"/>
                </a:solidFill>
                <a:latin typeface="+mn-lt"/>
                <a:ea typeface="+mn-ea"/>
                <a:cs typeface="+mn-cs"/>
              </a:defRPr>
            </a:lvl3pPr>
            <a:lvl4pPr marL="1600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4pPr>
            <a:lvl5pPr marL="20574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5pPr>
            <a:lvl6pPr marL="25146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6pPr>
            <a:lvl7pPr marL="29718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7pPr>
            <a:lvl8pPr marL="34290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8pPr>
            <a:lvl9pPr marL="3886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9pPr>
          </a:lstStyle>
          <a:p>
            <a:pPr marL="0" indent="0" algn="l" defTabSz="914400" eaLnBrk="1" latinLnBrk="0" hangingPunct="1">
              <a:lnSpc>
                <a:spcPct val="130000"/>
              </a:lnSpc>
              <a:spcBef>
                <a:spcPts val="1000"/>
              </a:spcBef>
              <a:spcAft>
                <a:spcPts val="0"/>
              </a:spcAft>
              <a:buFontTx/>
              <a:buNone/>
            </a:pPr>
            <a:r>
              <a:rPr lang="zh-CN" sz="2400" b="1" dirty="0">
                <a:solidFill>
                  <a:srgbClr val="FF0000"/>
                </a:solidFill>
                <a:latin typeface="仿宋" charset="0"/>
                <a:ea typeface="仿宋" charset="0"/>
                <a:cs typeface="仿宋" charset="0"/>
              </a:rPr>
              <a:t>四个自信：</a:t>
            </a:r>
            <a:r>
              <a:rPr lang="zh-CN" sz="2400" b="1" dirty="0">
                <a:latin typeface="仿宋" charset="0"/>
                <a:ea typeface="仿宋" charset="0"/>
                <a:cs typeface="仿宋" charset="0"/>
              </a:rPr>
              <a:t>道路、理论、制度、文化。</a:t>
            </a:r>
            <a:endParaRPr lang="ko-KR" altLang="en-US" sz="2400" b="1" dirty="0">
              <a:latin typeface="仿宋" charset="0"/>
              <a:ea typeface="仿宋" charset="0"/>
              <a:cs typeface="仿宋" charset="0"/>
            </a:endParaRPr>
          </a:p>
          <a:p>
            <a:pPr marL="0" indent="0" algn="l" defTabSz="914400" eaLnBrk="1" latinLnBrk="0" hangingPunct="1">
              <a:lnSpc>
                <a:spcPct val="130000"/>
              </a:lnSpc>
              <a:spcBef>
                <a:spcPts val="1000"/>
              </a:spcBef>
              <a:spcAft>
                <a:spcPts val="0"/>
              </a:spcAft>
              <a:buFontTx/>
              <a:buNone/>
            </a:pPr>
            <a:r>
              <a:rPr lang="zh-CN" sz="2400" b="1" dirty="0">
                <a:latin typeface="仿宋" charset="0"/>
                <a:ea typeface="仿宋" charset="0"/>
                <a:cs typeface="仿宋" charset="0"/>
              </a:rPr>
              <a:t>中国共产党领导的革命和现代化建设所取得的历史性胜利和辉煌成就，使我们完全有理由坚定“四个自信”。</a:t>
            </a:r>
            <a:endParaRPr lang="ko-KR" altLang="en-US" sz="2400" b="1" dirty="0">
              <a:latin typeface="仿宋" charset="0"/>
              <a:ea typeface="仿宋" charset="0"/>
              <a:cs typeface="仿宋" charset="0"/>
            </a:endParaRPr>
          </a:p>
          <a:p>
            <a:pPr marL="0" indent="0" algn="l" defTabSz="914400" eaLnBrk="1" latinLnBrk="0" hangingPunct="1">
              <a:lnSpc>
                <a:spcPct val="130000"/>
              </a:lnSpc>
              <a:spcBef>
                <a:spcPts val="1000"/>
              </a:spcBef>
              <a:spcAft>
                <a:spcPts val="0"/>
              </a:spcAft>
              <a:buFontTx/>
              <a:buNone/>
            </a:pPr>
            <a:r>
              <a:rPr lang="zh-CN" sz="2400" b="1" dirty="0">
                <a:latin typeface="仿宋" charset="0"/>
                <a:ea typeface="仿宋" charset="0"/>
                <a:cs typeface="仿宋" charset="0"/>
              </a:rPr>
              <a:t>文化自信是最基础、最深刻、最广泛的自信。</a:t>
            </a:r>
            <a:endParaRPr lang="ko-KR" altLang="en-US" sz="2400" b="1" dirty="0">
              <a:latin typeface="仿宋" charset="0"/>
              <a:ea typeface="仿宋" charset="0"/>
              <a:cs typeface="仿宋" charset="0"/>
            </a:endParaRPr>
          </a:p>
        </p:txBody>
      </p:sp>
      <p:pic>
        <p:nvPicPr>
          <p:cNvPr id="7" name="图片 6"/>
          <p:cNvPicPr>
            <a:picLocks noChangeAspect="1"/>
          </p:cNvPicPr>
          <p:nvPr/>
        </p:nvPicPr>
        <p:blipFill>
          <a:blip r:embed="rId3" cstate="print"/>
          <a:srcRect l="11974" r="8459" b="5717"/>
          <a:stretch>
            <a:fillRect/>
          </a:stretch>
        </p:blipFill>
        <p:spPr>
          <a:xfrm>
            <a:off x="9394190" y="2192020"/>
            <a:ext cx="2061210" cy="2859405"/>
          </a:xfrm>
          <a:prstGeom prst="rect">
            <a:avLst/>
          </a:prstGeom>
        </p:spPr>
      </p:pic>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890" y="704215"/>
            <a:ext cx="2037080" cy="164909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44754-E2FC-40F7-B73F-AE9DF622356B}"/>
              </a:ext>
            </a:extLst>
          </p:cNvPr>
          <p:cNvSpPr>
            <a:spLocks noGrp="1"/>
          </p:cNvSpPr>
          <p:nvPr>
            <p:ph type="title"/>
          </p:nvPr>
        </p:nvSpPr>
        <p:spPr>
          <a:xfrm>
            <a:off x="558800" y="674688"/>
            <a:ext cx="10972800" cy="1143000"/>
          </a:xfrm>
        </p:spPr>
        <p:txBody>
          <a:bodyPr>
            <a:normAutofit fontScale="90000"/>
          </a:bodyPr>
          <a:lstStyle/>
          <a:p>
            <a:r>
              <a:rPr lang="zh-CN" altLang="en-US" dirty="0"/>
              <a:t>文化从哪来？</a:t>
            </a:r>
            <a:br>
              <a:rPr lang="en-US" altLang="zh-CN" dirty="0"/>
            </a:br>
            <a:r>
              <a:rPr lang="zh-CN" altLang="en-US" dirty="0"/>
              <a:t>深深地根植于伟大的中华民族血脉之中</a:t>
            </a:r>
          </a:p>
        </p:txBody>
      </p:sp>
      <p:sp>
        <p:nvSpPr>
          <p:cNvPr id="3" name="文本占位符 2">
            <a:extLst>
              <a:ext uri="{FF2B5EF4-FFF2-40B4-BE49-F238E27FC236}">
                <a16:creationId xmlns:a16="http://schemas.microsoft.com/office/drawing/2014/main" id="{FC6D8AD5-C977-4380-996E-9F88C2C41006}"/>
              </a:ext>
            </a:extLst>
          </p:cNvPr>
          <p:cNvSpPr>
            <a:spLocks noGrp="1"/>
          </p:cNvSpPr>
          <p:nvPr>
            <p:ph type="body" sz="half" idx="1"/>
          </p:nvPr>
        </p:nvSpPr>
        <p:spPr>
          <a:xfrm>
            <a:off x="523875" y="2840041"/>
            <a:ext cx="5384800" cy="3560759"/>
          </a:xfrm>
        </p:spPr>
        <p:txBody>
          <a:bodyPr>
            <a:normAutofit fontScale="92500"/>
          </a:bodyPr>
          <a:lstStyle/>
          <a:p>
            <a:r>
              <a:rPr lang="zh-CN" altLang="en-US" dirty="0"/>
              <a:t>毛泽东在民族危难，抗日救亡之际，曾气吞山河地宣誓：</a:t>
            </a:r>
            <a:endParaRPr lang="en-US" altLang="zh-CN" dirty="0"/>
          </a:p>
          <a:p>
            <a:endParaRPr lang="en-US" altLang="zh-CN" dirty="0"/>
          </a:p>
          <a:p>
            <a:r>
              <a:rPr lang="zh-CN" altLang="en-US" dirty="0"/>
              <a:t>“我们中华民族，有同自己的敌人血战到底的气概，有在自力更生的基础上，光复旧物的决心，有自立于世界民族之林的能力。”</a:t>
            </a:r>
            <a:br>
              <a:rPr lang="zh-CN" altLang="en-US" dirty="0"/>
            </a:br>
            <a:br>
              <a:rPr lang="zh-CN" altLang="en-US" dirty="0"/>
            </a:br>
            <a:endParaRPr lang="zh-CN" altLang="en-US" dirty="0"/>
          </a:p>
        </p:txBody>
      </p:sp>
      <p:sp>
        <p:nvSpPr>
          <p:cNvPr id="4" name="内容占位符 3">
            <a:extLst>
              <a:ext uri="{FF2B5EF4-FFF2-40B4-BE49-F238E27FC236}">
                <a16:creationId xmlns:a16="http://schemas.microsoft.com/office/drawing/2014/main" id="{A4E9BAE4-699B-4313-8332-A6D023C3DD5C}"/>
              </a:ext>
            </a:extLst>
          </p:cNvPr>
          <p:cNvSpPr>
            <a:spLocks noGrp="1"/>
          </p:cNvSpPr>
          <p:nvPr>
            <p:ph sz="half" idx="2"/>
          </p:nvPr>
        </p:nvSpPr>
        <p:spPr>
          <a:xfrm>
            <a:off x="6096000" y="2076450"/>
            <a:ext cx="5384800" cy="4525963"/>
          </a:xfrm>
        </p:spPr>
        <p:txBody>
          <a:bodyPr>
            <a:normAutofit fontScale="92500"/>
          </a:bodyPr>
          <a:lstStyle/>
          <a:p>
            <a:r>
              <a:rPr lang="zh-CN" altLang="en-US" dirty="0"/>
              <a:t>鲁迅先生曾在</a:t>
            </a:r>
            <a:r>
              <a:rPr lang="en-US" altLang="zh-CN" dirty="0"/>
              <a:t>《</a:t>
            </a:r>
            <a:r>
              <a:rPr lang="zh-CN" altLang="en-US" dirty="0"/>
              <a:t>中国人失掉自信力了吗？</a:t>
            </a:r>
            <a:r>
              <a:rPr lang="en-US" altLang="zh-CN" dirty="0"/>
              <a:t>》</a:t>
            </a:r>
            <a:r>
              <a:rPr lang="zh-CN" altLang="en-US" dirty="0"/>
              <a:t>一文中有过这样精辟的论述：</a:t>
            </a:r>
            <a:endParaRPr lang="en-US" altLang="zh-CN" dirty="0"/>
          </a:p>
          <a:p>
            <a:r>
              <a:rPr lang="zh-CN" altLang="en-US" dirty="0"/>
              <a:t>中国自古以来，就有埋头苦干的人，就有为民请命的人，就有舍身求法的人，他们是中国的脊梁。</a:t>
            </a:r>
            <a:endParaRPr lang="en-US" altLang="zh-CN" dirty="0"/>
          </a:p>
          <a:p>
            <a:endParaRPr lang="en-US" altLang="zh-CN" dirty="0"/>
          </a:p>
          <a:p>
            <a:r>
              <a:rPr lang="zh-CN" altLang="en-US" dirty="0"/>
              <a:t>他还在</a:t>
            </a:r>
            <a:r>
              <a:rPr lang="en-US" altLang="zh-CN" dirty="0"/>
              <a:t>《</a:t>
            </a:r>
            <a:r>
              <a:rPr lang="zh-CN" altLang="en-US" dirty="0"/>
              <a:t>学界三魂</a:t>
            </a:r>
            <a:r>
              <a:rPr lang="en-US" altLang="zh-CN" dirty="0"/>
              <a:t>》</a:t>
            </a:r>
            <a:r>
              <a:rPr lang="zh-CN" altLang="en-US" dirty="0"/>
              <a:t>中坚定地指出：“惟有民魂是值得宝贵的，惟有它发扬起来了，中国才有真进步。”</a:t>
            </a:r>
          </a:p>
        </p:txBody>
      </p:sp>
    </p:spTree>
    <p:extLst>
      <p:ext uri="{BB962C8B-B14F-4D97-AF65-F5344CB8AC3E}">
        <p14:creationId xmlns:p14="http://schemas.microsoft.com/office/powerpoint/2010/main" val="542316959"/>
      </p:ext>
    </p:extLst>
  </p:cSld>
  <p:clrMapOvr>
    <a:masterClrMapping/>
  </p:clrMapOvr>
  <p:transition spd="med">
    <p:diamond/>
    <p:sndAc>
      <p:stSnd>
        <p:snd r:embed="rId2" name="chimes.wav"/>
      </p:stSnd>
    </p:sndAc>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txBox="1">
            <a:spLocks noGrp="1"/>
          </p:cNvSpPr>
          <p:nvPr>
            <p:ph type="body" sz="half" idx="1"/>
          </p:nvPr>
        </p:nvSpPr>
        <p:spPr>
          <a:xfrm>
            <a:off x="3374390" y="705485"/>
            <a:ext cx="2151380" cy="572135"/>
          </a:xfrm>
          <a:prstGeom prst="rect">
            <a:avLst/>
          </a:prstGeom>
          <a:solidFill>
            <a:schemeClr val="bg1"/>
          </a:solidFill>
          <a:ln w="0">
            <a:noFill/>
            <a:prstDash/>
          </a:ln>
        </p:spPr>
        <p:txBody>
          <a:bodyPr vert="horz" wrap="square" lIns="91440" tIns="45720" rIns="91440" bIns="45720" numCol="1" anchor="t">
            <a:spAutoFit/>
          </a:bodyPr>
          <a:lstStyle/>
          <a:p>
            <a:pPr marL="0" indent="0" algn="l" defTabSz="914400" eaLnBrk="1" latinLnBrk="0" hangingPunct="1">
              <a:lnSpc>
                <a:spcPct val="130000"/>
              </a:lnSpc>
              <a:spcBef>
                <a:spcPts val="1000"/>
              </a:spcBef>
              <a:spcAft>
                <a:spcPts val="0"/>
              </a:spcAft>
              <a:buFontTx/>
              <a:buNone/>
            </a:pPr>
            <a:r>
              <a:rPr lang="zh-CN" altLang="en-US" sz="2400" b="1">
                <a:solidFill>
                  <a:srgbClr val="FF0000"/>
                </a:solidFill>
                <a:latin typeface="仿宋" charset="0"/>
                <a:ea typeface="仿宋" charset="0"/>
                <a:cs typeface="仿宋" charset="0"/>
              </a:rPr>
              <a:t>二、基本框架</a:t>
            </a:r>
            <a:endParaRPr lang="ko-KR" altLang="en-US" sz="2400" b="1">
              <a:solidFill>
                <a:srgbClr val="FF0000"/>
              </a:solidFill>
              <a:latin typeface="仿宋" charset="0"/>
              <a:ea typeface="仿宋" charset="0"/>
              <a:cs typeface="仿宋" charset="0"/>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78220"/>
            <a:ext cx="12208510" cy="82931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3" name="Rectangle 4"/>
          <p:cNvSpPr>
            <a:spLocks/>
          </p:cNvSpPr>
          <p:nvPr/>
        </p:nvSpPr>
        <p:spPr>
          <a:xfrm>
            <a:off x="507365" y="1755140"/>
            <a:ext cx="3890645" cy="504369"/>
          </a:xfrm>
          <a:prstGeom prst="rect">
            <a:avLst/>
          </a:prstGeom>
          <a:solidFill>
            <a:schemeClr val="bg1"/>
          </a:solidFill>
          <a:ln w="0">
            <a:noFill/>
            <a:prstDash/>
          </a:ln>
        </p:spPr>
        <p:txBody>
          <a:bodyPr vert="horz" wrap="square" lIns="91440" tIns="45720" rIns="91440" bIns="45720" numCol="1" anchor="t">
            <a:spAutoFit/>
          </a:bodyPr>
          <a:lstStyle>
            <a:lvl1pPr marL="228600" indent="-228600" algn="l" defTabSz="914400" eaLnBrk="1" latinLnBrk="0" hangingPunct="1">
              <a:lnSpc>
                <a:spcPct val="90000"/>
              </a:lnSpc>
              <a:spcBef>
                <a:spcPts val="1000"/>
              </a:spcBef>
              <a:spcAft>
                <a:spcPts val="0"/>
              </a:spcAft>
              <a:buFontTx/>
              <a:buNone/>
              <a:defRPr lang="en-GB" altLang="en-US" sz="2800">
                <a:solidFill>
                  <a:schemeClr val="tx1"/>
                </a:solidFill>
                <a:latin typeface="+mn-lt"/>
                <a:ea typeface="+mn-ea"/>
                <a:cs typeface="+mn-cs"/>
              </a:defRPr>
            </a:lvl1pPr>
            <a:lvl2pPr marL="685800" indent="-228600" algn="l" defTabSz="914400" eaLnBrk="1" latinLnBrk="0" hangingPunct="1">
              <a:lnSpc>
                <a:spcPct val="90000"/>
              </a:lnSpc>
              <a:spcBef>
                <a:spcPts val="500"/>
              </a:spcBef>
              <a:spcAft>
                <a:spcPts val="0"/>
              </a:spcAft>
              <a:buFontTx/>
              <a:buNone/>
              <a:defRPr lang="en-GB" altLang="en-US" sz="2400">
                <a:solidFill>
                  <a:schemeClr val="tx1"/>
                </a:solidFill>
                <a:latin typeface="+mn-lt"/>
                <a:ea typeface="+mn-ea"/>
                <a:cs typeface="+mn-cs"/>
              </a:defRPr>
            </a:lvl2pPr>
            <a:lvl3pPr marL="1143000" indent="-228600" algn="l" defTabSz="914400" eaLnBrk="1" latinLnBrk="0" hangingPunct="1">
              <a:lnSpc>
                <a:spcPct val="90000"/>
              </a:lnSpc>
              <a:spcBef>
                <a:spcPts val="500"/>
              </a:spcBef>
              <a:spcAft>
                <a:spcPts val="0"/>
              </a:spcAft>
              <a:buFontTx/>
              <a:buNone/>
              <a:defRPr lang="en-GB" altLang="en-US" sz="2000">
                <a:solidFill>
                  <a:schemeClr val="tx1"/>
                </a:solidFill>
                <a:latin typeface="+mn-lt"/>
                <a:ea typeface="+mn-ea"/>
                <a:cs typeface="+mn-cs"/>
              </a:defRPr>
            </a:lvl3pPr>
            <a:lvl4pPr marL="1600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4pPr>
            <a:lvl5pPr marL="20574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5pPr>
            <a:lvl6pPr marL="25146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6pPr>
            <a:lvl7pPr marL="29718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7pPr>
            <a:lvl8pPr marL="34290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8pPr>
            <a:lvl9pPr marL="3886200" indent="-228600" algn="l" defTabSz="914400" eaLnBrk="1" latinLnBrk="0" hangingPunct="1">
              <a:lnSpc>
                <a:spcPct val="90000"/>
              </a:lnSpc>
              <a:spcBef>
                <a:spcPts val="500"/>
              </a:spcBef>
              <a:spcAft>
                <a:spcPts val="0"/>
              </a:spcAft>
              <a:buFontTx/>
              <a:buNone/>
              <a:defRPr lang="en-GB" altLang="en-US" sz="1800">
                <a:solidFill>
                  <a:schemeClr val="tx1"/>
                </a:solidFill>
                <a:latin typeface="+mn-lt"/>
                <a:ea typeface="+mn-ea"/>
                <a:cs typeface="+mn-cs"/>
              </a:defRPr>
            </a:lvl9pPr>
          </a:lstStyle>
          <a:p>
            <a:pPr marL="0" indent="0" algn="l" defTabSz="914400" eaLnBrk="1" latinLnBrk="0" hangingPunct="1">
              <a:lnSpc>
                <a:spcPct val="130000"/>
              </a:lnSpc>
              <a:spcBef>
                <a:spcPts val="1000"/>
              </a:spcBef>
              <a:spcAft>
                <a:spcPts val="0"/>
              </a:spcAft>
              <a:buFontTx/>
              <a:buNone/>
            </a:pPr>
            <a:r>
              <a:rPr sz="1800" b="1" dirty="0" err="1">
                <a:solidFill>
                  <a:schemeClr val="accent6"/>
                </a:solidFill>
                <a:latin typeface="黑体" charset="0"/>
                <a:ea typeface="黑体" charset="0"/>
                <a:cs typeface="宋体" charset="0"/>
              </a:rPr>
              <a:t>马克思主义中国的内涵及过程</a:t>
            </a:r>
            <a:r>
              <a:rPr lang="zh-CN" sz="2400" b="1" dirty="0">
                <a:solidFill>
                  <a:srgbClr val="FF0000"/>
                </a:solidFill>
                <a:latin typeface="仿宋" charset="0"/>
                <a:ea typeface="仿宋" charset="0"/>
                <a:cs typeface="仿宋" charset="0"/>
              </a:rPr>
              <a:t>前言            </a:t>
            </a:r>
            <a:endParaRPr lang="ko-KR" altLang="en-US" sz="2400" b="1" dirty="0">
              <a:solidFill>
                <a:srgbClr val="FF0000"/>
              </a:solidFill>
              <a:latin typeface="仿宋" charset="0"/>
              <a:ea typeface="仿宋" charset="0"/>
              <a:cs typeface="仿宋" charset="0"/>
            </a:endParaRPr>
          </a:p>
        </p:txBody>
      </p:sp>
      <p:grpSp>
        <p:nvGrpSpPr>
          <p:cNvPr id="7" name="组合 6"/>
          <p:cNvGrpSpPr/>
          <p:nvPr/>
        </p:nvGrpSpPr>
        <p:grpSpPr>
          <a:xfrm>
            <a:off x="5899785" y="1637665"/>
            <a:ext cx="5692140" cy="4599940"/>
            <a:chOff x="5899785" y="1637665"/>
            <a:chExt cx="5692140" cy="4599940"/>
          </a:xfrm>
        </p:grpSpPr>
        <p:sp>
          <p:nvSpPr>
            <p:cNvPr id="5" name="矩形 4"/>
            <p:cNvSpPr>
              <a:spLocks/>
            </p:cNvSpPr>
            <p:nvPr/>
          </p:nvSpPr>
          <p:spPr>
            <a:xfrm>
              <a:off x="6330315" y="1637665"/>
              <a:ext cx="5262245" cy="4600575"/>
            </a:xfrm>
            <a:prstGeom prst="rect">
              <a:avLst/>
            </a:prstGeom>
            <a:solidFill>
              <a:schemeClr val="bg1"/>
            </a:solidFill>
            <a:ln w="0">
              <a:noFill/>
              <a:prstDash/>
            </a:ln>
          </p:spPr>
          <p:txBody>
            <a:bodyPr vert="horz" wrap="square" lIns="91440" tIns="45720" rIns="91440" bIns="45720" numCol="1" anchor="t">
              <a:spAutoFit/>
            </a:bodyPr>
            <a:lstStyle/>
            <a:p>
              <a:pPr marL="0" indent="0" algn="l" defTabSz="914400" eaLnBrk="1" latinLnBrk="0" hangingPunct="1">
                <a:lnSpc>
                  <a:spcPct val="130000"/>
                </a:lnSpc>
                <a:spcBef>
                  <a:spcPts val="1000"/>
                </a:spcBef>
                <a:spcAft>
                  <a:spcPts val="0"/>
                </a:spcAft>
                <a:buFontTx/>
                <a:buNone/>
              </a:pPr>
              <a:r>
                <a:rPr sz="2000" b="1">
                  <a:solidFill>
                    <a:schemeClr val="accent6">
                      <a:lumMod val="75000"/>
                      <a:lumOff val="0"/>
                    </a:schemeClr>
                  </a:solidFill>
                  <a:latin typeface="仿宋" charset="0"/>
                  <a:ea typeface="仿宋" charset="0"/>
                  <a:cs typeface="宋体" charset="0"/>
                </a:rPr>
                <a:t>第一部分：1-4章，主讲马克思主义中国化第一大理论成果</a:t>
              </a:r>
              <a:r>
                <a:rPr sz="2000" b="1">
                  <a:solidFill>
                    <a:srgbClr val="FF0000"/>
                  </a:solidFill>
                  <a:latin typeface="仿宋" charset="0"/>
                  <a:ea typeface="仿宋" charset="0"/>
                  <a:cs typeface="宋体" charset="0"/>
                </a:rPr>
                <a:t>毛泽东思想</a:t>
              </a:r>
              <a:r>
                <a:rPr sz="2000" b="1">
                  <a:solidFill>
                    <a:schemeClr val="accent6">
                      <a:lumMod val="75000"/>
                      <a:lumOff val="0"/>
                    </a:schemeClr>
                  </a:solidFill>
                  <a:latin typeface="仿宋" charset="0"/>
                  <a:ea typeface="仿宋" charset="0"/>
                  <a:cs typeface="宋体" charset="0"/>
                </a:rPr>
                <a:t>。</a:t>
              </a:r>
              <a:endParaRPr lang="ko-KR" altLang="en-US" sz="2000" b="1">
                <a:solidFill>
                  <a:schemeClr val="accent6">
                    <a:lumMod val="75000"/>
                    <a:lumOff val="0"/>
                  </a:schemeClr>
                </a:solidFill>
                <a:latin typeface="仿宋" charset="0"/>
                <a:ea typeface="仿宋" charset="0"/>
                <a:cs typeface="宋体" charset="0"/>
              </a:endParaRPr>
            </a:p>
            <a:p>
              <a:pPr marL="0" indent="0" algn="l" defTabSz="914400" eaLnBrk="1" latinLnBrk="0" hangingPunct="1">
                <a:lnSpc>
                  <a:spcPct val="130000"/>
                </a:lnSpc>
                <a:spcBef>
                  <a:spcPts val="1000"/>
                </a:spcBef>
                <a:spcAft>
                  <a:spcPts val="0"/>
                </a:spcAft>
                <a:buFontTx/>
                <a:buNone/>
              </a:pPr>
              <a:endParaRPr lang="ko-KR" altLang="en-US" sz="2000" b="1">
                <a:solidFill>
                  <a:schemeClr val="accent6">
                    <a:lumMod val="75000"/>
                    <a:lumOff val="0"/>
                  </a:schemeClr>
                </a:solidFill>
                <a:latin typeface="仿宋" charset="0"/>
                <a:ea typeface="仿宋" charset="0"/>
                <a:cs typeface="宋体" charset="0"/>
              </a:endParaRPr>
            </a:p>
            <a:p>
              <a:pPr marL="0" indent="0" algn="l" defTabSz="914400" eaLnBrk="1" latinLnBrk="0" hangingPunct="1">
                <a:lnSpc>
                  <a:spcPct val="130000"/>
                </a:lnSpc>
                <a:spcBef>
                  <a:spcPts val="1000"/>
                </a:spcBef>
                <a:spcAft>
                  <a:spcPts val="0"/>
                </a:spcAft>
                <a:buFontTx/>
                <a:buNone/>
              </a:pPr>
              <a:r>
                <a:rPr sz="2000" b="1">
                  <a:solidFill>
                    <a:schemeClr val="accent6">
                      <a:lumMod val="75000"/>
                      <a:lumOff val="0"/>
                    </a:schemeClr>
                  </a:solidFill>
                  <a:latin typeface="仿宋" charset="0"/>
                  <a:ea typeface="仿宋" charset="0"/>
                  <a:cs typeface="宋体" charset="0"/>
                </a:rPr>
                <a:t>第二部分：5-7章，分别讲述马克思主义中国化第二大理论成果中的</a:t>
              </a:r>
              <a:r>
                <a:rPr lang="zh-CN" sz="2000" b="1">
                  <a:solidFill>
                    <a:srgbClr val="FF0000"/>
                  </a:solidFill>
                  <a:latin typeface="仿宋" charset="0"/>
                  <a:ea typeface="仿宋" charset="0"/>
                  <a:cs typeface="仿宋" charset="0"/>
                </a:rPr>
                <a:t>邓小平理论、“三个代表”重要思想、科学发</a:t>
              </a:r>
              <a:r>
                <a:rPr sz="2000" b="0">
                  <a:solidFill>
                    <a:srgbClr val="FF0000"/>
                  </a:solidFill>
                  <a:latin typeface="仿宋" charset="0"/>
                  <a:ea typeface="仿宋" charset="0"/>
                  <a:cs typeface="宋体" charset="0"/>
                </a:rPr>
                <a:t>展</a:t>
              </a:r>
              <a:r>
                <a:rPr lang="zh-CN" sz="2000" b="1">
                  <a:solidFill>
                    <a:srgbClr val="FF0000"/>
                  </a:solidFill>
                  <a:latin typeface="仿宋" charset="0"/>
                  <a:ea typeface="仿宋" charset="0"/>
                  <a:cs typeface="仿宋" charset="0"/>
                </a:rPr>
                <a:t>观</a:t>
              </a:r>
              <a:r>
                <a:rPr sz="2000" b="1">
                  <a:solidFill>
                    <a:schemeClr val="accent6">
                      <a:lumMod val="75000"/>
                      <a:lumOff val="0"/>
                    </a:schemeClr>
                  </a:solidFill>
                  <a:latin typeface="仿宋" charset="0"/>
                  <a:ea typeface="仿宋" charset="0"/>
                  <a:cs typeface="宋体" charset="0"/>
                </a:rPr>
                <a:t>。</a:t>
              </a:r>
              <a:endParaRPr lang="ko-KR" altLang="en-US" sz="2000" b="1">
                <a:solidFill>
                  <a:srgbClr val="0000FF"/>
                </a:solidFill>
                <a:latin typeface="仿宋" charset="0"/>
                <a:ea typeface="仿宋" charset="0"/>
                <a:cs typeface="仿宋" charset="0"/>
              </a:endParaRPr>
            </a:p>
            <a:p>
              <a:pPr marL="0" indent="0" algn="l" defTabSz="914400" eaLnBrk="1" latinLnBrk="0" hangingPunct="1">
                <a:lnSpc>
                  <a:spcPct val="130000"/>
                </a:lnSpc>
                <a:spcBef>
                  <a:spcPts val="1000"/>
                </a:spcBef>
                <a:spcAft>
                  <a:spcPts val="0"/>
                </a:spcAft>
                <a:buFontTx/>
                <a:buNone/>
              </a:pPr>
              <a:endParaRPr lang="ko-KR" altLang="en-US" sz="2000" b="1">
                <a:solidFill>
                  <a:schemeClr val="accent6">
                    <a:lumMod val="75000"/>
                    <a:lumOff val="0"/>
                  </a:schemeClr>
                </a:solidFill>
                <a:latin typeface="仿宋" charset="0"/>
                <a:ea typeface="仿宋" charset="0"/>
                <a:cs typeface="宋体" charset="0"/>
              </a:endParaRPr>
            </a:p>
            <a:p>
              <a:pPr marL="0" indent="0" algn="l" defTabSz="914400" eaLnBrk="1" latinLnBrk="0" hangingPunct="1">
                <a:lnSpc>
                  <a:spcPct val="130000"/>
                </a:lnSpc>
                <a:spcBef>
                  <a:spcPts val="1000"/>
                </a:spcBef>
                <a:spcAft>
                  <a:spcPts val="0"/>
                </a:spcAft>
                <a:buFontTx/>
                <a:buNone/>
              </a:pPr>
              <a:r>
                <a:rPr sz="2000" b="1">
                  <a:solidFill>
                    <a:schemeClr val="accent6">
                      <a:lumMod val="75000"/>
                      <a:lumOff val="0"/>
                    </a:schemeClr>
                  </a:solidFill>
                  <a:latin typeface="仿宋" charset="0"/>
                  <a:ea typeface="仿宋" charset="0"/>
                  <a:cs typeface="宋体" charset="0"/>
                </a:rPr>
                <a:t>第三部分：8-14章，主讲马克思主义中国化第二大理论成果中的最新理论成果</a:t>
              </a:r>
              <a:r>
                <a:rPr sz="2000" b="1">
                  <a:solidFill>
                    <a:srgbClr val="FF0000"/>
                  </a:solidFill>
                  <a:latin typeface="仿宋" charset="0"/>
                  <a:ea typeface="仿宋" charset="0"/>
                  <a:cs typeface="宋体" charset="0"/>
                </a:rPr>
                <a:t>习近平新时代中国特色社会主义思想</a:t>
              </a:r>
              <a:r>
                <a:rPr sz="2000" b="1">
                  <a:solidFill>
                    <a:schemeClr val="accent6">
                      <a:lumMod val="75000"/>
                      <a:lumOff val="0"/>
                    </a:schemeClr>
                  </a:solidFill>
                  <a:latin typeface="仿宋" charset="0"/>
                  <a:ea typeface="仿宋" charset="0"/>
                  <a:cs typeface="宋体" charset="0"/>
                </a:rPr>
                <a:t>。</a:t>
              </a:r>
              <a:endParaRPr lang="ko-KR" altLang="en-US" sz="2000" b="1">
                <a:solidFill>
                  <a:schemeClr val="accent6">
                    <a:lumMod val="75000"/>
                    <a:lumOff val="0"/>
                  </a:schemeClr>
                </a:solidFill>
                <a:latin typeface="仿宋" charset="0"/>
                <a:ea typeface="仿宋" charset="0"/>
                <a:cs typeface="宋体" charset="0"/>
              </a:endParaRPr>
            </a:p>
          </p:txBody>
        </p:sp>
        <p:sp>
          <p:nvSpPr>
            <p:cNvPr id="6" name="左大括号 5"/>
            <p:cNvSpPr>
              <a:spLocks/>
            </p:cNvSpPr>
            <p:nvPr/>
          </p:nvSpPr>
          <p:spPr>
            <a:xfrm>
              <a:off x="5899785" y="2042795"/>
              <a:ext cx="405130" cy="2919730"/>
            </a:xfrm>
            <a:prstGeom prst="leftBrace">
              <a:avLst/>
            </a:prstGeom>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宋体" charset="0"/>
                <a:cs typeface="+mn-cs"/>
              </a:endParaRPr>
            </a:p>
          </p:txBody>
        </p:sp>
      </p:grpSp>
      <p:sp>
        <p:nvSpPr>
          <p:cNvPr id="12" name="左大括号 11"/>
          <p:cNvSpPr>
            <a:spLocks/>
          </p:cNvSpPr>
          <p:nvPr/>
        </p:nvSpPr>
        <p:spPr>
          <a:xfrm flipH="1">
            <a:off x="4448810" y="2042160"/>
            <a:ext cx="504825" cy="2919730"/>
          </a:xfrm>
          <a:prstGeom prst="leftBrace">
            <a:avLst/>
          </a:prstGeom>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ctr">
            <a:noAutofit/>
          </a:bodyPr>
          <a:lstStyle/>
          <a:p>
            <a:pPr marL="0" indent="0" algn="ctr" defTabSz="914400" eaLnBrk="1" latinLnBrk="0" hangingPunct="1">
              <a:lnSpc>
                <a:spcPct val="100000"/>
              </a:lnSpc>
              <a:spcBef>
                <a:spcPts val="0"/>
              </a:spcBef>
              <a:spcAft>
                <a:spcPts val="0"/>
              </a:spcAft>
              <a:buFontTx/>
              <a:buNone/>
            </a:pPr>
            <a:endParaRPr lang="ko-KR" altLang="en-US" sz="1800">
              <a:latin typeface="Calibri" charset="0"/>
              <a:ea typeface="宋体" charset="0"/>
              <a:cs typeface="+mn-cs"/>
            </a:endParaRPr>
          </a:p>
        </p:txBody>
      </p:sp>
      <p:sp>
        <p:nvSpPr>
          <p:cNvPr id="13" name="文本框 12"/>
          <p:cNvSpPr txBox="1">
            <a:spLocks/>
          </p:cNvSpPr>
          <p:nvPr/>
        </p:nvSpPr>
        <p:spPr>
          <a:xfrm>
            <a:off x="5720715" y="806450"/>
            <a:ext cx="4572635" cy="369570"/>
          </a:xfrm>
          <a:prstGeom prst="rect">
            <a:avLst/>
          </a:prstGeom>
          <a:noFill/>
        </p:spPr>
        <p:txBody>
          <a:bodyPr vert="horz" wrap="square" lIns="0" tIns="0" rIns="0" bIns="0" anchor="t">
            <a:noAutofit/>
          </a:bodyPr>
          <a:lstStyle/>
          <a:p>
            <a:pPr marL="0" indent="0" algn="l" defTabSz="914400" eaLnBrk="1" latinLnBrk="0" hangingPunct="1">
              <a:lnSpc>
                <a:spcPct val="100000"/>
              </a:lnSpc>
              <a:spcBef>
                <a:spcPts val="0"/>
              </a:spcBef>
              <a:spcAft>
                <a:spcPts val="0"/>
              </a:spcAft>
              <a:buFontTx/>
              <a:buNone/>
            </a:pPr>
            <a:r>
              <a:rPr sz="2400" b="1">
                <a:solidFill>
                  <a:schemeClr val="accent6">
                    <a:lumMod val="50000"/>
                    <a:lumOff val="0"/>
                  </a:schemeClr>
                </a:solidFill>
                <a:latin typeface="仿宋" charset="0"/>
                <a:ea typeface="仿宋" charset="0"/>
                <a:cs typeface="宋体" charset="0"/>
              </a:rPr>
              <a:t>三部分</a:t>
            </a:r>
            <a:endParaRPr lang="ko-KR" altLang="en-US" sz="1800">
              <a:latin typeface="Calibri" charset="0"/>
              <a:ea typeface="宋体" charset="0"/>
            </a:endParaRPr>
          </a:p>
        </p:txBody>
      </p:sp>
      <p:sp>
        <p:nvSpPr>
          <p:cNvPr id="14" name="文本框 13"/>
          <p:cNvSpPr txBox="1">
            <a:spLocks/>
          </p:cNvSpPr>
          <p:nvPr/>
        </p:nvSpPr>
        <p:spPr>
          <a:xfrm>
            <a:off x="3138805" y="3249930"/>
            <a:ext cx="1344930" cy="480695"/>
          </a:xfrm>
          <a:prstGeom prst="rect">
            <a:avLst/>
          </a:prstGeom>
          <a:noFill/>
        </p:spPr>
        <p:txBody>
          <a:bodyPr vert="horz" wrap="square" lIns="0" tIns="0" rIns="0" bIns="0" anchor="t">
            <a:noAutofit/>
          </a:bodyPr>
          <a:lstStyle/>
          <a:p>
            <a:pPr marL="0" indent="0" algn="l" defTabSz="914400" eaLnBrk="1" latinLnBrk="0" hangingPunct="1">
              <a:lnSpc>
                <a:spcPct val="130000"/>
              </a:lnSpc>
              <a:spcBef>
                <a:spcPts val="1000"/>
              </a:spcBef>
              <a:spcAft>
                <a:spcPts val="0"/>
              </a:spcAft>
              <a:buFontTx/>
              <a:buNone/>
            </a:pPr>
            <a:r>
              <a:rPr lang="zh-CN" sz="2400" b="1">
                <a:solidFill>
                  <a:srgbClr val="FF0000"/>
                </a:solidFill>
                <a:latin typeface="仿宋" charset="0"/>
                <a:ea typeface="仿宋" charset="0"/>
                <a:cs typeface="仿宋" charset="0"/>
              </a:rPr>
              <a:t>主体内容                </a:t>
            </a:r>
            <a:endParaRPr lang="ko-KR" altLang="en-US" sz="1800">
              <a:latin typeface="Calibri" charset="0"/>
              <a:ea typeface="宋体" charset="0"/>
            </a:endParaRPr>
          </a:p>
        </p:txBody>
      </p:sp>
      <p:sp>
        <p:nvSpPr>
          <p:cNvPr id="15" name="文本框 14"/>
          <p:cNvSpPr txBox="1">
            <a:spLocks/>
          </p:cNvSpPr>
          <p:nvPr/>
        </p:nvSpPr>
        <p:spPr>
          <a:xfrm>
            <a:off x="247650" y="4792524"/>
            <a:ext cx="4158615" cy="272236"/>
          </a:xfrm>
          <a:prstGeom prst="rect">
            <a:avLst/>
          </a:prstGeom>
          <a:noFill/>
        </p:spPr>
        <p:txBody>
          <a:bodyPr vert="horz" wrap="square" lIns="0" tIns="0" rIns="0" bIns="0" anchor="t">
            <a:noAutofit/>
          </a:bodyPr>
          <a:lstStyle/>
          <a:p>
            <a:r>
              <a:rPr lang="zh-CN" altLang="en-US" b="1" dirty="0">
                <a:solidFill>
                  <a:schemeClr val="accent6"/>
                </a:solidFill>
                <a:latin typeface="黑体" charset="0"/>
                <a:ea typeface="黑体" charset="0"/>
              </a:rPr>
              <a:t>坚定“四个自信” 放飞青春梦想</a:t>
            </a:r>
            <a:r>
              <a:rPr lang="zh-CN" sz="2400" b="1" dirty="0">
                <a:solidFill>
                  <a:srgbClr val="FF0000"/>
                </a:solidFill>
                <a:latin typeface="仿宋" charset="0"/>
                <a:ea typeface="仿宋" charset="0"/>
                <a:cs typeface="仿宋" charset="0"/>
              </a:rPr>
              <a:t>后记</a:t>
            </a:r>
            <a:endParaRPr lang="ko-KR" altLang="en-US" sz="1800" dirty="0">
              <a:latin typeface="Calibri" charset="0"/>
              <a:ea typeface="宋体" charset="0"/>
            </a:endParaRPr>
          </a:p>
        </p:txBody>
      </p:sp>
      <p:cxnSp>
        <p:nvCxnSpPr>
          <p:cNvPr id="16" name="形状 15"/>
          <p:cNvCxnSpPr/>
          <p:nvPr/>
        </p:nvCxnSpPr>
        <p:spPr>
          <a:xfrm flipV="1">
            <a:off x="4483100" y="3510915"/>
            <a:ext cx="1876425" cy="5715"/>
          </a:xfrm>
          <a:prstGeom prst="straightConnector1">
            <a:avLst/>
          </a:prstGeom>
          <a:ln w="76200" cap="flat" cmpd="sng">
            <a:prstDash val="solid"/>
            <a:miter lim="800000"/>
            <a:headEnd type="triangle" w="med" len="med"/>
            <a:tailEnd type="triangle" w="med" len="med"/>
          </a:ln>
        </p:spPr>
        <p:style>
          <a:lnRef idx="3">
            <a:schemeClr val="accent6"/>
          </a:lnRef>
          <a:fillRef idx="0">
            <a:schemeClr val="accent6"/>
          </a:fillRef>
          <a:effectRef idx="2">
            <a:schemeClr val="accent6"/>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5335" y="1323340"/>
            <a:ext cx="10641330" cy="4709160"/>
            <a:chOff x="775335" y="1323340"/>
            <a:chExt cx="10641330" cy="4709160"/>
          </a:xfrm>
        </p:grpSpPr>
        <p:grpSp>
          <p:nvGrpSpPr>
            <p:cNvPr id="3" name="组合 2"/>
            <p:cNvGrpSpPr/>
            <p:nvPr/>
          </p:nvGrpSpPr>
          <p:grpSpPr>
            <a:xfrm>
              <a:off x="775335" y="1323340"/>
              <a:ext cx="10641330" cy="4521517"/>
              <a:chOff x="775335" y="1323340"/>
              <a:chExt cx="10641330" cy="4521517"/>
            </a:xfrm>
          </p:grpSpPr>
          <p:sp>
            <p:nvSpPr>
              <p:cNvPr id="9222" name="圆角矩形 6"/>
              <p:cNvSpPr txBox="1"/>
              <p:nvPr/>
            </p:nvSpPr>
            <p:spPr bwMode="auto">
              <a:xfrm>
                <a:off x="775335" y="1486217"/>
                <a:ext cx="6906895" cy="4358640"/>
              </a:xfrm>
              <a:prstGeom prst="roundRect">
                <a:avLst>
                  <a:gd name="adj" fmla="val 16667"/>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lstStyle/>
              <a:p>
                <a:pPr lvl="0" algn="l">
                  <a:lnSpc>
                    <a:spcPct val="130000"/>
                  </a:lnSpc>
                  <a:spcBef>
                    <a:spcPct val="20000"/>
                  </a:spcBef>
                  <a:spcAft>
                    <a:spcPts val="0"/>
                  </a:spcAft>
                  <a:buClrTx/>
                  <a:buSzTx/>
                  <a:buFontTx/>
                  <a:defRPr/>
                </a:pPr>
                <a:endParaRPr lang="en-US" altLang="zh-CN" sz="2000" b="1" dirty="0">
                  <a:solidFill>
                    <a:srgbClr val="FF0000"/>
                  </a:solidFill>
                  <a:latin typeface="仿宋" panose="02010609060101010101" charset="-122"/>
                  <a:ea typeface="仿宋" panose="02010609060101010101" charset="-122"/>
                  <a:cs typeface="仿宋" panose="02010609060101010101" charset="-122"/>
                  <a:sym typeface="+mn-ea"/>
                </a:endParaRPr>
              </a:p>
              <a:p>
                <a:pPr lvl="0">
                  <a:lnSpc>
                    <a:spcPct val="130000"/>
                  </a:lnSpc>
                  <a:spcBef>
                    <a:spcPct val="20000"/>
                  </a:spcBef>
                  <a:defRPr/>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1.</a:t>
                </a:r>
                <a:r>
                  <a:rPr lang="en-US" altLang="zh-CN" sz="2000" b="1" dirty="0">
                    <a:solidFill>
                      <a:srgbClr val="FF0000"/>
                    </a:solidFill>
                    <a:latin typeface="仿宋" panose="02010609060101010101" charset="-122"/>
                    <a:ea typeface="仿宋" panose="02010609060101010101" charset="-122"/>
                    <a:cs typeface="仿宋" panose="02010609060101010101" charset="-122"/>
                    <a:sym typeface="+mn-ea"/>
                  </a:rPr>
                  <a:t>更加准确的把握</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马克思主义中国化进程中形成的理论成果；</a:t>
                </a:r>
              </a:p>
              <a:p>
                <a:pPr lvl="0">
                  <a:lnSpc>
                    <a:spcPct val="130000"/>
                  </a:lnSpc>
                  <a:spcBef>
                    <a:spcPct val="20000"/>
                  </a:spcBef>
                  <a:defRPr/>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2.</a:t>
                </a:r>
                <a:r>
                  <a:rPr lang="en-US" altLang="zh-CN" sz="2000" b="1" dirty="0">
                    <a:solidFill>
                      <a:srgbClr val="FF0000"/>
                    </a:solidFill>
                    <a:latin typeface="仿宋" panose="02010609060101010101" charset="-122"/>
                    <a:ea typeface="仿宋" panose="02010609060101010101" charset="-122"/>
                    <a:cs typeface="仿宋" panose="02010609060101010101" charset="-122"/>
                    <a:sym typeface="+mn-ea"/>
                  </a:rPr>
                  <a:t>更加深刻的认识</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中国共产党领导人民进行的革命、建设、改革的历史进程、历史变革、历史成就；</a:t>
                </a:r>
              </a:p>
              <a:p>
                <a:pPr lvl="0">
                  <a:lnSpc>
                    <a:spcPct val="130000"/>
                  </a:lnSpc>
                  <a:spcBef>
                    <a:spcPct val="20000"/>
                  </a:spcBef>
                  <a:defRPr/>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3.</a:t>
                </a:r>
                <a:r>
                  <a:rPr lang="en-US" altLang="zh-CN" sz="2000" b="1" dirty="0">
                    <a:solidFill>
                      <a:srgbClr val="FF0000"/>
                    </a:solidFill>
                    <a:latin typeface="仿宋" panose="02010609060101010101" charset="-122"/>
                    <a:ea typeface="仿宋" panose="02010609060101010101" charset="-122"/>
                    <a:cs typeface="仿宋" panose="02010609060101010101" charset="-122"/>
                    <a:sym typeface="+mn-ea"/>
                  </a:rPr>
                  <a:t>更加透彻的理解</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中国共产党在新时代坚持的基本理论、基本路线、基本方略；</a:t>
                </a:r>
              </a:p>
              <a:p>
                <a:pPr lvl="0">
                  <a:lnSpc>
                    <a:spcPct val="130000"/>
                  </a:lnSpc>
                  <a:spcBef>
                    <a:spcPct val="20000"/>
                  </a:spcBef>
                  <a:defRPr/>
                </a:pP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4.</a:t>
                </a:r>
                <a:r>
                  <a:rPr lang="en-US" altLang="zh-CN" sz="2000" b="1" dirty="0">
                    <a:solidFill>
                      <a:srgbClr val="FF0000"/>
                    </a:solidFill>
                    <a:latin typeface="仿宋" panose="02010609060101010101" charset="-122"/>
                    <a:ea typeface="仿宋" panose="02010609060101010101" charset="-122"/>
                    <a:cs typeface="仿宋" panose="02010609060101010101" charset="-122"/>
                    <a:sym typeface="+mn-ea"/>
                  </a:rPr>
                  <a:t>更加切实的帮助</a:t>
                </a:r>
                <a:r>
                  <a:rPr lang="en-US" altLang="zh-CN" sz="2000" b="1" dirty="0">
                    <a:solidFill>
                      <a:srgbClr val="0000FF"/>
                    </a:solidFill>
                    <a:latin typeface="仿宋" panose="02010609060101010101" charset="-122"/>
                    <a:ea typeface="仿宋" panose="02010609060101010101" charset="-122"/>
                    <a:cs typeface="仿宋" panose="02010609060101010101" charset="-122"/>
                    <a:sym typeface="+mn-ea"/>
                  </a:rPr>
                  <a:t>运用马克思主义立场、观点和方法认识问题、分析问题和解决问题能力的提升。</a:t>
                </a:r>
              </a:p>
            </p:txBody>
          </p:sp>
          <p:pic>
            <p:nvPicPr>
              <p:cNvPr id="2" name="图片 1"/>
              <p:cNvPicPr>
                <a:picLocks noChangeAspect="1"/>
              </p:cNvPicPr>
              <p:nvPr/>
            </p:nvPicPr>
            <p:blipFill>
              <a:blip r:embed="rId2"/>
              <a:stretch>
                <a:fillRect/>
              </a:stretch>
            </p:blipFill>
            <p:spPr>
              <a:xfrm>
                <a:off x="8209280" y="1323340"/>
                <a:ext cx="3207385" cy="2128520"/>
              </a:xfrm>
              <a:prstGeom prst="rect">
                <a:avLst/>
              </a:prstGeom>
            </p:spPr>
          </p:pic>
        </p:grpSp>
        <p:pic>
          <p:nvPicPr>
            <p:cNvPr id="4" name="图片 3"/>
            <p:cNvPicPr>
              <a:picLocks noChangeAspect="1"/>
            </p:cNvPicPr>
            <p:nvPr/>
          </p:nvPicPr>
          <p:blipFill>
            <a:blip r:embed="rId3"/>
            <a:stretch>
              <a:fillRect/>
            </a:stretch>
          </p:blipFill>
          <p:spPr>
            <a:xfrm>
              <a:off x="8208645" y="3702685"/>
              <a:ext cx="3208020" cy="2329815"/>
            </a:xfrm>
            <a:prstGeom prst="rect">
              <a:avLst/>
            </a:prstGeom>
          </p:spPr>
        </p:pic>
      </p:grpSp>
      <p:sp>
        <p:nvSpPr>
          <p:cNvPr id="6" name="Rectangle 4"/>
          <p:cNvSpPr>
            <a:spLocks noGrp="1" noChangeArrowheads="1"/>
          </p:cNvSpPr>
          <p:nvPr/>
        </p:nvSpPr>
        <p:spPr>
          <a:xfrm>
            <a:off x="1299210" y="752475"/>
            <a:ext cx="3025140" cy="504369"/>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1" hangingPunct="1">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四、学习目的和作用</a:t>
            </a:r>
          </a:p>
        </p:txBody>
      </p:sp>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rcRect t="28599" b="3167"/>
          <a:stretch>
            <a:fillRect/>
          </a:stretch>
        </p:blipFill>
        <p:spPr>
          <a:xfrm>
            <a:off x="-2540" y="6022975"/>
            <a:ext cx="12208510" cy="846455"/>
          </a:xfrm>
          <a:prstGeom prst="rect">
            <a:avLst/>
          </a:prstGeom>
        </p:spPr>
      </p:pic>
      <p:sp>
        <p:nvSpPr>
          <p:cNvPr id="7" name="文本框 6"/>
          <p:cNvSpPr txBox="1"/>
          <p:nvPr/>
        </p:nvSpPr>
        <p:spPr>
          <a:xfrm>
            <a:off x="1456055" y="1610360"/>
            <a:ext cx="5080000" cy="4603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t">
            <a:spAutoFit/>
          </a:bodyPr>
          <a:lstStyle/>
          <a:p>
            <a:pPr algn="just"/>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学习</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本门课程</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的目的</a:t>
            </a: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是为了使大学生</a:t>
            </a:r>
            <a:endParaRPr lang="zh-CN" altLang="en-US" sz="2400" dirty="0">
              <a:sym typeface="+mn-ea"/>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36945"/>
            <a:ext cx="12208510" cy="84201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5" name="矩形 4"/>
          <p:cNvSpPr/>
          <p:nvPr/>
        </p:nvSpPr>
        <p:spPr>
          <a:xfrm>
            <a:off x="3836670" y="1964690"/>
            <a:ext cx="7467600" cy="2617470"/>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FF0000"/>
                </a:solidFill>
                <a:latin typeface="仿宋" panose="02010609060101010101" charset="-122"/>
                <a:ea typeface="仿宋" panose="02010609060101010101" charset="-122"/>
                <a:cs typeface="仿宋" panose="02010609060101010101" charset="-122"/>
                <a:sym typeface="+mn-ea"/>
              </a:rPr>
              <a:t>一是完善知识结构：</a:t>
            </a:r>
            <a:r>
              <a:rPr lang="zh-CN" sz="2400" b="1" dirty="0">
                <a:solidFill>
                  <a:srgbClr val="0000FF"/>
                </a:solidFill>
                <a:latin typeface="仿宋" panose="02010609060101010101" charset="-122"/>
                <a:ea typeface="仿宋" panose="02010609060101010101" charset="-122"/>
                <a:cs typeface="仿宋" panose="02010609060101010101" charset="-122"/>
                <a:sym typeface="+mn-ea"/>
              </a:rPr>
              <a:t>本课程涉及近现代中国的历史、政治、文化、经济、军事、社会、生态、外交等等学科领域，是一个庞大的知识体系。</a:t>
            </a:r>
          </a:p>
          <a:p>
            <a:pPr marL="0" lvl="0" algn="l">
              <a:lnSpc>
                <a:spcPct val="130000"/>
              </a:lnSpc>
              <a:buFontTx/>
              <a:buNone/>
            </a:pPr>
            <a:r>
              <a:rPr lang="zh-CN" sz="2400" b="1" dirty="0">
                <a:solidFill>
                  <a:srgbClr val="FF0000"/>
                </a:solidFill>
                <a:latin typeface="仿宋" panose="02010609060101010101" charset="-122"/>
                <a:ea typeface="仿宋" panose="02010609060101010101" charset="-122"/>
                <a:cs typeface="仿宋" panose="02010609060101010101" charset="-122"/>
                <a:sym typeface="+mn-ea"/>
              </a:rPr>
              <a:t>二是增强认识和判断能力：</a:t>
            </a:r>
            <a:r>
              <a:rPr lang="zh-CN" sz="2400" b="1" dirty="0">
                <a:solidFill>
                  <a:srgbClr val="0000FF"/>
                </a:solidFill>
                <a:latin typeface="仿宋" panose="02010609060101010101" charset="-122"/>
                <a:ea typeface="仿宋" panose="02010609060101010101" charset="-122"/>
                <a:cs typeface="仿宋" panose="02010609060101010101" charset="-122"/>
                <a:sym typeface="+mn-ea"/>
              </a:rPr>
              <a:t>了解近现代中国的国史国情，把握我国的大政方针，认清国家发展的宏观大势。</a:t>
            </a:r>
            <a:endParaRPr lang="zh-CN" sz="2400" b="1" dirty="0">
              <a:solidFill>
                <a:srgbClr val="FF0000"/>
              </a:solidFill>
              <a:latin typeface="仿宋" panose="02010609060101010101" charset="-122"/>
              <a:ea typeface="仿宋" panose="02010609060101010101" charset="-122"/>
              <a:cs typeface="仿宋" panose="02010609060101010101" charset="-122"/>
              <a:sym typeface="+mn-ea"/>
            </a:endParaRPr>
          </a:p>
        </p:txBody>
      </p:sp>
      <p:grpSp>
        <p:nvGrpSpPr>
          <p:cNvPr id="3" name="组合 62"/>
          <p:cNvGrpSpPr/>
          <p:nvPr/>
        </p:nvGrpSpPr>
        <p:grpSpPr>
          <a:xfrm>
            <a:off x="1265555" y="1964690"/>
            <a:ext cx="2046605" cy="2847340"/>
            <a:chOff x="1265555" y="1964690"/>
            <a:chExt cx="2046605" cy="2847340"/>
          </a:xfrm>
        </p:grpSpPr>
        <p:sp>
          <p:nvSpPr>
            <p:cNvPr id="64" name="Freeform 10"/>
            <p:cNvSpPr>
              <a:spLocks noEditPoints="1"/>
            </p:cNvSpPr>
            <p:nvPr/>
          </p:nvSpPr>
          <p:spPr bwMode="auto">
            <a:xfrm>
              <a:off x="1265555" y="3150235"/>
              <a:ext cx="2046605" cy="1661795"/>
            </a:xfrm>
            <a:custGeom>
              <a:avLst/>
              <a:gdLst>
                <a:gd name="T0" fmla="*/ 1868488 w 2333"/>
                <a:gd name="T1" fmla="*/ 0 h 1818"/>
                <a:gd name="T2" fmla="*/ 1868488 w 2333"/>
                <a:gd name="T3" fmla="*/ 1092205 h 1818"/>
                <a:gd name="T4" fmla="*/ 933844 w 2333"/>
                <a:gd name="T5" fmla="*/ 1455739 h 1818"/>
                <a:gd name="T6" fmla="*/ 0 w 2333"/>
                <a:gd name="T7" fmla="*/ 1092205 h 1818"/>
                <a:gd name="T8" fmla="*/ 0 w 2333"/>
                <a:gd name="T9" fmla="*/ 0 h 1818"/>
                <a:gd name="T10" fmla="*/ 1868488 w 2333"/>
                <a:gd name="T11" fmla="*/ 0 h 1818"/>
                <a:gd name="T12" fmla="*/ 933844 w 2333"/>
                <a:gd name="T13" fmla="*/ 0 h 1818"/>
                <a:gd name="T14" fmla="*/ 0 60000 65536"/>
                <a:gd name="T15" fmla="*/ 0 60000 65536"/>
                <a:gd name="T16" fmla="*/ 0 60000 65536"/>
                <a:gd name="T17" fmla="*/ 0 60000 65536"/>
                <a:gd name="T18" fmla="*/ 0 60000 65536"/>
                <a:gd name="T19" fmla="*/ 0 60000 65536"/>
                <a:gd name="T20" fmla="*/ 0 60000 65536"/>
                <a:gd name="T21" fmla="*/ 0 w 2333"/>
                <a:gd name="T22" fmla="*/ 0 h 1818"/>
                <a:gd name="T23" fmla="*/ 2333 w 2333"/>
                <a:gd name="T24" fmla="*/ 1818 h 18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3" h="1818">
                  <a:moveTo>
                    <a:pt x="2333" y="0"/>
                  </a:moveTo>
                  <a:lnTo>
                    <a:pt x="2333" y="1364"/>
                  </a:lnTo>
                  <a:lnTo>
                    <a:pt x="1166" y="1818"/>
                  </a:lnTo>
                  <a:lnTo>
                    <a:pt x="0" y="1364"/>
                  </a:lnTo>
                  <a:lnTo>
                    <a:pt x="0" y="0"/>
                  </a:lnTo>
                  <a:lnTo>
                    <a:pt x="2333" y="0"/>
                  </a:lnTo>
                  <a:close/>
                  <a:moveTo>
                    <a:pt x="1166" y="0"/>
                  </a:moveTo>
                </a:path>
              </a:pathLst>
            </a:custGeom>
            <a:solidFill>
              <a:srgbClr val="CC0000"/>
            </a:solidFill>
            <a:ln w="12700" cap="flat" cmpd="sng" algn="ctr">
              <a:noFill/>
              <a:prstDash val="solid"/>
              <a:miter lim="800000"/>
            </a:ln>
            <a:effectLst>
              <a:outerShdw blurRad="152400" dist="63500" dir="2700000" sx="101000" sy="101000" algn="tl" rotWithShape="0">
                <a:prstClr val="black">
                  <a:alpha val="21000"/>
                </a:prstClr>
              </a:outerShdw>
            </a:effectLst>
          </p:spPr>
          <p:txBody>
            <a:bodyPr rot="0" spcFirstLastPara="0" vertOverflow="overflow" horzOverflow="overflow" vert="horz" wrap="square" lIns="91464" tIns="45732" rIns="91464" bIns="45732"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4665" b="1" i="0" u="none" strike="noStrike" kern="0" cap="none" spc="0" normalizeH="0" baseline="0" noProof="0" dirty="0">
                <a:ln>
                  <a:noFill/>
                </a:ln>
                <a:solidFill>
                  <a:srgbClr val="FFFFFF"/>
                </a:solidFill>
                <a:effectLst/>
                <a:uLnTx/>
                <a:uFillTx/>
                <a:latin typeface="等线" panose="02010600030101010101" charset="-122"/>
                <a:cs typeface="+mn-ea"/>
              </a:endParaRPr>
            </a:p>
          </p:txBody>
        </p:sp>
        <p:pic>
          <p:nvPicPr>
            <p:cNvPr id="65" name="图片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auto">
            <a:xfrm>
              <a:off x="1265555" y="1964690"/>
              <a:ext cx="2046605" cy="1809115"/>
            </a:xfrm>
            <a:prstGeom prst="rect">
              <a:avLst/>
            </a:prstGeom>
            <a:solidFill>
              <a:srgbClr val="CC0000"/>
            </a:solidFill>
            <a:ln>
              <a:noFill/>
            </a:ln>
            <a:effectLst>
              <a:outerShdw blurRad="152400" dist="63500" dir="2700000" sx="101000" sy="101000" algn="tl" rotWithShape="0">
                <a:prstClr val="black">
                  <a:alpha val="21000"/>
                </a:prstClr>
              </a:outerShdw>
            </a:effectLst>
          </p:spPr>
        </p:pic>
        <p:sp>
          <p:nvSpPr>
            <p:cNvPr id="66" name="矩形 65"/>
            <p:cNvSpPr/>
            <p:nvPr/>
          </p:nvSpPr>
          <p:spPr>
            <a:xfrm>
              <a:off x="1364615" y="3945255"/>
              <a:ext cx="1826260" cy="521970"/>
            </a:xfrm>
            <a:prstGeom prst="rect">
              <a:avLst/>
            </a:prstGeom>
          </p:spPr>
          <p:txBody>
            <a:bodyPr wrap="square">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Medium" panose="020B0600000000000000" pitchFamily="34" charset="-122"/>
                  <a:ea typeface="思源黑体 CN Medium" panose="020B0600000000000000" pitchFamily="34" charset="-122"/>
                </a:rPr>
                <a:t>目的作用</a:t>
              </a:r>
            </a:p>
          </p:txBody>
        </p:sp>
      </p:grpSp>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9780" y="640715"/>
            <a:ext cx="1257935" cy="1018540"/>
          </a:xfrm>
          <a:prstGeom prst="rect">
            <a:avLst/>
          </a:prstGeom>
        </p:spPr>
      </p:pic>
      <p:sp>
        <p:nvSpPr>
          <p:cNvPr id="2" name="文本框 1"/>
          <p:cNvSpPr txBox="1"/>
          <p:nvPr/>
        </p:nvSpPr>
        <p:spPr>
          <a:xfrm>
            <a:off x="3632200" y="1073150"/>
            <a:ext cx="4115435" cy="521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t">
            <a:spAutoFit/>
          </a:bodyPr>
          <a:lstStyle/>
          <a:p>
            <a:pPr algn="just"/>
            <a:r>
              <a:rPr lang="zh-CN" sz="2800" b="1" dirty="0">
                <a:solidFill>
                  <a:srgbClr val="FF0000"/>
                </a:solidFill>
                <a:latin typeface="仿宋" panose="02010609060101010101" charset="-122"/>
                <a:ea typeface="仿宋" panose="02010609060101010101" charset="-122"/>
                <a:cs typeface="仿宋" panose="02010609060101010101" charset="-122"/>
                <a:sym typeface="+mn-ea"/>
              </a:rPr>
              <a:t>学习和研修本课程的作用</a:t>
            </a:r>
            <a:endParaRPr lang="zh-CN" altLang="en-US" sz="2800" dirty="0">
              <a:sym typeface="+mn-ea"/>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36945"/>
            <a:ext cx="12208510" cy="84201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5" name="矩形 4"/>
          <p:cNvSpPr/>
          <p:nvPr/>
        </p:nvSpPr>
        <p:spPr>
          <a:xfrm>
            <a:off x="3300095" y="1882140"/>
            <a:ext cx="7694295" cy="2617470"/>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FF0000"/>
                </a:solidFill>
                <a:latin typeface="仿宋" panose="02010609060101010101" charset="-122"/>
                <a:ea typeface="仿宋" panose="02010609060101010101" charset="-122"/>
                <a:cs typeface="仿宋" panose="02010609060101010101" charset="-122"/>
                <a:sym typeface="+mn-ea"/>
              </a:rPr>
              <a:t>三是提高政治素养：</a:t>
            </a:r>
            <a:r>
              <a:rPr lang="zh-CN" sz="2400" b="1" dirty="0">
                <a:solidFill>
                  <a:srgbClr val="0000FF"/>
                </a:solidFill>
                <a:latin typeface="仿宋" panose="02010609060101010101" charset="-122"/>
                <a:ea typeface="仿宋" panose="02010609060101010101" charset="-122"/>
                <a:cs typeface="仿宋" panose="02010609060101010101" charset="-122"/>
                <a:sym typeface="+mn-ea"/>
              </a:rPr>
              <a:t>增强政治理论素养，培养领导才能。</a:t>
            </a:r>
            <a:endParaRPr lang="zh-CN" sz="2400" b="1" dirty="0">
              <a:solidFill>
                <a:srgbClr val="FF0000"/>
              </a:solidFill>
              <a:latin typeface="仿宋" panose="02010609060101010101" charset="-122"/>
              <a:ea typeface="仿宋" panose="02010609060101010101" charset="-122"/>
              <a:cs typeface="仿宋" panose="02010609060101010101" charset="-122"/>
              <a:sym typeface="+mn-ea"/>
            </a:endParaRPr>
          </a:p>
          <a:p>
            <a:pPr marL="0" lvl="0" algn="l">
              <a:lnSpc>
                <a:spcPct val="130000"/>
              </a:lnSpc>
              <a:buFontTx/>
              <a:buNone/>
            </a:pPr>
            <a:r>
              <a:rPr lang="zh-CN" sz="2400" b="1" dirty="0">
                <a:solidFill>
                  <a:srgbClr val="FF0000"/>
                </a:solidFill>
                <a:latin typeface="仿宋" panose="02010609060101010101" charset="-122"/>
                <a:ea typeface="仿宋" panose="02010609060101010101" charset="-122"/>
                <a:cs typeface="仿宋" panose="02010609060101010101" charset="-122"/>
                <a:sym typeface="+mn-ea"/>
              </a:rPr>
              <a:t>四是</a:t>
            </a:r>
            <a:r>
              <a:rPr lang="zh-CN" altLang="en-US" sz="2400" b="1" dirty="0">
                <a:solidFill>
                  <a:srgbClr val="FF0000"/>
                </a:solidFill>
                <a:latin typeface="仿宋" panose="02010609060101010101" charset="-122"/>
                <a:ea typeface="仿宋" panose="02010609060101010101" charset="-122"/>
                <a:cs typeface="仿宋" panose="02010609060101010101" charset="-122"/>
                <a:sym typeface="+mn-ea"/>
              </a:rPr>
              <a:t>维护</a:t>
            </a:r>
            <a:r>
              <a:rPr lang="zh-CN" sz="2400" b="1" dirty="0">
                <a:solidFill>
                  <a:srgbClr val="FF0000"/>
                </a:solidFill>
                <a:latin typeface="仿宋" panose="02010609060101010101" charset="-122"/>
                <a:ea typeface="仿宋" panose="02010609060101010101" charset="-122"/>
                <a:cs typeface="仿宋" panose="02010609060101010101" charset="-122"/>
                <a:sym typeface="+mn-ea"/>
              </a:rPr>
              <a:t>文化安全：</a:t>
            </a:r>
            <a:r>
              <a:rPr lang="zh-CN" sz="2400" b="1" dirty="0">
                <a:solidFill>
                  <a:srgbClr val="0000FF"/>
                </a:solidFill>
                <a:latin typeface="仿宋" panose="02010609060101010101" charset="-122"/>
                <a:ea typeface="仿宋" panose="02010609060101010101" charset="-122"/>
                <a:cs typeface="仿宋" panose="02010609060101010101" charset="-122"/>
                <a:sym typeface="+mn-ea"/>
              </a:rPr>
              <a:t>意识形态安全是国家文化安全的核心所在。建构一个富有生命力的强大的意识形态，不仅对维护国家安全、社会稳定具有重大的作用，而且对建设一个繁荣富强的现代化国家也居功至伟。</a:t>
            </a:r>
          </a:p>
        </p:txBody>
      </p:sp>
      <p:grpSp>
        <p:nvGrpSpPr>
          <p:cNvPr id="3" name="组合 62"/>
          <p:cNvGrpSpPr/>
          <p:nvPr/>
        </p:nvGrpSpPr>
        <p:grpSpPr>
          <a:xfrm>
            <a:off x="884555" y="1882140"/>
            <a:ext cx="2046605" cy="2632075"/>
            <a:chOff x="884555" y="1882140"/>
            <a:chExt cx="2046605" cy="2632075"/>
          </a:xfrm>
        </p:grpSpPr>
        <p:sp>
          <p:nvSpPr>
            <p:cNvPr id="64" name="Freeform 10"/>
            <p:cNvSpPr>
              <a:spLocks noEditPoints="1"/>
            </p:cNvSpPr>
            <p:nvPr/>
          </p:nvSpPr>
          <p:spPr bwMode="auto">
            <a:xfrm>
              <a:off x="884555" y="2978150"/>
              <a:ext cx="2046605" cy="1536065"/>
            </a:xfrm>
            <a:custGeom>
              <a:avLst/>
              <a:gdLst>
                <a:gd name="T0" fmla="*/ 1868488 w 2333"/>
                <a:gd name="T1" fmla="*/ 0 h 1818"/>
                <a:gd name="T2" fmla="*/ 1868488 w 2333"/>
                <a:gd name="T3" fmla="*/ 1092205 h 1818"/>
                <a:gd name="T4" fmla="*/ 933844 w 2333"/>
                <a:gd name="T5" fmla="*/ 1455739 h 1818"/>
                <a:gd name="T6" fmla="*/ 0 w 2333"/>
                <a:gd name="T7" fmla="*/ 1092205 h 1818"/>
                <a:gd name="T8" fmla="*/ 0 w 2333"/>
                <a:gd name="T9" fmla="*/ 0 h 1818"/>
                <a:gd name="T10" fmla="*/ 1868488 w 2333"/>
                <a:gd name="T11" fmla="*/ 0 h 1818"/>
                <a:gd name="T12" fmla="*/ 933844 w 2333"/>
                <a:gd name="T13" fmla="*/ 0 h 1818"/>
                <a:gd name="T14" fmla="*/ 0 60000 65536"/>
                <a:gd name="T15" fmla="*/ 0 60000 65536"/>
                <a:gd name="T16" fmla="*/ 0 60000 65536"/>
                <a:gd name="T17" fmla="*/ 0 60000 65536"/>
                <a:gd name="T18" fmla="*/ 0 60000 65536"/>
                <a:gd name="T19" fmla="*/ 0 60000 65536"/>
                <a:gd name="T20" fmla="*/ 0 60000 65536"/>
                <a:gd name="T21" fmla="*/ 0 w 2333"/>
                <a:gd name="T22" fmla="*/ 0 h 1818"/>
                <a:gd name="T23" fmla="*/ 2333 w 2333"/>
                <a:gd name="T24" fmla="*/ 1818 h 18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3" h="1818">
                  <a:moveTo>
                    <a:pt x="2333" y="0"/>
                  </a:moveTo>
                  <a:lnTo>
                    <a:pt x="2333" y="1364"/>
                  </a:lnTo>
                  <a:lnTo>
                    <a:pt x="1166" y="1818"/>
                  </a:lnTo>
                  <a:lnTo>
                    <a:pt x="0" y="1364"/>
                  </a:lnTo>
                  <a:lnTo>
                    <a:pt x="0" y="0"/>
                  </a:lnTo>
                  <a:lnTo>
                    <a:pt x="2333" y="0"/>
                  </a:lnTo>
                  <a:close/>
                  <a:moveTo>
                    <a:pt x="1166" y="0"/>
                  </a:moveTo>
                </a:path>
              </a:pathLst>
            </a:custGeom>
            <a:solidFill>
              <a:srgbClr val="CC0000"/>
            </a:solidFill>
            <a:ln w="12700" cap="flat" cmpd="sng" algn="ctr">
              <a:noFill/>
              <a:prstDash val="solid"/>
              <a:miter lim="800000"/>
            </a:ln>
            <a:effectLst>
              <a:outerShdw blurRad="152400" dist="63500" dir="2700000" sx="101000" sy="101000" algn="tl" rotWithShape="0">
                <a:prstClr val="black">
                  <a:alpha val="21000"/>
                </a:prstClr>
              </a:outerShdw>
            </a:effectLst>
          </p:spPr>
          <p:txBody>
            <a:bodyPr rot="0" spcFirstLastPara="0" vertOverflow="overflow" horzOverflow="overflow" vert="horz" wrap="square" lIns="91464" tIns="45732" rIns="91464" bIns="45732"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4665" b="1" i="0" u="none" strike="noStrike" kern="0" cap="none" spc="0" normalizeH="0" baseline="0" noProof="0" dirty="0">
                <a:ln>
                  <a:noFill/>
                </a:ln>
                <a:solidFill>
                  <a:srgbClr val="FFFFFF"/>
                </a:solidFill>
                <a:effectLst/>
                <a:uLnTx/>
                <a:uFillTx/>
                <a:latin typeface="等线" panose="02010600030101010101" charset="-122"/>
                <a:cs typeface="+mn-ea"/>
              </a:endParaRPr>
            </a:p>
          </p:txBody>
        </p:sp>
        <p:pic>
          <p:nvPicPr>
            <p:cNvPr id="65" name="图片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auto">
            <a:xfrm>
              <a:off x="884555" y="1882140"/>
              <a:ext cx="2046605" cy="1671955"/>
            </a:xfrm>
            <a:prstGeom prst="rect">
              <a:avLst/>
            </a:prstGeom>
            <a:solidFill>
              <a:srgbClr val="CC0000"/>
            </a:solidFill>
            <a:ln>
              <a:noFill/>
            </a:ln>
            <a:effectLst>
              <a:outerShdw blurRad="152400" dist="63500" dir="2700000" sx="101000" sy="101000" algn="tl" rotWithShape="0">
                <a:prstClr val="black">
                  <a:alpha val="21000"/>
                </a:prstClr>
              </a:outerShdw>
            </a:effectLst>
          </p:spPr>
        </p:pic>
        <p:sp>
          <p:nvSpPr>
            <p:cNvPr id="66" name="矩形 65"/>
            <p:cNvSpPr/>
            <p:nvPr/>
          </p:nvSpPr>
          <p:spPr>
            <a:xfrm>
              <a:off x="983615" y="3713480"/>
              <a:ext cx="1825625" cy="521970"/>
            </a:xfrm>
            <a:prstGeom prst="rect">
              <a:avLst/>
            </a:prstGeom>
          </p:spPr>
          <p:txBody>
            <a:bodyPr wrap="square">
              <a:spAutoFit/>
            </a:bodyPr>
            <a:lstStyle/>
            <a:p>
              <a:pPr marL="0" marR="0" lvl="0" indent="0" algn="ctr" defTabSz="1218565"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Medium" panose="020B0600000000000000" pitchFamily="34" charset="-122"/>
                  <a:ea typeface="思源黑体 CN Medium" panose="020B0600000000000000" pitchFamily="34" charset="-122"/>
                </a:rPr>
                <a:t>目的作用</a:t>
              </a:r>
            </a:p>
          </p:txBody>
        </p:sp>
      </p:grpSp>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3465" y="629285"/>
            <a:ext cx="1257935" cy="10185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100" name="矩形 99"/>
          <p:cNvSpPr/>
          <p:nvPr/>
        </p:nvSpPr>
        <p:spPr>
          <a:xfrm>
            <a:off x="5508624" y="2120265"/>
            <a:ext cx="5426075" cy="2617470"/>
          </a:xfrm>
          <a:prstGeom prst="rect">
            <a:avLst/>
          </a:prstGeom>
          <a:solidFill>
            <a:srgbClr val="FFC000"/>
          </a:solidFill>
          <a:ln>
            <a:noFill/>
          </a:ln>
          <a:scene3d>
            <a:camera prst="orthographicFront"/>
            <a:lightRig rig="threePt" dir="t"/>
          </a:scene3d>
          <a:sp3d>
            <a:bevelT w="139700" h="139700" prst="divot"/>
          </a:sp3d>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mn-ea"/>
              </a:rPr>
              <a:t>马克思说过：“如果从观念上来考察，那么一定的意识形态的解体足以使整个时代覆灭。”</a:t>
            </a:r>
          </a:p>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mn-ea"/>
              </a:rPr>
              <a:t>习近平总书记</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明确指出</a:t>
            </a:r>
            <a:r>
              <a:rPr lang="zh-CN" sz="2400" b="1" dirty="0">
                <a:solidFill>
                  <a:srgbClr val="0000FF"/>
                </a:solidFill>
                <a:latin typeface="仿宋" panose="02010609060101010101" charset="-122"/>
                <a:ea typeface="仿宋" panose="02010609060101010101" charset="-122"/>
                <a:cs typeface="仿宋" panose="02010609060101010101" charset="-122"/>
                <a:sym typeface="+mn-ea"/>
              </a:rPr>
              <a:t>：“意识形态工作是一项极端重要的工作。”</a:t>
            </a:r>
          </a:p>
        </p:txBody>
      </p:sp>
      <p:pic>
        <p:nvPicPr>
          <p:cNvPr id="2" name="图片 1"/>
          <p:cNvPicPr>
            <a:picLocks noChangeAspect="1"/>
          </p:cNvPicPr>
          <p:nvPr/>
        </p:nvPicPr>
        <p:blipFill>
          <a:blip r:embed="rId2"/>
          <a:stretch>
            <a:fillRect/>
          </a:stretch>
        </p:blipFill>
        <p:spPr>
          <a:xfrm>
            <a:off x="907415" y="869950"/>
            <a:ext cx="2927985" cy="29279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组合 2"/>
          <p:cNvGrpSpPr/>
          <p:nvPr/>
        </p:nvGrpSpPr>
        <p:grpSpPr>
          <a:xfrm>
            <a:off x="-125095" y="5452745"/>
            <a:ext cx="12372340" cy="1402080"/>
            <a:chOff x="-125095" y="5452745"/>
            <a:chExt cx="12372340" cy="1402080"/>
          </a:xfrm>
        </p:grpSpPr>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95" y="6116955"/>
              <a:ext cx="3589020" cy="73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761095" y="6116955"/>
              <a:ext cx="3486150" cy="737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925" y="5452745"/>
              <a:ext cx="5297170" cy="1402080"/>
            </a:xfrm>
            <a:prstGeom prst="rect">
              <a:avLst/>
            </a:prstGeom>
          </p:spPr>
        </p:pic>
      </p:grpSp>
      <p:pic>
        <p:nvPicPr>
          <p:cNvPr id="83" name="图片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6715" y="700405"/>
            <a:ext cx="1562735" cy="126555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36945"/>
            <a:ext cx="12208510" cy="84201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100" name="矩形 99"/>
          <p:cNvSpPr/>
          <p:nvPr/>
        </p:nvSpPr>
        <p:spPr>
          <a:xfrm>
            <a:off x="3555365" y="1930400"/>
            <a:ext cx="5694680" cy="3385157"/>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mn-ea"/>
              </a:rPr>
              <a:t>“意识形态的作用很重要，很多人说中国太意识形态化了，其实正相反，现在中国最大的问题就是主流意识形态太弱。社会上各种意识形态左的、右的，多得不得了，政府应该把最优秀的知识分子集中起来，加强主流意识形态的宣传策略。”</a:t>
            </a: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         ——</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郑永年 </a:t>
            </a: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2011</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mn-ea"/>
              </a:rPr>
              <a:t>年</a:t>
            </a:r>
            <a:endParaRPr lang="zh-CN" sz="2400" b="1" dirty="0">
              <a:solidFill>
                <a:srgbClr val="0000FF"/>
              </a:solidFill>
              <a:latin typeface="仿宋" panose="02010609060101010101" charset="-122"/>
              <a:ea typeface="仿宋" panose="02010609060101010101" charset="-122"/>
              <a:cs typeface="仿宋" panose="02010609060101010101" charset="-122"/>
              <a:sym typeface="+mn-ea"/>
            </a:endParaRPr>
          </a:p>
        </p:txBody>
      </p:sp>
      <p:pic>
        <p:nvPicPr>
          <p:cNvPr id="3" name="图片 2"/>
          <p:cNvPicPr>
            <a:picLocks noChangeAspect="1"/>
          </p:cNvPicPr>
          <p:nvPr/>
        </p:nvPicPr>
        <p:blipFill>
          <a:blip r:embed="rId3"/>
          <a:srcRect l="12624" r="21339"/>
          <a:stretch>
            <a:fillRect/>
          </a:stretch>
        </p:blipFill>
        <p:spPr>
          <a:xfrm>
            <a:off x="571500" y="2064385"/>
            <a:ext cx="2673350" cy="2700020"/>
          </a:xfrm>
          <a:prstGeom prst="rect">
            <a:avLst/>
          </a:prstGeom>
        </p:spPr>
      </p:pic>
      <p:pic>
        <p:nvPicPr>
          <p:cNvPr id="4" name="图片 3"/>
          <p:cNvPicPr>
            <a:picLocks noChangeAspect="1"/>
          </p:cNvPicPr>
          <p:nvPr/>
        </p:nvPicPr>
        <p:blipFill>
          <a:blip r:embed="rId4"/>
          <a:srcRect l="7513" t="8126" r="8758" b="6315"/>
          <a:stretch>
            <a:fillRect/>
          </a:stretch>
        </p:blipFill>
        <p:spPr>
          <a:xfrm>
            <a:off x="9692005" y="2070735"/>
            <a:ext cx="1916430" cy="2716530"/>
          </a:xfrm>
          <a:prstGeom prst="rect">
            <a:avLst/>
          </a:prstGeom>
        </p:spPr>
      </p:pic>
      <p:pic>
        <p:nvPicPr>
          <p:cNvPr id="83" name="图片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6715" y="700405"/>
            <a:ext cx="1257935" cy="10185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2568B-422C-43A5-A29D-9E365D3A60F4}"/>
              </a:ext>
            </a:extLst>
          </p:cNvPr>
          <p:cNvSpPr>
            <a:spLocks noGrp="1"/>
          </p:cNvSpPr>
          <p:nvPr>
            <p:ph type="title"/>
          </p:nvPr>
        </p:nvSpPr>
        <p:spPr/>
        <p:txBody>
          <a:bodyPr>
            <a:normAutofit/>
          </a:bodyPr>
          <a:lstStyle/>
          <a:p>
            <a:r>
              <a:rPr lang="zh-CN" altLang="en-US" b="1" dirty="0"/>
              <a:t>郑永年：警惕西方借疫情煽动种族主义</a:t>
            </a:r>
            <a:endParaRPr lang="zh-CN" altLang="en-US" dirty="0"/>
          </a:p>
        </p:txBody>
      </p:sp>
      <p:sp>
        <p:nvSpPr>
          <p:cNvPr id="3" name="文本占位符 2">
            <a:extLst>
              <a:ext uri="{FF2B5EF4-FFF2-40B4-BE49-F238E27FC236}">
                <a16:creationId xmlns:a16="http://schemas.microsoft.com/office/drawing/2014/main" id="{02E27C9B-95D5-46AC-A181-4F6DD5CF5C6E}"/>
              </a:ext>
            </a:extLst>
          </p:cNvPr>
          <p:cNvSpPr>
            <a:spLocks noGrp="1"/>
          </p:cNvSpPr>
          <p:nvPr>
            <p:ph type="body" sz="half" idx="1"/>
          </p:nvPr>
        </p:nvSpPr>
        <p:spPr/>
        <p:txBody>
          <a:bodyPr>
            <a:normAutofit/>
          </a:bodyPr>
          <a:lstStyle/>
          <a:p>
            <a:r>
              <a:rPr lang="zh-CN" altLang="en-US" b="1" dirty="0"/>
              <a:t>辱华言行死灰复燃</a:t>
            </a:r>
          </a:p>
          <a:p>
            <a:r>
              <a:rPr lang="zh-CN" altLang="en-US" dirty="0"/>
              <a:t>人类历史就是一部不断与病毒作斗争的历史。每当一种新病毒出现，它不仅仅是一个社会、一个国家的敌人，而是所有社会、所有国家的敌人，需要国际社会的合作来共同应对。但是，正需要国际合作的时候，在美国和一些西方国家，针对中国或华人的种族主义言行也在快速死灰复燃。</a:t>
            </a:r>
          </a:p>
          <a:p>
            <a:endParaRPr lang="zh-CN" altLang="en-US" dirty="0"/>
          </a:p>
        </p:txBody>
      </p:sp>
      <p:sp>
        <p:nvSpPr>
          <p:cNvPr id="4" name="内容占位符 3">
            <a:extLst>
              <a:ext uri="{FF2B5EF4-FFF2-40B4-BE49-F238E27FC236}">
                <a16:creationId xmlns:a16="http://schemas.microsoft.com/office/drawing/2014/main" id="{116A9CFF-8897-4864-A8EC-71F20C7A21E7}"/>
              </a:ext>
            </a:extLst>
          </p:cNvPr>
          <p:cNvSpPr>
            <a:spLocks noGrp="1"/>
          </p:cNvSpPr>
          <p:nvPr>
            <p:ph sz="half" idx="2"/>
          </p:nvPr>
        </p:nvSpPr>
        <p:spPr/>
        <p:txBody>
          <a:bodyPr>
            <a:normAutofit fontScale="92500"/>
          </a:bodyPr>
          <a:lstStyle/>
          <a:p>
            <a:r>
              <a:rPr lang="en-US" altLang="zh-CN" dirty="0"/>
              <a:t>《</a:t>
            </a:r>
            <a:r>
              <a:rPr lang="zh-CN" altLang="en-US" dirty="0"/>
              <a:t>华尔街日报</a:t>
            </a:r>
            <a:r>
              <a:rPr lang="en-US" altLang="zh-CN" dirty="0"/>
              <a:t>》2</a:t>
            </a:r>
            <a:r>
              <a:rPr lang="zh-CN" altLang="en-US" dirty="0"/>
              <a:t>月</a:t>
            </a:r>
            <a:r>
              <a:rPr lang="en-US" altLang="zh-CN" dirty="0"/>
              <a:t>3</a:t>
            </a:r>
            <a:r>
              <a:rPr lang="zh-CN" altLang="en-US" dirty="0"/>
              <a:t>日公然刊登以</a:t>
            </a:r>
            <a:r>
              <a:rPr lang="en-US" altLang="zh-CN" dirty="0"/>
              <a:t>《</a:t>
            </a:r>
            <a:r>
              <a:rPr lang="zh-CN" altLang="en-US" dirty="0"/>
              <a:t>中国是真正的亚洲病夫</a:t>
            </a:r>
            <a:r>
              <a:rPr lang="en-US" altLang="zh-CN" dirty="0"/>
              <a:t>》</a:t>
            </a:r>
            <a:r>
              <a:rPr lang="zh-CN" altLang="en-US" dirty="0"/>
              <a:t>为题的文章。一家西方主流媒体竟然使用如此赤裸裸的种族主义的标题，意义深刻。</a:t>
            </a:r>
            <a:r>
              <a:rPr lang="en-US" altLang="zh-CN" dirty="0"/>
              <a:t>《</a:t>
            </a:r>
            <a:r>
              <a:rPr lang="zh-CN" altLang="en-US" dirty="0"/>
              <a:t>华盛顿邮报</a:t>
            </a:r>
            <a:r>
              <a:rPr lang="en-US" altLang="zh-CN" dirty="0"/>
              <a:t>》2</a:t>
            </a:r>
            <a:r>
              <a:rPr lang="zh-CN" altLang="en-US" dirty="0"/>
              <a:t>月</a:t>
            </a:r>
            <a:r>
              <a:rPr lang="en-US" altLang="zh-CN" dirty="0"/>
              <a:t>5</a:t>
            </a:r>
            <a:r>
              <a:rPr lang="zh-CN" altLang="en-US" dirty="0"/>
              <a:t>日发表文章</a:t>
            </a:r>
            <a:r>
              <a:rPr lang="en-US" altLang="zh-CN" dirty="0"/>
              <a:t>《</a:t>
            </a:r>
            <a:r>
              <a:rPr lang="zh-CN" altLang="en-US" dirty="0"/>
              <a:t>新型冠状病毒重新唤醒针对中国人的种族主义老旋律</a:t>
            </a:r>
            <a:r>
              <a:rPr lang="en-US" altLang="zh-CN" dirty="0"/>
              <a:t>》</a:t>
            </a:r>
            <a:r>
              <a:rPr lang="zh-CN" altLang="en-US" dirty="0"/>
              <a:t>，讨论美国再次日渐增强的反华人社会情绪。实际上，美国和西方一些国家的对华“隔离”政策和过度反应，也不言自明地隐含着浓厚的种族主义因素。</a:t>
            </a:r>
          </a:p>
          <a:p>
            <a:endParaRPr lang="zh-CN" altLang="en-US" dirty="0"/>
          </a:p>
        </p:txBody>
      </p:sp>
    </p:spTree>
    <p:extLst>
      <p:ext uri="{BB962C8B-B14F-4D97-AF65-F5344CB8AC3E}">
        <p14:creationId xmlns:p14="http://schemas.microsoft.com/office/powerpoint/2010/main" val="706712001"/>
      </p:ext>
    </p:extLst>
  </p:cSld>
  <p:clrMapOvr>
    <a:masterClrMapping/>
  </p:clrMapOvr>
  <p:transition spd="med">
    <p:diamond/>
    <p:sndAc>
      <p:stSnd>
        <p:snd r:embed="rId2" name="chimes.wav"/>
      </p:stSnd>
    </p:sndAc>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36945"/>
            <a:ext cx="12208510" cy="84201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sp>
        <p:nvSpPr>
          <p:cNvPr id="5" name="矩形 4"/>
          <p:cNvSpPr/>
          <p:nvPr/>
        </p:nvSpPr>
        <p:spPr>
          <a:xfrm>
            <a:off x="3107690" y="3263265"/>
            <a:ext cx="4003040" cy="1786255"/>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FF0000"/>
                </a:solidFill>
                <a:latin typeface="仿宋" panose="02010609060101010101" charset="-122"/>
                <a:ea typeface="仿宋" panose="02010609060101010101" charset="-122"/>
                <a:cs typeface="仿宋" panose="02010609060101010101" charset="-122"/>
                <a:sym typeface="+mn-ea"/>
              </a:rPr>
              <a:t>历来有两种为学的态度：</a:t>
            </a:r>
          </a:p>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mn-ea"/>
              </a:rPr>
              <a:t>一种是为学术而学术的态度</a:t>
            </a:r>
          </a:p>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mn-ea"/>
              </a:rPr>
              <a:t>一种是为人生而学术的态度</a:t>
            </a:r>
          </a:p>
        </p:txBody>
      </p:sp>
      <p:pic>
        <p:nvPicPr>
          <p:cNvPr id="7" name="图片 6"/>
          <p:cNvPicPr>
            <a:picLocks noChangeAspect="1"/>
          </p:cNvPicPr>
          <p:nvPr/>
        </p:nvPicPr>
        <p:blipFill>
          <a:blip r:embed="rId3" cstate="print"/>
          <a:srcRect l="21132" r="19869" b="4630"/>
          <a:stretch>
            <a:fillRect/>
          </a:stretch>
        </p:blipFill>
        <p:spPr>
          <a:xfrm>
            <a:off x="1437005" y="1448435"/>
            <a:ext cx="1354455" cy="1981835"/>
          </a:xfrm>
          <a:prstGeom prst="rect">
            <a:avLst/>
          </a:prstGeom>
        </p:spPr>
      </p:pic>
      <p:pic>
        <p:nvPicPr>
          <p:cNvPr id="8" name="图片 7"/>
          <p:cNvPicPr>
            <a:picLocks noChangeAspect="1"/>
          </p:cNvPicPr>
          <p:nvPr/>
        </p:nvPicPr>
        <p:blipFill>
          <a:blip r:embed="rId4"/>
          <a:srcRect t="9990" b="6353"/>
          <a:stretch>
            <a:fillRect/>
          </a:stretch>
        </p:blipFill>
        <p:spPr>
          <a:xfrm>
            <a:off x="8029575" y="2394585"/>
            <a:ext cx="3577590" cy="2392680"/>
          </a:xfrm>
          <a:prstGeom prst="rect">
            <a:avLst/>
          </a:prstGeom>
        </p:spPr>
      </p:pic>
      <p:pic>
        <p:nvPicPr>
          <p:cNvPr id="83" name="图片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6715" y="700405"/>
            <a:ext cx="1376680" cy="1114425"/>
          </a:xfrm>
          <a:prstGeom prst="rect">
            <a:avLst/>
          </a:prstGeom>
        </p:spPr>
      </p:pic>
      <p:sp>
        <p:nvSpPr>
          <p:cNvPr id="2" name="文本框 1"/>
          <p:cNvSpPr txBox="1"/>
          <p:nvPr/>
        </p:nvSpPr>
        <p:spPr>
          <a:xfrm>
            <a:off x="3356610" y="1906905"/>
            <a:ext cx="2327910" cy="5219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nchor="t">
            <a:spAutoFit/>
          </a:bodyPr>
          <a:lstStyle/>
          <a:p>
            <a:pPr algn="just"/>
            <a:r>
              <a:rPr lang="zh-CN" sz="2800" b="1" dirty="0">
                <a:solidFill>
                  <a:srgbClr val="FF0000"/>
                </a:solidFill>
                <a:latin typeface="仿宋" panose="02010609060101010101" charset="-122"/>
                <a:ea typeface="仿宋" panose="02010609060101010101" charset="-122"/>
                <a:cs typeface="仿宋" panose="02010609060101010101" charset="-122"/>
                <a:sym typeface="+mn-ea"/>
              </a:rPr>
              <a:t>端正学习态度</a:t>
            </a:r>
            <a:endParaRPr lang="zh-CN" sz="2800" dirty="0">
              <a:sym typeface="+mn-ea"/>
            </a:endParaRPr>
          </a:p>
        </p:txBody>
      </p:sp>
      <p:sp>
        <p:nvSpPr>
          <p:cNvPr id="10" name="Rectangle 4">
            <a:extLst>
              <a:ext uri="{FF2B5EF4-FFF2-40B4-BE49-F238E27FC236}">
                <a16:creationId xmlns:a16="http://schemas.microsoft.com/office/drawing/2014/main" id="{68D14205-F587-4335-A390-B18AADC746FB}"/>
              </a:ext>
            </a:extLst>
          </p:cNvPr>
          <p:cNvSpPr>
            <a:spLocks noGrp="1" noChangeArrowheads="1"/>
          </p:cNvSpPr>
          <p:nvPr/>
        </p:nvSpPr>
        <p:spPr>
          <a:xfrm>
            <a:off x="1299210" y="752475"/>
            <a:ext cx="3187065" cy="504369"/>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eaLnBrk="1" hangingPunct="1">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四、学习态度与方法</a:t>
            </a:r>
          </a:p>
        </p:txBody>
      </p:sp>
    </p:spTree>
    <p:extLst>
      <p:ext uri="{BB962C8B-B14F-4D97-AF65-F5344CB8AC3E}">
        <p14:creationId xmlns:p14="http://schemas.microsoft.com/office/powerpoint/2010/main" val="526886803"/>
      </p:ext>
    </p:extLst>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955"/>
            <a:ext cx="10973435" cy="1143635"/>
          </a:xfrm>
        </p:spPr>
        <p:txBody>
          <a:bodyPr/>
          <a:lstStyle/>
          <a:p>
            <a:r>
              <a:rPr lang="zh-CN" b="1" dirty="0">
                <a:solidFill>
                  <a:srgbClr val="0000FF"/>
                </a:solidFill>
                <a:latin typeface="仿宋" panose="02010609060101010101" charset="-122"/>
                <a:ea typeface="仿宋" panose="02010609060101010101" charset="-122"/>
                <a:cs typeface="仿宋" panose="02010609060101010101" charset="-122"/>
                <a:sym typeface="+mn-ea"/>
              </a:rPr>
              <a:t>为学术而学术</a:t>
            </a:r>
            <a:endParaRPr lang="zh-CN" altLang="en-US"/>
          </a:p>
        </p:txBody>
      </p:sp>
      <p:sp>
        <p:nvSpPr>
          <p:cNvPr id="3" name="文本占位符 2"/>
          <p:cNvSpPr>
            <a:spLocks noGrp="1"/>
          </p:cNvSpPr>
          <p:nvPr>
            <p:ph type="body" sz="half" idx="1"/>
          </p:nvPr>
        </p:nvSpPr>
        <p:spPr>
          <a:xfrm>
            <a:off x="609600" y="1600200"/>
            <a:ext cx="5385435" cy="4526915"/>
          </a:xfrm>
        </p:spPr>
        <p:txBody>
          <a:bodyPr/>
          <a:lstStyle/>
          <a:p>
            <a:endParaRPr lang="zh-CN" altLang="en-US"/>
          </a:p>
        </p:txBody>
      </p:sp>
      <p:pic>
        <p:nvPicPr>
          <p:cNvPr id="5" name="内容占位符 4"/>
          <p:cNvPicPr>
            <a:picLocks noGrp="1" noChangeAspect="1"/>
          </p:cNvPicPr>
          <p:nvPr>
            <p:ph sz="half" idx="2"/>
          </p:nvPr>
        </p:nvPicPr>
        <p:blipFill>
          <a:blip r:embed="rId3"/>
          <a:stretch>
            <a:fillRect/>
          </a:stretch>
        </p:blipFill>
        <p:spPr>
          <a:xfrm>
            <a:off x="609600" y="2465070"/>
            <a:ext cx="5384800" cy="2991485"/>
          </a:xfrm>
          <a:prstGeom prst="rect">
            <a:avLst/>
          </a:prstGeom>
          <a:noFill/>
          <a:ln w="9525">
            <a:noFill/>
          </a:ln>
        </p:spPr>
      </p:pic>
      <p:pic>
        <p:nvPicPr>
          <p:cNvPr id="6" name="图片 5"/>
          <p:cNvPicPr>
            <a:picLocks noChangeAspect="1"/>
          </p:cNvPicPr>
          <p:nvPr/>
        </p:nvPicPr>
        <p:blipFill>
          <a:blip r:embed="rId4"/>
          <a:stretch>
            <a:fillRect/>
          </a:stretch>
        </p:blipFill>
        <p:spPr>
          <a:xfrm>
            <a:off x="6999605" y="1529715"/>
            <a:ext cx="3646805" cy="4862195"/>
          </a:xfrm>
          <a:prstGeom prst="rect">
            <a:avLst/>
          </a:prstGeom>
        </p:spPr>
      </p:pic>
      <p:sp>
        <p:nvSpPr>
          <p:cNvPr id="4" name="文本框 3"/>
          <p:cNvSpPr txBox="1"/>
          <p:nvPr/>
        </p:nvSpPr>
        <p:spPr>
          <a:xfrm>
            <a:off x="10977880" y="2740660"/>
            <a:ext cx="859790" cy="26181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eaVert" wrap="square" rtlCol="0">
            <a:spAutoFit/>
          </a:bodyPr>
          <a:lstStyle/>
          <a:p>
            <a:pPr algn="just"/>
            <a:r>
              <a:rPr lang="zh-CN" altLang="en-US" sz="4400" dirty="0">
                <a:latin typeface="楷体" panose="02010609060101010101" charset="-122"/>
                <a:ea typeface="楷体" panose="02010609060101010101" charset="-122"/>
                <a:sym typeface="+mn-ea"/>
              </a:rPr>
              <a:t>杞人忧天</a:t>
            </a:r>
          </a:p>
        </p:txBody>
      </p:sp>
      <p:sp>
        <p:nvSpPr>
          <p:cNvPr id="7" name="矩形 6">
            <a:extLst>
              <a:ext uri="{FF2B5EF4-FFF2-40B4-BE49-F238E27FC236}">
                <a16:creationId xmlns:a16="http://schemas.microsoft.com/office/drawing/2014/main" id="{B5F1EF25-A5F4-4340-A170-508D2BBA21AD}"/>
              </a:ext>
            </a:extLst>
          </p:cNvPr>
          <p:cNvSpPr/>
          <p:nvPr/>
        </p:nvSpPr>
        <p:spPr>
          <a:xfrm>
            <a:off x="2444145" y="6213713"/>
            <a:ext cx="1569660" cy="369332"/>
          </a:xfrm>
          <a:prstGeom prst="rect">
            <a:avLst/>
          </a:prstGeom>
        </p:spPr>
        <p:txBody>
          <a:bodyPr wrap="none">
            <a:spAutoFit/>
          </a:bodyPr>
          <a:lstStyle/>
          <a:p>
            <a:r>
              <a:rPr lang="zh-CN" altLang="en-US" dirty="0">
                <a:solidFill>
                  <a:srgbClr val="333333"/>
                </a:solidFill>
                <a:latin typeface="arial" panose="020B0604020202020204" pitchFamily="34" charset="0"/>
              </a:rPr>
              <a:t>阿基里斯悖论</a:t>
            </a:r>
            <a:endParaRPr lang="zh-CN" altLang="en-US" dirty="0"/>
          </a:p>
        </p:txBody>
      </p:sp>
    </p:spTree>
    <p:extLst>
      <p:ext uri="{BB962C8B-B14F-4D97-AF65-F5344CB8AC3E}">
        <p14:creationId xmlns:p14="http://schemas.microsoft.com/office/powerpoint/2010/main" val="1545279406"/>
      </p:ext>
    </p:extLst>
  </p:cSld>
  <p:clrMapOvr>
    <a:masterClrMapping/>
  </p:clrMapOvr>
  <mc:AlternateContent xmlns:mc="http://schemas.openxmlformats.org/markup-compatibility/2006" xmlns:p14="http://schemas.microsoft.com/office/powerpoint/2010/main">
    <mc:Choice Requires="p14">
      <p:transition spd="med">
        <p:diamond/>
        <p:sndAc>
          <p:stSnd>
            <p:snd r:embed="rId2" name="chimes.wav"/>
          </p:stSnd>
        </p:sndAc>
      </p:transition>
    </mc:Choice>
    <mc:Fallback xmlns="">
      <p:transition spd="slow">
        <p:diamond/>
        <p:sndAc>
          <p:stSnd>
            <p:snd r:embed="rId5" name="chimes.wav"/>
          </p:stSnd>
        </p:sndAc>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955"/>
            <a:ext cx="10973435" cy="1143635"/>
          </a:xfrm>
        </p:spPr>
        <p:txBody>
          <a:bodyPr/>
          <a:lstStyle/>
          <a:p>
            <a:endParaRPr lang="zh-CN" altLang="en-US"/>
          </a:p>
        </p:txBody>
      </p:sp>
      <p:sp>
        <p:nvSpPr>
          <p:cNvPr id="3" name="文本占位符 2"/>
          <p:cNvSpPr>
            <a:spLocks noGrp="1"/>
          </p:cNvSpPr>
          <p:nvPr>
            <p:ph type="body" sz="half" idx="1"/>
          </p:nvPr>
        </p:nvSpPr>
        <p:spPr>
          <a:xfrm>
            <a:off x="609600" y="2081530"/>
            <a:ext cx="5384800" cy="4526280"/>
          </a:xfrm>
        </p:spPr>
        <p:txBody>
          <a:bodyPr>
            <a:normAutofit/>
          </a:bodyPr>
          <a:lstStyle/>
          <a:p>
            <a:r>
              <a:rPr lang="zh-CN" altLang="en-US"/>
              <a:t>作为一种思想体系，儒家思想的一个重要特点就是</a:t>
            </a:r>
            <a:r>
              <a:rPr lang="zh-CN" altLang="en-US">
                <a:solidFill>
                  <a:srgbClr val="FF0000"/>
                </a:solidFill>
              </a:rPr>
              <a:t>不尚思辨</a:t>
            </a:r>
            <a:r>
              <a:rPr lang="zh-CN" altLang="en-US"/>
              <a:t>。</a:t>
            </a:r>
          </a:p>
          <a:p>
            <a:r>
              <a:rPr lang="zh-CN" altLang="en-US"/>
              <a:t>它不像其他哲学思想那样，用极强的思辨性去解释诸如世界的本原问题，今生与来世的问题或是人世与鬼神的关系等问题，而是很实在，甚至可以说是很实用地教人们如何做人，如何行事，教统治者如何治国。</a:t>
            </a:r>
          </a:p>
        </p:txBody>
      </p:sp>
      <p:sp>
        <p:nvSpPr>
          <p:cNvPr id="4" name="内容占位符 3"/>
          <p:cNvSpPr>
            <a:spLocks noGrp="1"/>
          </p:cNvSpPr>
          <p:nvPr>
            <p:ph sz="half" idx="2"/>
          </p:nvPr>
        </p:nvSpPr>
        <p:spPr>
          <a:xfrm>
            <a:off x="5763260" y="1600200"/>
            <a:ext cx="6234430" cy="858520"/>
          </a:xfrm>
        </p:spPr>
        <p:txBody>
          <a:bodyPr>
            <a:normAutofit/>
          </a:bodyPr>
          <a:lstStyle/>
          <a:p>
            <a:r>
              <a:rPr lang="zh-CN" altLang="en-US"/>
              <a:t>重现世不重来世，重人事不重身后事。</a:t>
            </a:r>
          </a:p>
        </p:txBody>
      </p:sp>
      <p:sp>
        <p:nvSpPr>
          <p:cNvPr id="5" name="文本框 4"/>
          <p:cNvSpPr txBox="1"/>
          <p:nvPr/>
        </p:nvSpPr>
        <p:spPr>
          <a:xfrm>
            <a:off x="6043930" y="2655570"/>
            <a:ext cx="613410" cy="337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eaVert" wrap="square" rtlCol="0">
            <a:spAutoFit/>
          </a:bodyPr>
          <a:lstStyle/>
          <a:p>
            <a:pPr algn="just"/>
            <a:r>
              <a:rPr lang="zh-CN" altLang="en-US" sz="2800" dirty="0">
                <a:latin typeface="楷体" panose="02010609060101010101" charset="-122"/>
                <a:ea typeface="楷体" panose="02010609060101010101" charset="-122"/>
                <a:cs typeface="楷体" panose="02010609060101010101" charset="-122"/>
                <a:sym typeface="+mn-ea"/>
              </a:rPr>
              <a:t>未能事人 焉能事鬼？</a:t>
            </a:r>
          </a:p>
        </p:txBody>
      </p:sp>
      <p:sp>
        <p:nvSpPr>
          <p:cNvPr id="7" name="文本框 6"/>
          <p:cNvSpPr txBox="1"/>
          <p:nvPr/>
        </p:nvSpPr>
        <p:spPr>
          <a:xfrm>
            <a:off x="11283950" y="2896870"/>
            <a:ext cx="613410" cy="29152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eaVert" wrap="square" rtlCol="0">
            <a:spAutoFit/>
          </a:bodyPr>
          <a:lstStyle/>
          <a:p>
            <a:pPr algn="just"/>
            <a:r>
              <a:rPr lang="zh-CN" altLang="en-US" sz="2800" dirty="0">
                <a:latin typeface="楷体" panose="02010609060101010101" charset="-122"/>
                <a:ea typeface="楷体" panose="02010609060101010101" charset="-122"/>
                <a:cs typeface="楷体" panose="02010609060101010101" charset="-122"/>
                <a:sym typeface="+mn-ea"/>
              </a:rPr>
              <a:t>未知生 焉知死？</a:t>
            </a:r>
          </a:p>
        </p:txBody>
      </p:sp>
      <p:pic>
        <p:nvPicPr>
          <p:cNvPr id="8" name="图片 7"/>
          <p:cNvPicPr>
            <a:picLocks noChangeAspect="1"/>
          </p:cNvPicPr>
          <p:nvPr/>
        </p:nvPicPr>
        <p:blipFill>
          <a:blip r:embed="rId3"/>
          <a:stretch>
            <a:fillRect/>
          </a:stretch>
        </p:blipFill>
        <p:spPr>
          <a:xfrm>
            <a:off x="7183755" y="2896870"/>
            <a:ext cx="3810000" cy="2673350"/>
          </a:xfrm>
          <a:prstGeom prst="rect">
            <a:avLst/>
          </a:prstGeom>
        </p:spPr>
      </p:pic>
    </p:spTree>
    <p:extLst>
      <p:ext uri="{BB962C8B-B14F-4D97-AF65-F5344CB8AC3E}">
        <p14:creationId xmlns:p14="http://schemas.microsoft.com/office/powerpoint/2010/main" val="3689580308"/>
      </p:ext>
    </p:extLst>
  </p:cSld>
  <p:clrMapOvr>
    <a:masterClrMapping/>
  </p:clrMapOvr>
  <mc:AlternateContent xmlns:mc="http://schemas.openxmlformats.org/markup-compatibility/2006" xmlns:p14="http://schemas.microsoft.com/office/powerpoint/2010/main">
    <mc:Choice Requires="p14">
      <p:transition spd="med">
        <p:diamond/>
        <p:sndAc>
          <p:stSnd>
            <p:snd r:embed="rId2" name="chimes.wav"/>
          </p:stSnd>
        </p:sndAc>
      </p:transition>
    </mc:Choice>
    <mc:Fallback xmlns="">
      <p:transition spd="slow">
        <p:diamond/>
        <p:sndAc>
          <p:stSnd>
            <p:snd r:embed="rId4" name="chimes.wav"/>
          </p:stSnd>
        </p:sndAc>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955"/>
            <a:ext cx="10973435" cy="1143635"/>
          </a:xfrm>
        </p:spPr>
        <p:txBody>
          <a:bodyPr/>
          <a:lstStyle/>
          <a:p>
            <a:r>
              <a:rPr lang="zh-CN" b="1" dirty="0">
                <a:solidFill>
                  <a:srgbClr val="0000FF"/>
                </a:solidFill>
                <a:latin typeface="仿宋" panose="02010609060101010101" charset="-122"/>
                <a:ea typeface="仿宋" panose="02010609060101010101" charset="-122"/>
                <a:cs typeface="仿宋" panose="02010609060101010101" charset="-122"/>
                <a:sym typeface="+mn-ea"/>
              </a:rPr>
              <a:t>为人生而学术</a:t>
            </a:r>
            <a:endParaRPr lang="zh-CN" altLang="en-US"/>
          </a:p>
        </p:txBody>
      </p:sp>
      <p:sp>
        <p:nvSpPr>
          <p:cNvPr id="3" name="文本占位符 2"/>
          <p:cNvSpPr>
            <a:spLocks noGrp="1"/>
          </p:cNvSpPr>
          <p:nvPr>
            <p:ph type="body" sz="half" idx="1"/>
          </p:nvPr>
        </p:nvSpPr>
        <p:spPr>
          <a:xfrm>
            <a:off x="686435" y="2053590"/>
            <a:ext cx="5634355" cy="4526280"/>
          </a:xfrm>
        </p:spPr>
        <p:txBody>
          <a:bodyPr>
            <a:normAutofit/>
          </a:bodyPr>
          <a:lstStyle/>
          <a:p>
            <a:r>
              <a:rPr lang="zh-CN" altLang="en-US" dirty="0"/>
              <a:t>《辞源》中对“经世”的解释为:治理世事；对“经济”的解释为:经国济民；"致用"为:尽其所用。</a:t>
            </a:r>
          </a:p>
          <a:p>
            <a:r>
              <a:rPr lang="zh-CN" altLang="en-US" dirty="0"/>
              <a:t>经世致用就是关注社会现实，面对社会矛盾，并用所学解决社会问题，以求达到国治民安的实效。</a:t>
            </a:r>
          </a:p>
          <a:p>
            <a:r>
              <a:rPr lang="zh-CN" altLang="en-US" dirty="0"/>
              <a:t>这一思想体现了中国传统知识分子讲求功利、求实、务实的思想特点以及"以天下为己任"的情怀。</a:t>
            </a:r>
          </a:p>
        </p:txBody>
      </p:sp>
      <p:pic>
        <p:nvPicPr>
          <p:cNvPr id="5" name="内容占位符 4"/>
          <p:cNvPicPr>
            <a:picLocks noGrp="1" noChangeAspect="1"/>
          </p:cNvPicPr>
          <p:nvPr>
            <p:ph sz="half" idx="2"/>
          </p:nvPr>
        </p:nvPicPr>
        <p:blipFill>
          <a:blip r:embed="rId3"/>
          <a:stretch>
            <a:fillRect/>
          </a:stretch>
        </p:blipFill>
        <p:spPr>
          <a:xfrm>
            <a:off x="6929120" y="874395"/>
            <a:ext cx="3713480" cy="5381625"/>
          </a:xfrm>
          <a:prstGeom prst="rect">
            <a:avLst/>
          </a:prstGeom>
        </p:spPr>
      </p:pic>
    </p:spTree>
    <p:extLst>
      <p:ext uri="{BB962C8B-B14F-4D97-AF65-F5344CB8AC3E}">
        <p14:creationId xmlns:p14="http://schemas.microsoft.com/office/powerpoint/2010/main" val="768024764"/>
      </p:ext>
    </p:extLst>
  </p:cSld>
  <p:clrMapOvr>
    <a:masterClrMapping/>
  </p:clrMapOvr>
  <mc:AlternateContent xmlns:mc="http://schemas.openxmlformats.org/markup-compatibility/2006" xmlns:p14="http://schemas.microsoft.com/office/powerpoint/2010/main">
    <mc:Choice Requires="p14">
      <p:transition spd="med">
        <p:diamond/>
        <p:sndAc>
          <p:stSnd>
            <p:snd r:embed="rId2" name="chimes.wav"/>
          </p:stSnd>
        </p:sndAc>
      </p:transition>
    </mc:Choice>
    <mc:Fallback xmlns="">
      <p:transition spd="slow">
        <p:diamond/>
        <p:sndAc>
          <p:stSnd>
            <p:snd r:embed="rId4" name="chimes.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a:spLocks noGrp="1" noChangeArrowheads="1"/>
          </p:cNvSpPr>
          <p:nvPr>
            <p:ph type="body" sz="half" idx="1"/>
          </p:nvPr>
        </p:nvSpPr>
        <p:spPr>
          <a:xfrm>
            <a:off x="2997835" y="2319020"/>
            <a:ext cx="5078095" cy="2219960"/>
          </a:xfrm>
          <a:solidFill>
            <a:schemeClr val="bg1"/>
          </a:solidFill>
          <a:ln>
            <a:noFill/>
          </a:ln>
        </p:spPr>
        <p:txBody>
          <a:bodyPr wrap="square">
            <a:spAutoFit/>
          </a:bodyPr>
          <a:lstStyle/>
          <a:p>
            <a:pPr marL="0" indent="0" algn="l" eaLnBrk="1" hangingPunct="1">
              <a:lnSpc>
                <a:spcPct val="130000"/>
              </a:lnSpc>
              <a:buFontTx/>
              <a:buNone/>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第一章讲述毛泽东思想形成与发展、科学体系、历史地位、指导意义，属于概论性质。</a:t>
            </a:r>
          </a:p>
          <a:p>
            <a:pPr marL="0" indent="0" algn="l" eaLnBrk="1" hangingPunct="1">
              <a:lnSpc>
                <a:spcPct val="130000"/>
              </a:lnSpc>
              <a:buFontTx/>
              <a:buNone/>
            </a:pPr>
            <a:r>
              <a:rPr lang="zh-CN" altLang="en-US" sz="20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第二至第四章主要讲毛泽东思想的三大理论，新民主主义理论、社会主义改造理论、社会主义建设理论。</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02020"/>
            <a:ext cx="12208510" cy="876935"/>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grpSp>
        <p:nvGrpSpPr>
          <p:cNvPr id="3" name="组合 18"/>
          <p:cNvGrpSpPr/>
          <p:nvPr/>
        </p:nvGrpSpPr>
        <p:grpSpPr>
          <a:xfrm>
            <a:off x="577850" y="2964815"/>
            <a:ext cx="2305685" cy="928370"/>
            <a:chOff x="577850" y="2964815"/>
            <a:chExt cx="2305685" cy="928370"/>
          </a:xfrm>
          <a:solidFill>
            <a:srgbClr val="26FA58"/>
          </a:solidFill>
        </p:grpSpPr>
        <p:sp>
          <p:nvSpPr>
            <p:cNvPr id="20" name="Rounded Rectangle 71"/>
            <p:cNvSpPr/>
            <p:nvPr/>
          </p:nvSpPr>
          <p:spPr>
            <a:xfrm>
              <a:off x="577850" y="2964815"/>
              <a:ext cx="2305685" cy="92837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楷体" panose="02010609060101010101" charset="-122"/>
                <a:ea typeface="楷体" panose="02010609060101010101" charset="-122"/>
              </a:endParaRPr>
            </a:p>
          </p:txBody>
        </p:sp>
        <p:sp>
          <p:nvSpPr>
            <p:cNvPr id="21" name="矩形 20"/>
            <p:cNvSpPr/>
            <p:nvPr/>
          </p:nvSpPr>
          <p:spPr>
            <a:xfrm>
              <a:off x="577850" y="3199130"/>
              <a:ext cx="1549400" cy="460375"/>
            </a:xfrm>
            <a:prstGeom prst="rect">
              <a:avLst/>
            </a:prstGeom>
            <a:grpFill/>
          </p:spPr>
          <p:txBody>
            <a:bodyPr wrap="square">
              <a:spAutoFit/>
            </a:bodyPr>
            <a:lstStyle/>
            <a:p>
              <a:pPr algn="ctr"/>
              <a:r>
                <a:rPr lang="zh-CN" altLang="zh-CN" sz="2400" b="1" dirty="0">
                  <a:solidFill>
                    <a:srgbClr val="FF0000"/>
                  </a:solidFill>
                  <a:effectLst>
                    <a:outerShdw blurRad="38100" dist="38100" dir="2700000" algn="tl">
                      <a:srgbClr val="000000">
                        <a:alpha val="43137"/>
                      </a:srgbClr>
                    </a:outerShdw>
                  </a:effectLst>
                  <a:latin typeface="仿宋" panose="02010609060101010101" charset="-122"/>
                  <a:ea typeface="仿宋" panose="02010609060101010101" charset="-122"/>
                </a:rPr>
                <a:t>第一部分</a:t>
              </a:r>
            </a:p>
          </p:txBody>
        </p:sp>
      </p:grpSp>
      <p:pic>
        <p:nvPicPr>
          <p:cNvPr id="7" name="图片 6"/>
          <p:cNvPicPr>
            <a:picLocks noChangeAspect="1"/>
          </p:cNvPicPr>
          <p:nvPr/>
        </p:nvPicPr>
        <p:blipFill>
          <a:blip r:embed="rId3"/>
          <a:srcRect l="12766" r="14585" b="9724"/>
          <a:stretch>
            <a:fillRect/>
          </a:stretch>
        </p:blipFill>
        <p:spPr>
          <a:xfrm>
            <a:off x="8631555" y="2231390"/>
            <a:ext cx="2914015" cy="2716530"/>
          </a:xfrm>
          <a:prstGeom prst="rect">
            <a:avLst/>
          </a:prstGeom>
        </p:spPr>
      </p:pic>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6715" y="700405"/>
            <a:ext cx="1257935" cy="10185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6036945"/>
            <a:ext cx="12208510" cy="84201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10" name="图片 9"/>
          <p:cNvPicPr>
            <a:picLocks noChangeAspect="1"/>
          </p:cNvPicPr>
          <p:nvPr/>
        </p:nvPicPr>
        <p:blipFill>
          <a:blip r:embed="rId3"/>
          <a:stretch>
            <a:fillRect/>
          </a:stretch>
        </p:blipFill>
        <p:spPr>
          <a:xfrm>
            <a:off x="8000539" y="4222750"/>
            <a:ext cx="3379932" cy="1952625"/>
          </a:xfrm>
          <a:prstGeom prst="rect">
            <a:avLst/>
          </a:prstGeom>
        </p:spPr>
      </p:pic>
      <p:sp>
        <p:nvSpPr>
          <p:cNvPr id="100" name="矩形 99"/>
          <p:cNvSpPr/>
          <p:nvPr/>
        </p:nvSpPr>
        <p:spPr>
          <a:xfrm>
            <a:off x="3025140" y="2040255"/>
            <a:ext cx="5080000" cy="1529715"/>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mn-ea"/>
              </a:rPr>
              <a:t>应该把这两种为学态度的优点集合起来，努力克服两者消极的一面，把追求真相真理和服务社会人生相结合。</a:t>
            </a:r>
          </a:p>
        </p:txBody>
      </p:sp>
      <p:pic>
        <p:nvPicPr>
          <p:cNvPr id="4" name="图片 3"/>
          <p:cNvPicPr>
            <a:picLocks noChangeAspect="1"/>
          </p:cNvPicPr>
          <p:nvPr/>
        </p:nvPicPr>
        <p:blipFill>
          <a:blip r:embed="rId4"/>
          <a:stretch>
            <a:fillRect/>
          </a:stretch>
        </p:blipFill>
        <p:spPr>
          <a:xfrm>
            <a:off x="4047490" y="4011930"/>
            <a:ext cx="3035935" cy="2025015"/>
          </a:xfrm>
          <a:prstGeom prst="rect">
            <a:avLst/>
          </a:prstGeom>
        </p:spPr>
      </p:pic>
      <p:pic>
        <p:nvPicPr>
          <p:cNvPr id="2" name="图片 1"/>
          <p:cNvPicPr>
            <a:picLocks noChangeAspect="1"/>
          </p:cNvPicPr>
          <p:nvPr/>
        </p:nvPicPr>
        <p:blipFill>
          <a:blip r:embed="rId5"/>
          <a:stretch>
            <a:fillRect/>
          </a:stretch>
        </p:blipFill>
        <p:spPr>
          <a:xfrm>
            <a:off x="495300" y="1658620"/>
            <a:ext cx="2209800" cy="2292985"/>
          </a:xfrm>
          <a:prstGeom prst="rect">
            <a:avLst/>
          </a:prstGeom>
        </p:spPr>
      </p:pic>
      <p:pic>
        <p:nvPicPr>
          <p:cNvPr id="83" name="图片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6715" y="700405"/>
            <a:ext cx="1257935" cy="1018540"/>
          </a:xfrm>
          <a:prstGeom prst="rect">
            <a:avLst/>
          </a:prstGeom>
        </p:spPr>
      </p:pic>
      <p:sp>
        <p:nvSpPr>
          <p:cNvPr id="3" name="文本框 2"/>
          <p:cNvSpPr txBox="1"/>
          <p:nvPr/>
        </p:nvSpPr>
        <p:spPr>
          <a:xfrm>
            <a:off x="9711690" y="1524000"/>
            <a:ext cx="459740" cy="218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eaVert" wrap="square" rtlCol="0">
            <a:spAutoFit/>
          </a:bodyPr>
          <a:lstStyle/>
          <a:p>
            <a:pPr algn="just"/>
            <a:r>
              <a:rPr lang="zh-CN" altLang="en-US" dirty="0">
                <a:sym typeface="+mn-ea"/>
              </a:rPr>
              <a:t>“极高明而道中庸”</a:t>
            </a:r>
          </a:p>
        </p:txBody>
      </p:sp>
    </p:spTree>
    <p:extLst>
      <p:ext uri="{BB962C8B-B14F-4D97-AF65-F5344CB8AC3E}">
        <p14:creationId xmlns:p14="http://schemas.microsoft.com/office/powerpoint/2010/main" val="4198565447"/>
      </p:ext>
    </p:extLst>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圆角矩形 6">
            <a:extLst>
              <a:ext uri="{FF2B5EF4-FFF2-40B4-BE49-F238E27FC236}">
                <a16:creationId xmlns:a16="http://schemas.microsoft.com/office/drawing/2014/main" id="{4DC59570-FF0F-4850-8DAE-781509A9A3EE}"/>
              </a:ext>
            </a:extLst>
          </p:cNvPr>
          <p:cNvSpPr>
            <a:spLocks noChangeArrowheads="1"/>
          </p:cNvSpPr>
          <p:nvPr/>
        </p:nvSpPr>
        <p:spPr bwMode="auto">
          <a:xfrm>
            <a:off x="5202238" y="2032001"/>
            <a:ext cx="6989762" cy="4454525"/>
          </a:xfrm>
          <a:prstGeom prst="roundRect">
            <a:avLst>
              <a:gd name="adj" fmla="val 16667"/>
            </a:avLst>
          </a:prstGeom>
          <a:solidFill>
            <a:srgbClr val="FFFFCC"/>
          </a:solidFill>
          <a:ln w="28575">
            <a:solidFill>
              <a:srgbClr val="FF00FF"/>
            </a:solidFill>
            <a:round/>
            <a:headEnd/>
            <a:tailEnd/>
          </a:ln>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lang="en-US" altLang="zh-CN" sz="2000" b="1" dirty="0">
                <a:solidFill>
                  <a:srgbClr val="FF0000"/>
                </a:solidFill>
                <a:latin typeface="幼圆" panose="02010509060101010101" pitchFamily="49" charset="-122"/>
                <a:ea typeface="幼圆" panose="02010509060101010101" pitchFamily="49" charset="-122"/>
              </a:rPr>
              <a:t>  </a:t>
            </a:r>
            <a:r>
              <a:rPr lang="zh-CN" altLang="en-US" sz="2000" b="1" dirty="0">
                <a:solidFill>
                  <a:srgbClr val="0000FF"/>
                </a:solidFill>
                <a:latin typeface="楷体" panose="02010609060101010101" pitchFamily="49" charset="-122"/>
                <a:ea typeface="楷体" panose="02010609060101010101" pitchFamily="49" charset="-122"/>
              </a:rPr>
              <a:t>学好本门课程，要把握好以下三点 </a:t>
            </a:r>
          </a:p>
          <a:p>
            <a:pPr eaLnBrk="1" hangingPunct="1">
              <a:lnSpc>
                <a:spcPct val="125000"/>
              </a:lnSpc>
            </a:pPr>
            <a:r>
              <a:rPr lang="zh-CN" altLang="en-US" sz="2000" b="1" dirty="0">
                <a:solidFill>
                  <a:srgbClr val="0000FF"/>
                </a:solidFill>
                <a:latin typeface="楷体" panose="02010609060101010101" pitchFamily="49" charset="-122"/>
                <a:ea typeface="楷体" panose="02010609060101010101" pitchFamily="49" charset="-122"/>
              </a:rPr>
              <a:t>  </a:t>
            </a:r>
            <a:r>
              <a:rPr lang="zh-CN" altLang="en-US" sz="2000" b="1" dirty="0">
                <a:solidFill>
                  <a:srgbClr val="FF0000"/>
                </a:solidFill>
                <a:latin typeface="幼圆" panose="02010509060101010101" pitchFamily="49" charset="-122"/>
                <a:ea typeface="幼圆" panose="02010509060101010101" pitchFamily="49" charset="-122"/>
              </a:rPr>
              <a:t>一是努力掌握基本理论</a:t>
            </a:r>
            <a:r>
              <a:rPr lang="zh-CN" altLang="en-US" sz="2000" b="1" dirty="0">
                <a:solidFill>
                  <a:srgbClr val="0000FF"/>
                </a:solidFill>
                <a:latin typeface="楷体" panose="02010609060101010101" pitchFamily="49" charset="-122"/>
                <a:ea typeface="楷体" panose="02010609060101010101" pitchFamily="49" charset="-122"/>
              </a:rPr>
              <a:t>。</a:t>
            </a:r>
            <a:r>
              <a:rPr lang="zh-CN" altLang="en-US" b="1" dirty="0">
                <a:solidFill>
                  <a:srgbClr val="0000FF"/>
                </a:solidFill>
                <a:latin typeface="幼圆" panose="02010509060101010101" pitchFamily="49" charset="-122"/>
                <a:ea typeface="幼圆" panose="02010509060101010101" pitchFamily="49" charset="-122"/>
              </a:rPr>
              <a:t>从整体上把握马克思主义中国化的理论成果的科学内涵、理论体系，特别是中国特色社会主义理论体系的基本观点，增强中国特色社会主义的自觉自信。</a:t>
            </a:r>
            <a:endParaRPr lang="zh-CN" altLang="en-US" sz="2000" b="1" dirty="0">
              <a:solidFill>
                <a:srgbClr val="0000FF"/>
              </a:solidFill>
              <a:latin typeface="幼圆" panose="02010509060101010101" pitchFamily="49" charset="-122"/>
              <a:ea typeface="幼圆" panose="02010509060101010101" pitchFamily="49" charset="-122"/>
            </a:endParaRPr>
          </a:p>
          <a:p>
            <a:pPr eaLnBrk="1" hangingPunct="1">
              <a:lnSpc>
                <a:spcPct val="125000"/>
              </a:lnSpc>
            </a:pPr>
            <a:r>
              <a:rPr lang="zh-CN" altLang="en-US" sz="2000" b="1" dirty="0">
                <a:solidFill>
                  <a:srgbClr val="0000FF"/>
                </a:solidFill>
                <a:latin typeface="楷体" panose="02010609060101010101" pitchFamily="49" charset="-122"/>
                <a:ea typeface="楷体" panose="02010609060101010101" pitchFamily="49" charset="-122"/>
              </a:rPr>
              <a:t>  </a:t>
            </a:r>
            <a:r>
              <a:rPr lang="zh-CN" altLang="en-US" sz="2000" b="1" dirty="0">
                <a:solidFill>
                  <a:srgbClr val="FF0000"/>
                </a:solidFill>
                <a:latin typeface="幼圆" panose="02010509060101010101" pitchFamily="49" charset="-122"/>
                <a:ea typeface="幼圆" panose="02010509060101010101" pitchFamily="49" charset="-122"/>
              </a:rPr>
              <a:t>二是坚持理论联系实际</a:t>
            </a:r>
            <a:r>
              <a:rPr lang="zh-CN" altLang="en-US" sz="2000" b="1" dirty="0">
                <a:solidFill>
                  <a:srgbClr val="0000FF"/>
                </a:solidFill>
                <a:latin typeface="楷体" panose="02010609060101010101" pitchFamily="49" charset="-122"/>
                <a:ea typeface="楷体" panose="02010609060101010101" pitchFamily="49" charset="-122"/>
              </a:rPr>
              <a:t>。</a:t>
            </a:r>
            <a:r>
              <a:rPr lang="zh-CN" altLang="en-US" b="1" dirty="0">
                <a:solidFill>
                  <a:srgbClr val="0000FF"/>
                </a:solidFill>
                <a:latin typeface="幼圆" panose="02010509060101010101" pitchFamily="49" charset="-122"/>
                <a:ea typeface="幼圆" panose="02010509060101010101" pitchFamily="49" charset="-122"/>
              </a:rPr>
              <a:t>紧密联系改革开放和社会主义现代化建设的实际，联系自己的思想实际，树立历史观点、世界视野、国情意识和问题意识，增强分析问题、解决问题的能力。  </a:t>
            </a:r>
          </a:p>
          <a:p>
            <a:pPr eaLnBrk="1" hangingPunct="1">
              <a:lnSpc>
                <a:spcPct val="125000"/>
              </a:lnSpc>
            </a:pPr>
            <a:r>
              <a:rPr lang="zh-CN" altLang="en-US" sz="2000" b="1" dirty="0">
                <a:solidFill>
                  <a:srgbClr val="0000FF"/>
                </a:solidFill>
                <a:latin typeface="楷体" panose="02010609060101010101" pitchFamily="49" charset="-122"/>
                <a:ea typeface="楷体" panose="02010609060101010101" pitchFamily="49" charset="-122"/>
              </a:rPr>
              <a:t>  </a:t>
            </a:r>
            <a:r>
              <a:rPr lang="zh-CN" altLang="en-US" sz="2000" b="1" dirty="0">
                <a:solidFill>
                  <a:srgbClr val="FF0000"/>
                </a:solidFill>
                <a:latin typeface="幼圆" panose="02010509060101010101" pitchFamily="49" charset="-122"/>
                <a:ea typeface="幼圆" panose="02010509060101010101" pitchFamily="49" charset="-122"/>
              </a:rPr>
              <a:t>三是培养理论思考习惯</a:t>
            </a:r>
            <a:r>
              <a:rPr lang="zh-CN" altLang="en-US" sz="2000" b="1" dirty="0">
                <a:solidFill>
                  <a:srgbClr val="0000FF"/>
                </a:solidFill>
                <a:latin typeface="楷体" panose="02010609060101010101" pitchFamily="49" charset="-122"/>
                <a:ea typeface="楷体" panose="02010609060101010101" pitchFamily="49" charset="-122"/>
              </a:rPr>
              <a:t>。</a:t>
            </a:r>
            <a:r>
              <a:rPr lang="zh-CN" altLang="en-US" b="1" dirty="0">
                <a:solidFill>
                  <a:srgbClr val="0000FF"/>
                </a:solidFill>
                <a:latin typeface="幼圆" panose="02010509060101010101" pitchFamily="49" charset="-122"/>
                <a:ea typeface="幼圆" panose="02010509060101010101" pitchFamily="49" charset="-122"/>
              </a:rPr>
              <a:t>不断提高理论思维能力，以更好地把握中国的国情、中国社会的状况和自己的生活环境，以自己的实际行动为中国特色社会主义事业和中华民族伟大复兴做贡献。  </a:t>
            </a:r>
            <a:endParaRPr lang="zh-CN" altLang="en-US" b="1" dirty="0">
              <a:solidFill>
                <a:srgbClr val="0000FF"/>
              </a:solidFill>
              <a:latin typeface="幼圆" panose="02010509060101010101" pitchFamily="49" charset="-122"/>
              <a:ea typeface="幼圆" panose="02010509060101010101" pitchFamily="49" charset="-122"/>
              <a:sym typeface="宋体" panose="02010600030101010101" pitchFamily="2" charset="-122"/>
            </a:endParaRPr>
          </a:p>
        </p:txBody>
      </p:sp>
      <p:sp>
        <p:nvSpPr>
          <p:cNvPr id="9" name="文本框 8">
            <a:extLst>
              <a:ext uri="{FF2B5EF4-FFF2-40B4-BE49-F238E27FC236}">
                <a16:creationId xmlns:a16="http://schemas.microsoft.com/office/drawing/2014/main" id="{B0E9A954-A2C2-4ED0-9D58-E9E92C35B74A}"/>
              </a:ext>
            </a:extLst>
          </p:cNvPr>
          <p:cNvSpPr txBox="1"/>
          <p:nvPr/>
        </p:nvSpPr>
        <p:spPr>
          <a:xfrm>
            <a:off x="1803159" y="621030"/>
            <a:ext cx="2348720"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nchor="t">
            <a:spAutoFit/>
          </a:bodyPr>
          <a:lstStyle/>
          <a:p>
            <a:pPr algn="just"/>
            <a:r>
              <a:rPr lang="zh-CN" altLang="en-US" sz="2800" b="1" dirty="0">
                <a:solidFill>
                  <a:srgbClr val="FF0000"/>
                </a:solidFill>
                <a:latin typeface="仿宋" panose="02010609060101010101" charset="-122"/>
                <a:ea typeface="仿宋" panose="02010609060101010101" charset="-122"/>
                <a:cs typeface="仿宋" panose="02010609060101010101" charset="-122"/>
                <a:sym typeface="+mn-ea"/>
              </a:rPr>
              <a:t>把握</a:t>
            </a:r>
            <a:r>
              <a:rPr lang="zh-CN" sz="2800" b="1" dirty="0">
                <a:solidFill>
                  <a:srgbClr val="FF0000"/>
                </a:solidFill>
                <a:latin typeface="仿宋" panose="02010609060101010101" charset="-122"/>
                <a:ea typeface="仿宋" panose="02010609060101010101" charset="-122"/>
                <a:cs typeface="仿宋" panose="02010609060101010101" charset="-122"/>
                <a:sym typeface="+mn-ea"/>
              </a:rPr>
              <a:t>学习</a:t>
            </a:r>
            <a:r>
              <a:rPr lang="zh-CN" altLang="en-US" sz="2800" b="1" dirty="0">
                <a:solidFill>
                  <a:srgbClr val="FF0000"/>
                </a:solidFill>
                <a:latin typeface="仿宋" panose="02010609060101010101" charset="-122"/>
                <a:ea typeface="仿宋" panose="02010609060101010101" charset="-122"/>
                <a:cs typeface="仿宋" panose="02010609060101010101" charset="-122"/>
                <a:sym typeface="+mn-ea"/>
              </a:rPr>
              <a:t>方法</a:t>
            </a:r>
            <a:endParaRPr lang="zh-CN" sz="2800" dirty="0">
              <a:sym typeface="+mn-ea"/>
            </a:endParaRPr>
          </a:p>
        </p:txBody>
      </p:sp>
      <p:pic>
        <p:nvPicPr>
          <p:cNvPr id="3" name="图片 2">
            <a:extLst>
              <a:ext uri="{FF2B5EF4-FFF2-40B4-BE49-F238E27FC236}">
                <a16:creationId xmlns:a16="http://schemas.microsoft.com/office/drawing/2014/main" id="{F875889C-C5C5-4047-9887-B30F55207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5048250" cy="2838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130B9416-3554-4B41-A813-869B2B17CA9F}"/>
              </a:ext>
            </a:extLst>
          </p:cNvPr>
          <p:cNvSpPr>
            <a:spLocks noGrp="1" noChangeArrowheads="1"/>
          </p:cNvSpPr>
          <p:nvPr>
            <p:ph type="title"/>
          </p:nvPr>
        </p:nvSpPr>
        <p:spPr>
          <a:xfrm>
            <a:off x="2127250" y="838200"/>
            <a:ext cx="8540750" cy="1143000"/>
          </a:xfrm>
        </p:spPr>
        <p:txBody>
          <a:bodyPr/>
          <a:lstStyle/>
          <a:p>
            <a:r>
              <a:rPr lang="zh-CN" altLang="en-US" sz="4000" b="1" dirty="0"/>
              <a:t>怎么学好？理论联系实际</a:t>
            </a:r>
          </a:p>
        </p:txBody>
      </p:sp>
      <p:sp>
        <p:nvSpPr>
          <p:cNvPr id="24579" name="内容占位符 2">
            <a:extLst>
              <a:ext uri="{FF2B5EF4-FFF2-40B4-BE49-F238E27FC236}">
                <a16:creationId xmlns:a16="http://schemas.microsoft.com/office/drawing/2014/main" id="{506B3F94-A3E8-482F-902C-1C68BF364D02}"/>
              </a:ext>
            </a:extLst>
          </p:cNvPr>
          <p:cNvSpPr>
            <a:spLocks noGrp="1" noChangeArrowheads="1"/>
          </p:cNvSpPr>
          <p:nvPr>
            <p:ph idx="1"/>
          </p:nvPr>
        </p:nvSpPr>
        <p:spPr>
          <a:xfrm>
            <a:off x="971550" y="1752601"/>
            <a:ext cx="9394825" cy="4879975"/>
          </a:xfrm>
        </p:spPr>
        <p:txBody>
          <a:bodyPr>
            <a:normAutofit/>
          </a:bodyPr>
          <a:lstStyle/>
          <a:p>
            <a:r>
              <a:rPr lang="zh-CN" altLang="en-US" sz="3200" b="1" dirty="0"/>
              <a:t>如何让政治理论有用？化政治哲学为人生哲学</a:t>
            </a:r>
            <a:endParaRPr lang="en-US" altLang="zh-CN" sz="3200" b="1" dirty="0"/>
          </a:p>
          <a:p>
            <a:r>
              <a:rPr lang="zh-CN" altLang="en-US" b="1" dirty="0">
                <a:latin typeface="楷体" panose="02010609060101010101" pitchFamily="49" charset="-122"/>
                <a:ea typeface="楷体" panose="02010609060101010101" pitchFamily="49" charset="-122"/>
              </a:rPr>
              <a:t>毛泽东思想活的灵魂，不仅有助于党的治国理政，而且启迪我们如何为人处事。中国共产党的成功取决于此，一个人要想成功也要做到：</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首先要</a:t>
            </a:r>
            <a:r>
              <a:rPr lang="zh-CN" altLang="en-US" b="1" dirty="0">
                <a:solidFill>
                  <a:srgbClr val="FF0000"/>
                </a:solidFill>
                <a:latin typeface="楷体" panose="02010609060101010101" pitchFamily="49" charset="-122"/>
                <a:ea typeface="楷体" panose="02010609060101010101" pitchFamily="49" charset="-122"/>
              </a:rPr>
              <a:t>实事求是</a:t>
            </a:r>
            <a:r>
              <a:rPr lang="zh-CN" altLang="en-US" b="1" dirty="0">
                <a:latin typeface="楷体" panose="02010609060101010101" pitchFamily="49" charset="-122"/>
                <a:ea typeface="楷体" panose="02010609060101010101" pitchFamily="49" charset="-122"/>
              </a:rPr>
              <a:t>，认清生活的真相，摸清生活的规律，不被表面现象遮蔽眼睛；</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其次要走</a:t>
            </a:r>
            <a:r>
              <a:rPr lang="zh-CN" altLang="en-US" b="1" dirty="0">
                <a:solidFill>
                  <a:srgbClr val="FF0000"/>
                </a:solidFill>
                <a:latin typeface="楷体" panose="02010609060101010101" pitchFamily="49" charset="-122"/>
                <a:ea typeface="楷体" panose="02010609060101010101" pitchFamily="49" charset="-122"/>
              </a:rPr>
              <a:t>群众路线</a:t>
            </a:r>
            <a:r>
              <a:rPr lang="zh-CN" altLang="en-US" b="1" dirty="0">
                <a:latin typeface="楷体" panose="02010609060101010101" pitchFamily="49" charset="-122"/>
                <a:ea typeface="楷体" panose="02010609060101010101" pitchFamily="49" charset="-122"/>
              </a:rPr>
              <a:t>，要团结大多数人，不要只是盯着几个领导或者少数人，也不要总是拉帮结派、党同伐异；</a:t>
            </a:r>
            <a:endParaRPr lang="en-US" altLang="zh-CN" b="1" dirty="0">
              <a:latin typeface="楷体" panose="02010609060101010101" pitchFamily="49" charset="-122"/>
              <a:ea typeface="楷体" panose="02010609060101010101" pitchFamily="49" charset="-122"/>
            </a:endParaRPr>
          </a:p>
          <a:p>
            <a:r>
              <a:rPr lang="zh-CN" altLang="en-US" b="1" dirty="0">
                <a:latin typeface="楷体" panose="02010609060101010101" pitchFamily="49" charset="-122"/>
                <a:ea typeface="楷体" panose="02010609060101010101" pitchFamily="49" charset="-122"/>
              </a:rPr>
              <a:t>最后要</a:t>
            </a:r>
            <a:r>
              <a:rPr lang="zh-CN" altLang="en-US" b="1" dirty="0">
                <a:solidFill>
                  <a:srgbClr val="FF0000"/>
                </a:solidFill>
                <a:latin typeface="楷体" panose="02010609060101010101" pitchFamily="49" charset="-122"/>
                <a:ea typeface="楷体" panose="02010609060101010101" pitchFamily="49" charset="-122"/>
              </a:rPr>
              <a:t>独立自主</a:t>
            </a:r>
            <a:r>
              <a:rPr lang="zh-CN" altLang="en-US" b="1" dirty="0">
                <a:latin typeface="楷体" panose="02010609060101010101" pitchFamily="49" charset="-122"/>
                <a:ea typeface="楷体" panose="02010609060101010101" pitchFamily="49" charset="-122"/>
              </a:rPr>
              <a:t>，根据自身的特点，扬长避短，自强不息，走自己的路，而不要邯郸学步、东施效颦</a:t>
            </a:r>
          </a:p>
        </p:txBody>
      </p:sp>
    </p:spTree>
    <p:extLst>
      <p:ext uri="{BB962C8B-B14F-4D97-AF65-F5344CB8AC3E}">
        <p14:creationId xmlns:p14="http://schemas.microsoft.com/office/powerpoint/2010/main" val="76231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1">
            <a:extLst>
              <a:ext uri="{FF2B5EF4-FFF2-40B4-BE49-F238E27FC236}">
                <a16:creationId xmlns:a16="http://schemas.microsoft.com/office/drawing/2014/main" id="{F47A0457-F8C3-42A2-8249-B66DEA653296}"/>
              </a:ext>
            </a:extLst>
          </p:cNvPr>
          <p:cNvSpPr>
            <a:spLocks noGrp="1" noChangeArrowheads="1"/>
          </p:cNvSpPr>
          <p:nvPr>
            <p:ph/>
          </p:nvPr>
        </p:nvSpPr>
        <p:spPr>
          <a:xfrm>
            <a:off x="1739900" y="685800"/>
            <a:ext cx="8540750" cy="5867400"/>
          </a:xfrm>
        </p:spPr>
        <p:txBody>
          <a:bodyPr>
            <a:normAutofit fontScale="92500"/>
          </a:bodyPr>
          <a:lstStyle/>
          <a:p>
            <a:pPr>
              <a:lnSpc>
                <a:spcPts val="4200"/>
              </a:lnSpc>
            </a:pPr>
            <a:r>
              <a:rPr lang="zh-CN" altLang="en-US" b="1" dirty="0">
                <a:latin typeface="楷体" panose="02010609060101010101" pitchFamily="49" charset="-122"/>
                <a:ea typeface="楷体" panose="02010609060101010101" pitchFamily="49" charset="-122"/>
              </a:rPr>
              <a:t>三大法宝不仅对革命成功富有实质意义，而且对个人成功富有启发意义。一个人要想成功，</a:t>
            </a:r>
            <a:endParaRPr lang="en-US" altLang="zh-CN" b="1" dirty="0">
              <a:latin typeface="楷体" panose="02010609060101010101" pitchFamily="49" charset="-122"/>
              <a:ea typeface="楷体" panose="02010609060101010101" pitchFamily="49" charset="-122"/>
            </a:endParaRPr>
          </a:p>
          <a:p>
            <a:pPr>
              <a:lnSpc>
                <a:spcPts val="4200"/>
              </a:lnSpc>
            </a:pPr>
            <a:r>
              <a:rPr lang="zh-CN" altLang="en-US" b="1" dirty="0">
                <a:latin typeface="楷体" panose="02010609060101010101" pitchFamily="49" charset="-122"/>
                <a:ea typeface="楷体" panose="02010609060101010101" pitchFamily="49" charset="-122"/>
              </a:rPr>
              <a:t>首先要有“</a:t>
            </a:r>
            <a:r>
              <a:rPr lang="zh-CN" altLang="en-US" b="1" dirty="0">
                <a:solidFill>
                  <a:srgbClr val="FF0000"/>
                </a:solidFill>
                <a:latin typeface="楷体" panose="02010609060101010101" pitchFamily="49" charset="-122"/>
                <a:ea typeface="楷体" panose="02010609060101010101" pitchFamily="49" charset="-122"/>
              </a:rPr>
              <a:t>统一战线</a:t>
            </a:r>
            <a:r>
              <a:rPr lang="zh-CN" altLang="en-US" b="1" dirty="0">
                <a:latin typeface="楷体" panose="02010609060101010101" pitchFamily="49" charset="-122"/>
                <a:ea typeface="楷体" panose="02010609060101010101" pitchFamily="49" charset="-122"/>
              </a:rPr>
              <a:t>”的意识，在做人方面多交友，少树敌，多栽花，少种刺，处理好方方面面的关系，为成功创造良好的环境；</a:t>
            </a:r>
            <a:endParaRPr lang="en-US" altLang="zh-CN" b="1" dirty="0">
              <a:latin typeface="楷体" panose="02010609060101010101" pitchFamily="49" charset="-122"/>
              <a:ea typeface="楷体" panose="02010609060101010101" pitchFamily="49" charset="-122"/>
            </a:endParaRPr>
          </a:p>
          <a:p>
            <a:pPr>
              <a:lnSpc>
                <a:spcPts val="4200"/>
              </a:lnSpc>
            </a:pPr>
            <a:r>
              <a:rPr lang="zh-CN" altLang="en-US" b="1" dirty="0">
                <a:latin typeface="楷体" panose="02010609060101010101" pitchFamily="49" charset="-122"/>
                <a:ea typeface="楷体" panose="02010609060101010101" pitchFamily="49" charset="-122"/>
              </a:rPr>
              <a:t>其次要有“</a:t>
            </a:r>
            <a:r>
              <a:rPr lang="zh-CN" altLang="en-US" b="1" dirty="0">
                <a:solidFill>
                  <a:srgbClr val="FF0000"/>
                </a:solidFill>
                <a:latin typeface="楷体" panose="02010609060101010101" pitchFamily="49" charset="-122"/>
                <a:ea typeface="楷体" panose="02010609060101010101" pitchFamily="49" charset="-122"/>
              </a:rPr>
              <a:t>武装斗争</a:t>
            </a:r>
            <a:r>
              <a:rPr lang="zh-CN" altLang="en-US" b="1" dirty="0">
                <a:latin typeface="楷体" panose="02010609060101010101" pitchFamily="49" charset="-122"/>
                <a:ea typeface="楷体" panose="02010609060101010101" pitchFamily="49" charset="-122"/>
              </a:rPr>
              <a:t>”的意识，在做事方面敢碰硬、敢啃硬骨头、敢于迎难而上，为成功创造坚实的资本；</a:t>
            </a:r>
            <a:endParaRPr lang="en-US" altLang="zh-CN" b="1" dirty="0">
              <a:latin typeface="楷体" panose="02010609060101010101" pitchFamily="49" charset="-122"/>
              <a:ea typeface="楷体" panose="02010609060101010101" pitchFamily="49" charset="-122"/>
            </a:endParaRPr>
          </a:p>
          <a:p>
            <a:pPr>
              <a:lnSpc>
                <a:spcPts val="4200"/>
              </a:lnSpc>
            </a:pPr>
            <a:r>
              <a:rPr lang="zh-CN" altLang="en-US" b="1" dirty="0">
                <a:latin typeface="楷体" panose="02010609060101010101" pitchFamily="49" charset="-122"/>
                <a:ea typeface="楷体" panose="02010609060101010101" pitchFamily="49" charset="-122"/>
              </a:rPr>
              <a:t>最后要有“</a:t>
            </a:r>
            <a:r>
              <a:rPr lang="zh-CN" altLang="en-US" b="1" dirty="0">
                <a:solidFill>
                  <a:srgbClr val="FF0000"/>
                </a:solidFill>
                <a:latin typeface="楷体" panose="02010609060101010101" pitchFamily="49" charset="-122"/>
                <a:ea typeface="楷体" panose="02010609060101010101" pitchFamily="49" charset="-122"/>
              </a:rPr>
              <a:t>党的建设</a:t>
            </a:r>
            <a:r>
              <a:rPr lang="zh-CN" altLang="en-US" b="1" dirty="0">
                <a:latin typeface="楷体" panose="02010609060101010101" pitchFamily="49" charset="-122"/>
                <a:ea typeface="楷体" panose="02010609060101010101" pitchFamily="49" charset="-122"/>
              </a:rPr>
              <a:t>”的意识，查漏补缺、扬长补短、日积月累、厚积薄发，不断壮大自身的实力，为成功锻造强大的主体条件。</a:t>
            </a:r>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131704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0" name="圆角矩形标注 5"/>
          <p:cNvSpPr/>
          <p:nvPr/>
        </p:nvSpPr>
        <p:spPr>
          <a:xfrm>
            <a:off x="937260" y="3197860"/>
            <a:ext cx="4795520" cy="2681605"/>
          </a:xfrm>
          <a:prstGeom prst="wedgeRoundRectCallout">
            <a:avLst>
              <a:gd name="adj1" fmla="val -4838"/>
              <a:gd name="adj2" fmla="val -63917"/>
              <a:gd name="adj3" fmla="val 16667"/>
            </a:avLst>
          </a:prstGeom>
          <a:solidFill>
            <a:schemeClr val="accent6">
              <a:lumMod val="40000"/>
              <a:lumOff val="60000"/>
            </a:schemeClr>
          </a:solidFill>
          <a:ln w="28575" cap="flat" cmpd="sng">
            <a:noFill/>
            <a:prstDash val="solid"/>
            <a:round/>
            <a:headEnd type="none" w="med" len="med"/>
            <a:tailEnd type="none" w="med" len="med"/>
          </a:ln>
        </p:spPr>
        <p:txBody>
          <a:bodyPr anchor="t"/>
          <a:lstStyle/>
          <a:p>
            <a:pPr>
              <a:lnSpc>
                <a:spcPct val="125000"/>
              </a:lnSpc>
            </a:pPr>
            <a:r>
              <a:rPr lang="en-US" altLang="zh-CN" sz="2000" b="1" dirty="0">
                <a:solidFill>
                  <a:srgbClr val="0000FF"/>
                </a:solidFill>
                <a:latin typeface="仿宋" panose="02010609060101010101" charset="-122"/>
                <a:ea typeface="仿宋" panose="02010609060101010101" charset="-122"/>
                <a:cs typeface="仿宋" panose="02010609060101010101" charset="-122"/>
              </a:rPr>
              <a:t>“</a:t>
            </a:r>
            <a:r>
              <a:rPr lang="zh-CN" altLang="en-US" sz="2000" b="1" dirty="0">
                <a:solidFill>
                  <a:srgbClr val="0000FF"/>
                </a:solidFill>
                <a:latin typeface="仿宋" panose="02010609060101010101" charset="-122"/>
                <a:ea typeface="仿宋" panose="02010609060101010101" charset="-122"/>
                <a:cs typeface="仿宋" panose="02010609060101010101" charset="-122"/>
              </a:rPr>
              <a:t>马克思主义揭示了事物的本质、内在联系及其发展规律，是</a:t>
            </a:r>
            <a:r>
              <a:rPr lang="en-US" altLang="zh-CN" sz="2000" b="1" dirty="0">
                <a:solidFill>
                  <a:srgbClr val="0000FF"/>
                </a:solidFill>
                <a:latin typeface="仿宋" panose="02010609060101010101" charset="-122"/>
                <a:ea typeface="仿宋" panose="02010609060101010101" charset="-122"/>
                <a:cs typeface="仿宋" panose="02010609060101010101" charset="-122"/>
              </a:rPr>
              <a:t>‘</a:t>
            </a:r>
            <a:r>
              <a:rPr lang="zh-CN" altLang="en-US" sz="2000" b="1" dirty="0">
                <a:solidFill>
                  <a:srgbClr val="0000FF"/>
                </a:solidFill>
                <a:latin typeface="仿宋" panose="02010609060101010101" charset="-122"/>
                <a:ea typeface="仿宋" panose="02010609060101010101" charset="-122"/>
                <a:cs typeface="仿宋" panose="02010609060101010101" charset="-122"/>
              </a:rPr>
              <a:t>伟大的认识工具</a:t>
            </a:r>
            <a:r>
              <a:rPr lang="en-US" altLang="zh-CN" sz="2000" b="1" dirty="0">
                <a:solidFill>
                  <a:srgbClr val="0000FF"/>
                </a:solidFill>
                <a:latin typeface="仿宋" panose="02010609060101010101" charset="-122"/>
                <a:ea typeface="仿宋" panose="02010609060101010101" charset="-122"/>
                <a:cs typeface="仿宋" panose="02010609060101010101" charset="-122"/>
              </a:rPr>
              <a:t>’</a:t>
            </a:r>
            <a:r>
              <a:rPr lang="zh-CN" altLang="en-US" sz="2000" b="1" dirty="0">
                <a:solidFill>
                  <a:srgbClr val="0000FF"/>
                </a:solidFill>
                <a:latin typeface="仿宋" panose="02010609060101010101" charset="-122"/>
                <a:ea typeface="仿宋" panose="02010609060101010101" charset="-122"/>
                <a:cs typeface="仿宋" panose="02010609060101010101" charset="-122"/>
              </a:rPr>
              <a:t>，是人们观察世界、分析问题的有力思想武器；马克思主义具有鲜明的实践品格，不仅致力于科学</a:t>
            </a:r>
            <a:r>
              <a:rPr lang="en-US" altLang="zh-CN" sz="2000" b="1" dirty="0">
                <a:solidFill>
                  <a:srgbClr val="0000FF"/>
                </a:solidFill>
                <a:latin typeface="仿宋" panose="02010609060101010101" charset="-122"/>
                <a:ea typeface="仿宋" panose="02010609060101010101" charset="-122"/>
                <a:cs typeface="仿宋" panose="02010609060101010101" charset="-122"/>
              </a:rPr>
              <a:t>‘</a:t>
            </a:r>
            <a:r>
              <a:rPr lang="zh-CN" altLang="en-US" sz="2000" b="1" dirty="0">
                <a:solidFill>
                  <a:srgbClr val="0000FF"/>
                </a:solidFill>
                <a:latin typeface="仿宋" panose="02010609060101010101" charset="-122"/>
                <a:ea typeface="仿宋" panose="02010609060101010101" charset="-122"/>
                <a:cs typeface="仿宋" panose="02010609060101010101" charset="-122"/>
              </a:rPr>
              <a:t>解释世界</a:t>
            </a:r>
            <a:r>
              <a:rPr lang="en-US" altLang="zh-CN" sz="2000" b="1" dirty="0">
                <a:solidFill>
                  <a:srgbClr val="0000FF"/>
                </a:solidFill>
                <a:latin typeface="仿宋" panose="02010609060101010101" charset="-122"/>
                <a:ea typeface="仿宋" panose="02010609060101010101" charset="-122"/>
                <a:cs typeface="仿宋" panose="02010609060101010101" charset="-122"/>
              </a:rPr>
              <a:t>’</a:t>
            </a:r>
            <a:r>
              <a:rPr lang="zh-CN" altLang="en-US" sz="2000" b="1" dirty="0">
                <a:solidFill>
                  <a:srgbClr val="0000FF"/>
                </a:solidFill>
                <a:latin typeface="仿宋" panose="02010609060101010101" charset="-122"/>
                <a:ea typeface="仿宋" panose="02010609060101010101" charset="-122"/>
                <a:cs typeface="仿宋" panose="02010609060101010101" charset="-122"/>
              </a:rPr>
              <a:t>，而且致力于积极</a:t>
            </a:r>
            <a:r>
              <a:rPr lang="en-US" altLang="zh-CN" sz="2000" b="1" dirty="0">
                <a:solidFill>
                  <a:srgbClr val="0000FF"/>
                </a:solidFill>
                <a:latin typeface="仿宋" panose="02010609060101010101" charset="-122"/>
                <a:ea typeface="仿宋" panose="02010609060101010101" charset="-122"/>
                <a:cs typeface="仿宋" panose="02010609060101010101" charset="-122"/>
              </a:rPr>
              <a:t>‘</a:t>
            </a:r>
            <a:r>
              <a:rPr lang="zh-CN" altLang="en-US" sz="2000" b="1" dirty="0">
                <a:solidFill>
                  <a:srgbClr val="0000FF"/>
                </a:solidFill>
                <a:latin typeface="仿宋" panose="02010609060101010101" charset="-122"/>
                <a:ea typeface="仿宋" panose="02010609060101010101" charset="-122"/>
                <a:cs typeface="仿宋" panose="02010609060101010101" charset="-122"/>
              </a:rPr>
              <a:t>改变世界</a:t>
            </a:r>
            <a:r>
              <a:rPr lang="en-US" altLang="zh-CN" sz="2000" b="1" dirty="0">
                <a:solidFill>
                  <a:srgbClr val="0000FF"/>
                </a:solidFill>
                <a:latin typeface="仿宋" panose="02010609060101010101" charset="-122"/>
                <a:ea typeface="仿宋" panose="02010609060101010101" charset="-122"/>
                <a:cs typeface="仿宋" panose="02010609060101010101" charset="-122"/>
              </a:rPr>
              <a:t>’”</a:t>
            </a:r>
            <a:r>
              <a:rPr lang="zh-CN" altLang="en-US" sz="2000" b="1" dirty="0">
                <a:solidFill>
                  <a:srgbClr val="0000FF"/>
                </a:solidFill>
                <a:latin typeface="仿宋" panose="02010609060101010101" charset="-122"/>
                <a:ea typeface="仿宋" panose="02010609060101010101" charset="-122"/>
                <a:cs typeface="仿宋" panose="02010609060101010101" charset="-122"/>
              </a:rPr>
              <a:t>。                  </a:t>
            </a:r>
          </a:p>
        </p:txBody>
      </p:sp>
      <p:pic>
        <p:nvPicPr>
          <p:cNvPr id="4" name="图片 3"/>
          <p:cNvPicPr>
            <a:picLocks noChangeAspect="1"/>
          </p:cNvPicPr>
          <p:nvPr/>
        </p:nvPicPr>
        <p:blipFill>
          <a:blip r:embed="rId3"/>
          <a:stretch>
            <a:fillRect/>
          </a:stretch>
        </p:blipFill>
        <p:spPr>
          <a:xfrm>
            <a:off x="937260" y="848360"/>
            <a:ext cx="3492500" cy="1939290"/>
          </a:xfrm>
          <a:prstGeom prst="rect">
            <a:avLst/>
          </a:prstGeom>
        </p:spPr>
      </p:pic>
      <p:pic>
        <p:nvPicPr>
          <p:cNvPr id="14"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880100"/>
            <a:ext cx="12192000" cy="974725"/>
          </a:xfrm>
          <a:prstGeom prst="rect">
            <a:avLst/>
          </a:prstGeom>
        </p:spPr>
      </p:pic>
      <p:pic>
        <p:nvPicPr>
          <p:cNvPr id="8" name="图片 7"/>
          <p:cNvPicPr>
            <a:picLocks noChangeAspect="1"/>
          </p:cNvPicPr>
          <p:nvPr/>
        </p:nvPicPr>
        <p:blipFill>
          <a:blip r:embed="rId5" cstate="print"/>
          <a:stretch>
            <a:fillRect/>
          </a:stretch>
        </p:blipFill>
        <p:spPr>
          <a:xfrm>
            <a:off x="6210935" y="2430145"/>
            <a:ext cx="1820545" cy="299974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2" name="图片 1"/>
          <p:cNvPicPr>
            <a:picLocks noChangeAspect="1"/>
          </p:cNvPicPr>
          <p:nvPr/>
        </p:nvPicPr>
        <p:blipFill>
          <a:blip r:embed="rId6" cstate="print"/>
          <a:srcRect l="15785" r="15776"/>
          <a:stretch>
            <a:fillRect/>
          </a:stretch>
        </p:blipFill>
        <p:spPr>
          <a:xfrm>
            <a:off x="9121140" y="828675"/>
            <a:ext cx="1617345" cy="2369185"/>
          </a:xfrm>
          <a:prstGeom prst="rect">
            <a:avLst/>
          </a:prstGeom>
        </p:spPr>
      </p:pic>
      <p:sp>
        <p:nvSpPr>
          <p:cNvPr id="100" name="矩形 99"/>
          <p:cNvSpPr/>
          <p:nvPr/>
        </p:nvSpPr>
        <p:spPr>
          <a:xfrm>
            <a:off x="8716010" y="3949065"/>
            <a:ext cx="3139440" cy="1178560"/>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mn-ea"/>
              </a:rPr>
              <a:t>撒下一粒种子，</a:t>
            </a:r>
          </a:p>
          <a:p>
            <a:pPr marL="0" lvl="0" algn="l">
              <a:lnSpc>
                <a:spcPct val="130000"/>
              </a:lnSpc>
              <a:buFontTx/>
              <a:buNone/>
            </a:pPr>
            <a:r>
              <a:rPr lang="zh-CN" sz="2400" b="1" dirty="0">
                <a:solidFill>
                  <a:srgbClr val="0000FF"/>
                </a:solidFill>
                <a:latin typeface="仿宋" panose="02010609060101010101" charset="-122"/>
                <a:ea typeface="仿宋" panose="02010609060101010101" charset="-122"/>
                <a:cs typeface="仿宋" panose="02010609060101010101" charset="-122"/>
                <a:sym typeface="+mn-ea"/>
              </a:rPr>
              <a:t>大地会给你一朵花。</a:t>
            </a:r>
          </a:p>
        </p:txBody>
      </p:sp>
      <p:pic>
        <p:nvPicPr>
          <p:cNvPr id="83" name="图片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66715" y="700405"/>
            <a:ext cx="1257935" cy="1018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A_矩形 7"/>
          <p:cNvSpPr/>
          <p:nvPr>
            <p:custDataLst>
              <p:tags r:id="rId1"/>
            </p:custDataLst>
          </p:nvPr>
        </p:nvSpPr>
        <p:spPr>
          <a:xfrm>
            <a:off x="1295401" y="445347"/>
            <a:ext cx="9789582" cy="584775"/>
          </a:xfrm>
          <a:prstGeom prst="rect">
            <a:avLst/>
          </a:prstGeom>
        </p:spPr>
        <p:txBody>
          <a:bodyPr wrap="square">
            <a:spAutoFit/>
          </a:bodyPr>
          <a:lstStyle/>
          <a:p>
            <a:pPr algn="ctr" defTabSz="914377">
              <a:defRPr/>
            </a:pPr>
            <a:r>
              <a:rPr lang="zh-CN" altLang="en-US" sz="3200" b="1" dirty="0">
                <a:latin typeface="Calibri" panose="020F0502020204030204" pitchFamily="34" charset="0"/>
                <a:ea typeface="宋体" panose="02010600030101010101" pitchFamily="2" charset="-122"/>
                <a:sym typeface="Calibri" panose="020F0502020204030204" pitchFamily="34" charset="0"/>
              </a:rPr>
              <a:t>揭开</a:t>
            </a:r>
            <a:r>
              <a:rPr lang="en-US" altLang="zh-CN" sz="3200" b="1" dirty="0">
                <a:latin typeface="Calibri" panose="020F0502020204030204" pitchFamily="34" charset="0"/>
                <a:ea typeface="宋体" panose="02010600030101010101" pitchFamily="2" charset="-122"/>
                <a:sym typeface="Calibri" panose="020F0502020204030204" pitchFamily="34" charset="0"/>
              </a:rPr>
              <a:t>“</a:t>
            </a:r>
            <a:r>
              <a:rPr lang="en-US" altLang="zh-CN" sz="3200" b="1" dirty="0" err="1">
                <a:latin typeface="Calibri" panose="020F0502020204030204" pitchFamily="34" charset="0"/>
                <a:ea typeface="宋体" panose="02010600030101010101" pitchFamily="2" charset="-122"/>
                <a:sym typeface="Calibri" panose="020F0502020204030204" pitchFamily="34" charset="0"/>
              </a:rPr>
              <a:t>马克思主义过时论</a:t>
            </a:r>
            <a:r>
              <a:rPr lang="en-US" altLang="zh-CN" sz="3200" b="1" dirty="0">
                <a:latin typeface="Calibri" panose="020F0502020204030204" pitchFamily="34" charset="0"/>
                <a:ea typeface="宋体" panose="02010600030101010101" pitchFamily="2" charset="-122"/>
                <a:sym typeface="Calibri" panose="020F0502020204030204" pitchFamily="34" charset="0"/>
              </a:rPr>
              <a:t>”</a:t>
            </a:r>
            <a:r>
              <a:rPr lang="zh-CN" altLang="en-US" sz="3200" b="1" dirty="0">
                <a:latin typeface="Calibri" panose="020F0502020204030204" pitchFamily="34" charset="0"/>
                <a:ea typeface="宋体" panose="02010600030101010101" pitchFamily="2" charset="-122"/>
                <a:sym typeface="Calibri" panose="020F0502020204030204" pitchFamily="34" charset="0"/>
              </a:rPr>
              <a:t>的虚伪面纱</a:t>
            </a:r>
            <a:endParaRPr lang="en-US" altLang="zh-CN" sz="3200" b="1" kern="0" dirty="0">
              <a:latin typeface="Calibri" panose="020F0502020204030204" pitchFamily="34" charset="0"/>
              <a:ea typeface="宋体" panose="02010600030101010101" pitchFamily="2" charset="-122"/>
              <a:sym typeface="Calibri" panose="020F0502020204030204" pitchFamily="34" charset="0"/>
            </a:endParaRPr>
          </a:p>
        </p:txBody>
      </p:sp>
      <p:sp>
        <p:nvSpPr>
          <p:cNvPr id="30" name="椭圆 29"/>
          <p:cNvSpPr/>
          <p:nvPr/>
        </p:nvSpPr>
        <p:spPr>
          <a:xfrm>
            <a:off x="268549" y="3824592"/>
            <a:ext cx="588209" cy="5882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椭圆 30"/>
          <p:cNvSpPr/>
          <p:nvPr/>
        </p:nvSpPr>
        <p:spPr>
          <a:xfrm>
            <a:off x="268549" y="4935474"/>
            <a:ext cx="588209" cy="5882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4" name="组合 33"/>
          <p:cNvGrpSpPr/>
          <p:nvPr/>
        </p:nvGrpSpPr>
        <p:grpSpPr>
          <a:xfrm>
            <a:off x="409555" y="5039175"/>
            <a:ext cx="261235" cy="380804"/>
            <a:chOff x="2528974" y="2863357"/>
            <a:chExt cx="246811" cy="359779"/>
          </a:xfrm>
          <a:solidFill>
            <a:schemeClr val="bg1"/>
          </a:solidFill>
        </p:grpSpPr>
        <p:sp>
          <p:nvSpPr>
            <p:cNvPr id="3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3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grpSp>
        <p:nvGrpSpPr>
          <p:cNvPr id="37" name="组合 36"/>
          <p:cNvGrpSpPr/>
          <p:nvPr/>
        </p:nvGrpSpPr>
        <p:grpSpPr>
          <a:xfrm flipH="1">
            <a:off x="409556" y="3965598"/>
            <a:ext cx="306193" cy="306193"/>
            <a:chOff x="2473104" y="2145028"/>
            <a:chExt cx="359165" cy="359165"/>
          </a:xfrm>
          <a:solidFill>
            <a:schemeClr val="bg1"/>
          </a:solidFill>
        </p:grpSpPr>
        <p:sp>
          <p:nvSpPr>
            <p:cNvPr id="38"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39"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sp>
        <p:nvSpPr>
          <p:cNvPr id="4" name="正五边形 5"/>
          <p:cNvSpPr/>
          <p:nvPr/>
        </p:nvSpPr>
        <p:spPr>
          <a:xfrm>
            <a:off x="1107017" y="1424518"/>
            <a:ext cx="1623483" cy="1621367"/>
          </a:xfrm>
          <a:prstGeom prst="pentagon">
            <a:avLst/>
          </a:prstGeom>
          <a:noFill/>
          <a:ln w="25400" cap="flat" cmpd="sng">
            <a:solidFill>
              <a:srgbClr val="E36C09"/>
            </a:solidFill>
            <a:prstDash val="solid"/>
            <a:miter/>
            <a:headEnd type="none" w="med" len="med"/>
            <a:tailEnd type="none" w="med" len="med"/>
          </a:ln>
        </p:spPr>
        <p:txBody>
          <a:bodyPr anchor="ctr"/>
          <a:lstStyle/>
          <a:p>
            <a:pPr algn="ctr"/>
            <a:endParaRPr lang="zh-CN" altLang="zh-CN" sz="240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6151" name="TextBox 7"/>
          <p:cNvSpPr/>
          <p:nvPr/>
        </p:nvSpPr>
        <p:spPr>
          <a:xfrm>
            <a:off x="772900" y="3454590"/>
            <a:ext cx="2493045" cy="2103589"/>
          </a:xfrm>
          <a:prstGeom prst="rect">
            <a:avLst/>
          </a:prstGeom>
          <a:noFill/>
          <a:ln w="9525">
            <a:noFill/>
          </a:ln>
        </p:spPr>
        <p:txBody>
          <a:bodyPr wrap="square" anchor="t">
            <a:spAutoFit/>
          </a:bodyPr>
          <a:lstStyle/>
          <a:p>
            <a:r>
              <a:rPr lang="en-US" altLang="zh-CN" sz="1867" dirty="0">
                <a:solidFill>
                  <a:srgbClr val="000000"/>
                </a:solidFill>
                <a:latin typeface="Calibri" panose="020F0502020204030204" pitchFamily="34" charset="0"/>
                <a:ea typeface="宋体" panose="02010600030101010101" pitchFamily="2" charset="-122"/>
                <a:sym typeface="Calibri" panose="020F0502020204030204" pitchFamily="34" charset="0"/>
              </a:rPr>
              <a:t>任何社会思潮都是对一定社会存在的反映。“马克思主义过时论”作为一种社会思潮，同样有其产生和发展的历史背景与认识论根源。</a:t>
            </a:r>
            <a:endParaRPr lang="zh-CN" altLang="en-US" sz="1867"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6" name="正五边形 10"/>
          <p:cNvSpPr/>
          <p:nvPr/>
        </p:nvSpPr>
        <p:spPr>
          <a:xfrm>
            <a:off x="8540751" y="3310468"/>
            <a:ext cx="1775883" cy="1985433"/>
          </a:xfrm>
          <a:prstGeom prst="pentagon">
            <a:avLst/>
          </a:prstGeom>
          <a:noFill/>
          <a:ln w="25400" cap="flat" cmpd="sng">
            <a:solidFill>
              <a:srgbClr val="E36C09"/>
            </a:solidFill>
            <a:prstDash val="solid"/>
            <a:miter/>
            <a:headEnd type="none" w="med" len="med"/>
            <a:tailEnd type="none" w="med" len="med"/>
          </a:ln>
        </p:spPr>
        <p:txBody>
          <a:bodyPr anchor="ctr"/>
          <a:lstStyle/>
          <a:p>
            <a:pPr algn="ctr"/>
            <a:endParaRPr lang="zh-CN" altLang="zh-CN" sz="240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8" name="正五边形 9"/>
          <p:cNvSpPr/>
          <p:nvPr/>
        </p:nvSpPr>
        <p:spPr>
          <a:xfrm>
            <a:off x="6172200" y="1405467"/>
            <a:ext cx="1703917" cy="1699684"/>
          </a:xfrm>
          <a:prstGeom prst="pentagon">
            <a:avLst/>
          </a:prstGeom>
          <a:noFill/>
          <a:ln w="25400" cap="flat" cmpd="sng">
            <a:solidFill>
              <a:srgbClr val="E36C09"/>
            </a:solidFill>
            <a:prstDash val="solid"/>
            <a:miter/>
            <a:headEnd type="none" w="med" len="med"/>
            <a:tailEnd type="none" w="med" len="med"/>
          </a:ln>
        </p:spPr>
        <p:txBody>
          <a:bodyPr anchor="ctr"/>
          <a:lstStyle/>
          <a:p>
            <a:pPr algn="ctr"/>
            <a:endParaRPr lang="zh-CN" altLang="zh-CN" sz="240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0" name="正五边形 8"/>
          <p:cNvSpPr/>
          <p:nvPr/>
        </p:nvSpPr>
        <p:spPr>
          <a:xfrm>
            <a:off x="3699933" y="3600451"/>
            <a:ext cx="1634067" cy="1725083"/>
          </a:xfrm>
          <a:prstGeom prst="pentagon">
            <a:avLst/>
          </a:prstGeom>
          <a:noFill/>
          <a:ln w="25400" cap="flat" cmpd="sng">
            <a:solidFill>
              <a:srgbClr val="E36C09"/>
            </a:solidFill>
            <a:prstDash val="solid"/>
            <a:miter/>
            <a:headEnd type="none" w="med" len="med"/>
            <a:tailEnd type="none" w="med" len="med"/>
          </a:ln>
        </p:spPr>
        <p:txBody>
          <a:bodyPr anchor="ctr"/>
          <a:lstStyle/>
          <a:p>
            <a:pPr algn="ctr"/>
            <a:endParaRPr lang="zh-CN" altLang="zh-CN" sz="240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cxnSp>
        <p:nvCxnSpPr>
          <p:cNvPr id="6162" name="直接连接符 19"/>
          <p:cNvCxnSpPr>
            <a:stCxn id="4" idx="4"/>
            <a:endCxn id="10" idx="1"/>
          </p:cNvCxnSpPr>
          <p:nvPr/>
        </p:nvCxnSpPr>
        <p:spPr>
          <a:xfrm>
            <a:off x="2421467" y="3045885"/>
            <a:ext cx="1278467" cy="1212849"/>
          </a:xfrm>
          <a:prstGeom prst="line">
            <a:avLst/>
          </a:prstGeom>
          <a:ln w="9525" cap="flat" cmpd="sng">
            <a:solidFill>
              <a:srgbClr val="E36C09"/>
            </a:solidFill>
            <a:prstDash val="dash"/>
            <a:round/>
            <a:headEnd type="none" w="med" len="med"/>
            <a:tailEnd type="none" w="med" len="med"/>
          </a:ln>
        </p:spPr>
      </p:cxnSp>
      <p:cxnSp>
        <p:nvCxnSpPr>
          <p:cNvPr id="6163" name="直接连接符 21"/>
          <p:cNvCxnSpPr>
            <a:stCxn id="8" idx="2"/>
            <a:endCxn id="10" idx="5"/>
          </p:cNvCxnSpPr>
          <p:nvPr/>
        </p:nvCxnSpPr>
        <p:spPr>
          <a:xfrm flipH="1">
            <a:off x="5334001" y="3105151"/>
            <a:ext cx="1164167" cy="1153583"/>
          </a:xfrm>
          <a:prstGeom prst="line">
            <a:avLst/>
          </a:prstGeom>
          <a:ln w="9525" cap="flat" cmpd="sng">
            <a:solidFill>
              <a:srgbClr val="E36C09"/>
            </a:solidFill>
            <a:prstDash val="dash"/>
            <a:round/>
            <a:headEnd type="none" w="med" len="med"/>
            <a:tailEnd type="none" w="med" len="med"/>
          </a:ln>
        </p:spPr>
      </p:cxnSp>
      <p:cxnSp>
        <p:nvCxnSpPr>
          <p:cNvPr id="6164" name="直接连接符 24"/>
          <p:cNvCxnSpPr>
            <a:stCxn id="6" idx="1"/>
            <a:endCxn id="8" idx="4"/>
          </p:cNvCxnSpPr>
          <p:nvPr/>
        </p:nvCxnSpPr>
        <p:spPr>
          <a:xfrm flipH="1" flipV="1">
            <a:off x="7550151" y="3105151"/>
            <a:ext cx="990600" cy="963083"/>
          </a:xfrm>
          <a:prstGeom prst="line">
            <a:avLst/>
          </a:prstGeom>
          <a:ln w="9525" cap="flat" cmpd="sng">
            <a:solidFill>
              <a:srgbClr val="E36C09"/>
            </a:solidFill>
            <a:prstDash val="dash"/>
            <a:round/>
            <a:headEnd type="none" w="med" len="med"/>
            <a:tailEnd type="none" w="med" len="med"/>
          </a:ln>
        </p:spPr>
      </p:cxnSp>
      <p:sp>
        <p:nvSpPr>
          <p:cNvPr id="6165" name="TextBox 27"/>
          <p:cNvSpPr/>
          <p:nvPr/>
        </p:nvSpPr>
        <p:spPr>
          <a:xfrm>
            <a:off x="3310467" y="1221317"/>
            <a:ext cx="2592917" cy="2103589"/>
          </a:xfrm>
          <a:prstGeom prst="rect">
            <a:avLst/>
          </a:prstGeom>
          <a:noFill/>
          <a:ln w="9525">
            <a:noFill/>
          </a:ln>
        </p:spPr>
        <p:txBody>
          <a:bodyPr anchor="t">
            <a:spAutoFit/>
          </a:bodyPr>
          <a:lstStyle/>
          <a:p>
            <a:r>
              <a:rPr lang="en-US" altLang="zh-CN" sz="1867" dirty="0">
                <a:solidFill>
                  <a:srgbClr val="000000"/>
                </a:solidFill>
                <a:latin typeface="Calibri" panose="020F0502020204030204" pitchFamily="34" charset="0"/>
                <a:ea typeface="宋体" panose="02010600030101010101" pitchFamily="2" charset="-122"/>
                <a:sym typeface="Calibri" panose="020F0502020204030204" pitchFamily="34" charset="0"/>
              </a:rPr>
              <a:t>通常发生在社会历史的转变时期。众所周知，早在第二国际时期，伯恩施坦就公开宣称马克思主义已经“过时”，主张对马克思主义的基本观点进行“修正”。</a:t>
            </a:r>
            <a:endParaRPr lang="zh-CN" altLang="en-US" sz="1867"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6166" name="TextBox 28"/>
          <p:cNvSpPr/>
          <p:nvPr/>
        </p:nvSpPr>
        <p:spPr>
          <a:xfrm>
            <a:off x="5503333" y="3727451"/>
            <a:ext cx="2980267" cy="2390911"/>
          </a:xfrm>
          <a:prstGeom prst="rect">
            <a:avLst/>
          </a:prstGeom>
          <a:noFill/>
          <a:ln w="9525">
            <a:noFill/>
          </a:ln>
        </p:spPr>
        <p:txBody>
          <a:bodyPr wrap="square" anchor="t">
            <a:spAutoFit/>
          </a:bodyPr>
          <a:lstStyle/>
          <a:p>
            <a:r>
              <a:rPr lang="en-US" altLang="zh-CN" sz="1867" dirty="0">
                <a:solidFill>
                  <a:srgbClr val="000000"/>
                </a:solidFill>
                <a:latin typeface="Calibri" panose="020F0502020204030204" pitchFamily="34" charset="0"/>
                <a:ea typeface="宋体" panose="02010600030101010101" pitchFamily="2" charset="-122"/>
                <a:sym typeface="Calibri" panose="020F0502020204030204" pitchFamily="34" charset="0"/>
              </a:rPr>
              <a:t>“马克思主义过时论”通常盛行于资本主义平稳发展时期。马克思主义是对资本主义的批判，它通过揭示资本主义的内在矛盾，预言了资本主义必然灭亡、</a:t>
            </a:r>
            <a:r>
              <a:rPr lang="zh-CN" altLang="en-US" sz="1867" dirty="0">
                <a:solidFill>
                  <a:srgbClr val="000000"/>
                </a:solidFill>
                <a:latin typeface="Calibri" panose="020F0502020204030204" pitchFamily="34" charset="0"/>
                <a:ea typeface="宋体" panose="02010600030101010101" pitchFamily="2" charset="-122"/>
                <a:sym typeface="Calibri" panose="020F0502020204030204" pitchFamily="34" charset="0"/>
              </a:rPr>
              <a:t>共产主义</a:t>
            </a:r>
            <a:r>
              <a:rPr lang="en-US" altLang="zh-CN" sz="1867" dirty="0" err="1">
                <a:solidFill>
                  <a:srgbClr val="000000"/>
                </a:solidFill>
                <a:latin typeface="Calibri" panose="020F0502020204030204" pitchFamily="34" charset="0"/>
                <a:ea typeface="宋体" panose="02010600030101010101" pitchFamily="2" charset="-122"/>
                <a:sym typeface="Calibri" panose="020F0502020204030204" pitchFamily="34" charset="0"/>
              </a:rPr>
              <a:t>必然胜利的历史发展趋势</a:t>
            </a:r>
            <a:r>
              <a:rPr lang="en-US" altLang="zh-CN" sz="1867" dirty="0">
                <a:solidFill>
                  <a:srgbClr val="000000"/>
                </a:solidFill>
                <a:latin typeface="Calibri" panose="020F0502020204030204" pitchFamily="34" charset="0"/>
                <a:ea typeface="宋体" panose="02010600030101010101" pitchFamily="2" charset="-122"/>
                <a:sym typeface="Calibri" panose="020F0502020204030204" pitchFamily="34" charset="0"/>
              </a:rPr>
              <a:t>。</a:t>
            </a:r>
            <a:endParaRPr lang="zh-CN" altLang="en-US" sz="1867"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6167" name="TextBox 29"/>
          <p:cNvSpPr/>
          <p:nvPr/>
        </p:nvSpPr>
        <p:spPr>
          <a:xfrm>
            <a:off x="8591552" y="1221318"/>
            <a:ext cx="2889249" cy="2103589"/>
          </a:xfrm>
          <a:prstGeom prst="rect">
            <a:avLst/>
          </a:prstGeom>
          <a:noFill/>
          <a:ln w="9525">
            <a:noFill/>
          </a:ln>
        </p:spPr>
        <p:txBody>
          <a:bodyPr wrap="square" anchor="t">
            <a:spAutoFit/>
          </a:bodyPr>
          <a:lstStyle/>
          <a:p>
            <a:r>
              <a:rPr lang="zh-CN" altLang="en-US" sz="1867" dirty="0">
                <a:solidFill>
                  <a:srgbClr val="000000"/>
                </a:solidFill>
                <a:latin typeface="Arial" panose="020B0604020202020204" pitchFamily="34" charset="0"/>
                <a:ea typeface="宋体" panose="02010600030101010101" pitchFamily="2" charset="-122"/>
                <a:sym typeface="宋体" panose="02010600030101010101" pitchFamily="2" charset="-122"/>
              </a:rPr>
              <a:t>“马克思主义过时论”通常发生于社会主义运动的低潮期。马克思主义作为社会主义的理论基础，其命运是与现实的社会主义运动和社会主义事业的兴衰成败联系在一起的。</a:t>
            </a:r>
          </a:p>
        </p:txBody>
      </p:sp>
      <p:pic>
        <p:nvPicPr>
          <p:cNvPr id="13" name="图片 12" descr="u=179894039,2644443932&amp;fm=21&amp;gp=0_副本"/>
          <p:cNvPicPr>
            <a:picLocks noChangeAspect="1"/>
          </p:cNvPicPr>
          <p:nvPr/>
        </p:nvPicPr>
        <p:blipFill>
          <a:blip r:embed="rId4"/>
          <a:stretch>
            <a:fillRect/>
          </a:stretch>
        </p:blipFill>
        <p:spPr>
          <a:xfrm>
            <a:off x="1295400" y="1680634"/>
            <a:ext cx="1153584" cy="1460500"/>
          </a:xfrm>
          <a:prstGeom prst="rect">
            <a:avLst/>
          </a:prstGeom>
          <a:noFill/>
          <a:ln w="9525">
            <a:noFill/>
          </a:ln>
        </p:spPr>
      </p:pic>
      <p:pic>
        <p:nvPicPr>
          <p:cNvPr id="14" name="图片 13" descr="242dd42a2834349bddfc28c4caea15ce37d3befd_副本"/>
          <p:cNvPicPr>
            <a:picLocks noChangeAspect="1"/>
          </p:cNvPicPr>
          <p:nvPr/>
        </p:nvPicPr>
        <p:blipFill>
          <a:blip r:embed="rId5"/>
          <a:stretch>
            <a:fillRect/>
          </a:stretch>
        </p:blipFill>
        <p:spPr>
          <a:xfrm>
            <a:off x="3958167" y="3693584"/>
            <a:ext cx="1159933" cy="1564216"/>
          </a:xfrm>
          <a:prstGeom prst="rect">
            <a:avLst/>
          </a:prstGeom>
          <a:noFill/>
          <a:ln w="9525">
            <a:noFill/>
          </a:ln>
        </p:spPr>
      </p:pic>
      <p:pic>
        <p:nvPicPr>
          <p:cNvPr id="15" name="图片 14" descr="未命名_副本"/>
          <p:cNvPicPr>
            <a:picLocks noChangeAspect="1"/>
          </p:cNvPicPr>
          <p:nvPr/>
        </p:nvPicPr>
        <p:blipFill>
          <a:blip r:embed="rId6"/>
          <a:stretch>
            <a:fillRect/>
          </a:stretch>
        </p:blipFill>
        <p:spPr>
          <a:xfrm rot="60000">
            <a:off x="6396567" y="1581151"/>
            <a:ext cx="1217084" cy="1551516"/>
          </a:xfrm>
          <a:prstGeom prst="rect">
            <a:avLst/>
          </a:prstGeom>
          <a:noFill/>
          <a:ln w="9525">
            <a:noFill/>
          </a:ln>
        </p:spPr>
      </p:pic>
      <p:pic>
        <p:nvPicPr>
          <p:cNvPr id="16" name="图片 15" descr="未命名_副本"/>
          <p:cNvPicPr>
            <a:picLocks noChangeAspect="1"/>
          </p:cNvPicPr>
          <p:nvPr/>
        </p:nvPicPr>
        <p:blipFill>
          <a:blip r:embed="rId7"/>
          <a:stretch>
            <a:fillRect/>
          </a:stretch>
        </p:blipFill>
        <p:spPr>
          <a:xfrm>
            <a:off x="8784167" y="3524251"/>
            <a:ext cx="1432984" cy="1648883"/>
          </a:xfrm>
          <a:prstGeom prst="rect">
            <a:avLst/>
          </a:prstGeom>
          <a:noFill/>
          <a:ln w="9525">
            <a:noFill/>
          </a:ln>
        </p:spPr>
      </p:pic>
    </p:spTree>
    <p:extLst>
      <p:ext uri="{BB962C8B-B14F-4D97-AF65-F5344CB8AC3E}">
        <p14:creationId xmlns:p14="http://schemas.microsoft.com/office/powerpoint/2010/main" val="32911277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162"/>
                                        </p:tgtEl>
                                        <p:attrNameLst>
                                          <p:attrName>style.visibility</p:attrName>
                                        </p:attrNameLst>
                                      </p:cBhvr>
                                      <p:to>
                                        <p:strVal val="visible"/>
                                      </p:to>
                                    </p:set>
                                    <p:animEffect filter="wipe(left)">
                                      <p:cBhvr>
                                        <p:cTn id="18" dur="500"/>
                                        <p:tgtEl>
                                          <p:spTgt spid="6162"/>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6151"/>
                                        </p:tgtEl>
                                        <p:attrNameLst>
                                          <p:attrName>style.visibility</p:attrName>
                                        </p:attrNameLst>
                                      </p:cBhvr>
                                      <p:to>
                                        <p:strVal val="visible"/>
                                      </p:to>
                                    </p:set>
                                    <p:animEffect filter="fade">
                                      <p:cBhvr>
                                        <p:cTn id="22" dur="500"/>
                                        <p:tgtEl>
                                          <p:spTgt spid="615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6163"/>
                                        </p:tgtEl>
                                        <p:attrNameLst>
                                          <p:attrName>style.visibility</p:attrName>
                                        </p:attrNameLst>
                                      </p:cBhvr>
                                      <p:to>
                                        <p:strVal val="visible"/>
                                      </p:to>
                                    </p:set>
                                    <p:animEffect filter="wipe(left)">
                                      <p:cBhvr>
                                        <p:cTn id="38" dur="500"/>
                                        <p:tgtEl>
                                          <p:spTgt spid="6163"/>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165"/>
                                        </p:tgtEl>
                                        <p:attrNameLst>
                                          <p:attrName>style.visibility</p:attrName>
                                        </p:attrNameLst>
                                      </p:cBhvr>
                                      <p:to>
                                        <p:strVal val="visible"/>
                                      </p:to>
                                    </p:set>
                                    <p:animEffect filter="fade">
                                      <p:cBhvr>
                                        <p:cTn id="42" dur="500"/>
                                        <p:tgtEl>
                                          <p:spTgt spid="6165"/>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dissolve">
                                      <p:cBhvr>
                                        <p:cTn id="54" dur="500"/>
                                        <p:tgtEl>
                                          <p:spTgt spid="15"/>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6164"/>
                                        </p:tgtEl>
                                        <p:attrNameLst>
                                          <p:attrName>style.visibility</p:attrName>
                                        </p:attrNameLst>
                                      </p:cBhvr>
                                      <p:to>
                                        <p:strVal val="visible"/>
                                      </p:to>
                                    </p:set>
                                    <p:animEffect filter="wipe(left)">
                                      <p:cBhvr>
                                        <p:cTn id="58" dur="500"/>
                                        <p:tgtEl>
                                          <p:spTgt spid="616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166"/>
                                        </p:tgtEl>
                                        <p:attrNameLst>
                                          <p:attrName>style.visibility</p:attrName>
                                        </p:attrNameLst>
                                      </p:cBhvr>
                                      <p:to>
                                        <p:strVal val="visible"/>
                                      </p:to>
                                    </p:set>
                                    <p:animEffect filter="fade">
                                      <p:cBhvr>
                                        <p:cTn id="63" dur="500"/>
                                        <p:tgtEl>
                                          <p:spTgt spid="6166"/>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dissolve">
                                      <p:cBhvr>
                                        <p:cTn id="75" dur="500"/>
                                        <p:tgtEl>
                                          <p:spTgt spid="1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167"/>
                                        </p:tgtEl>
                                        <p:attrNameLst>
                                          <p:attrName>style.visibility</p:attrName>
                                        </p:attrNameLst>
                                      </p:cBhvr>
                                      <p:to>
                                        <p:strVal val="visible"/>
                                      </p:to>
                                    </p:set>
                                    <p:animEffect filter="fade">
                                      <p:cBhvr>
                                        <p:cTn id="80" dur="500"/>
                                        <p:tgtEl>
                                          <p:spTgt spid="6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bldLvl="0" animBg="1"/>
      <p:bldP spid="6151" grpId="0" bldLvl="0"/>
      <p:bldP spid="6" grpId="0" bldLvl="0" animBg="1"/>
      <p:bldP spid="8" grpId="0" bldLvl="0" animBg="1"/>
      <p:bldP spid="10" grpId="0" bldLvl="0" animBg="1"/>
      <p:bldP spid="6165" grpId="0" bldLvl="0"/>
      <p:bldP spid="6166" grpId="0" bldLvl="0"/>
      <p:bldP spid="6167" grpId="0" bldLvl="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055D7-C479-49F3-BF35-42EDED22B77F}"/>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654C714-7842-4EC0-86D0-37411E1C5A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262" y="561768"/>
            <a:ext cx="4660464" cy="3225041"/>
          </a:xfrm>
        </p:spPr>
      </p:pic>
      <p:pic>
        <p:nvPicPr>
          <p:cNvPr id="7" name="图片 6">
            <a:extLst>
              <a:ext uri="{FF2B5EF4-FFF2-40B4-BE49-F238E27FC236}">
                <a16:creationId xmlns:a16="http://schemas.microsoft.com/office/drawing/2014/main" id="{7AF87687-D5B5-4492-A329-170899092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478" y="989095"/>
            <a:ext cx="4876800" cy="5595427"/>
          </a:xfrm>
          <a:prstGeom prst="rect">
            <a:avLst/>
          </a:prstGeom>
        </p:spPr>
      </p:pic>
      <p:pic>
        <p:nvPicPr>
          <p:cNvPr id="11" name="图片 10">
            <a:extLst>
              <a:ext uri="{FF2B5EF4-FFF2-40B4-BE49-F238E27FC236}">
                <a16:creationId xmlns:a16="http://schemas.microsoft.com/office/drawing/2014/main" id="{372C97C0-B564-4C74-9F84-DC533775C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262" y="3857418"/>
            <a:ext cx="4645025" cy="2996790"/>
          </a:xfrm>
          <a:prstGeom prst="rect">
            <a:avLst/>
          </a:prstGeom>
        </p:spPr>
      </p:pic>
    </p:spTree>
    <p:extLst>
      <p:ext uri="{BB962C8B-B14F-4D97-AF65-F5344CB8AC3E}">
        <p14:creationId xmlns:p14="http://schemas.microsoft.com/office/powerpoint/2010/main" val="65309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1AE64CA-8AC8-4E75-882E-355873093046}"/>
              </a:ext>
            </a:extLst>
          </p:cNvPr>
          <p:cNvSpPr>
            <a:spLocks noGrp="1"/>
          </p:cNvSpPr>
          <p:nvPr>
            <p:ph idx="1"/>
          </p:nvPr>
        </p:nvSpPr>
        <p:spPr>
          <a:xfrm>
            <a:off x="1035685" y="1480930"/>
            <a:ext cx="10692489" cy="2892287"/>
          </a:xfrm>
        </p:spPr>
        <p:txBody>
          <a:bodyPr>
            <a:normAutofit lnSpcReduction="10000"/>
          </a:bodyPr>
          <a:lstStyle/>
          <a:p>
            <a:r>
              <a:rPr lang="zh-CN" altLang="en-US" dirty="0"/>
              <a:t>尽管同马克思生活的时代相比，现在人类社会确实发生了一系列显著变化，但有三个重要的内容没有变：</a:t>
            </a:r>
            <a:endParaRPr lang="en-US" altLang="zh-CN" dirty="0"/>
          </a:p>
          <a:p>
            <a:r>
              <a:rPr lang="zh-CN" altLang="en-US" dirty="0">
                <a:solidFill>
                  <a:srgbClr val="FF0000"/>
                </a:solidFill>
                <a:latin typeface="隶书" panose="02010509060101010101" pitchFamily="49" charset="-122"/>
                <a:ea typeface="隶书" panose="02010509060101010101" pitchFamily="49" charset="-122"/>
              </a:rPr>
              <a:t>资本主义根本矛盾没有变</a:t>
            </a:r>
            <a:r>
              <a:rPr lang="zh-CN" altLang="en-US"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r>
              <a:rPr lang="zh-CN" altLang="en-US" dirty="0">
                <a:solidFill>
                  <a:srgbClr val="FF0000"/>
                </a:solidFill>
                <a:latin typeface="隶书" panose="02010509060101010101" pitchFamily="49" charset="-122"/>
                <a:ea typeface="隶书" panose="02010509060101010101" pitchFamily="49" charset="-122"/>
              </a:rPr>
              <a:t>人类社会从资本主义向社会主义过渡的时代背景没有变</a:t>
            </a:r>
            <a:r>
              <a:rPr lang="zh-CN" altLang="en-US"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r>
              <a:rPr lang="zh-CN" altLang="en-US" dirty="0">
                <a:solidFill>
                  <a:srgbClr val="FF0000"/>
                </a:solidFill>
                <a:latin typeface="隶书" panose="02010509060101010101" pitchFamily="49" charset="-122"/>
                <a:ea typeface="隶书" panose="02010509060101010101" pitchFamily="49" charset="-122"/>
              </a:rPr>
              <a:t>人们对实现人的自由而全面的发展和全人类解放的追求没有变</a:t>
            </a:r>
            <a:r>
              <a:rPr lang="zh-CN" altLang="en-US"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a:p>
            <a:r>
              <a:rPr lang="zh-CN" altLang="en-US" dirty="0">
                <a:solidFill>
                  <a:srgbClr val="FF0000"/>
                </a:solidFill>
                <a:latin typeface="隶书" panose="02010509060101010101" pitchFamily="49" charset="-122"/>
                <a:ea typeface="隶书" panose="02010509060101010101" pitchFamily="49" charset="-122"/>
              </a:rPr>
              <a:t>这说明，我们依然处在马克思主义所指明的历史时代</a:t>
            </a:r>
            <a:r>
              <a:rPr lang="zh-CN" altLang="en-US"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p:txBody>
      </p:sp>
      <p:sp>
        <p:nvSpPr>
          <p:cNvPr id="5" name="PA_矩形 7">
            <a:extLst>
              <a:ext uri="{FF2B5EF4-FFF2-40B4-BE49-F238E27FC236}">
                <a16:creationId xmlns:a16="http://schemas.microsoft.com/office/drawing/2014/main" id="{908DDBEA-D859-4093-846F-7D13C24F2FD8}"/>
              </a:ext>
            </a:extLst>
          </p:cNvPr>
          <p:cNvSpPr>
            <a:spLocks noGrp="1"/>
          </p:cNvSpPr>
          <p:nvPr>
            <p:ph type="title"/>
            <p:custDataLst>
              <p:tags r:id="rId1"/>
            </p:custDataLst>
          </p:nvPr>
        </p:nvSpPr>
        <p:spPr>
          <a:xfrm>
            <a:off x="1035050" y="773885"/>
            <a:ext cx="9418638" cy="535531"/>
          </a:xfrm>
          <a:prstGeom prst="rect">
            <a:avLst/>
          </a:prstGeom>
        </p:spPr>
        <p:txBody>
          <a:bodyPr wrap="square">
            <a:spAutoFit/>
          </a:bodyPr>
          <a:lstStyle/>
          <a:p>
            <a:pPr algn="ctr" defTabSz="914377">
              <a:defRPr/>
            </a:pPr>
            <a:r>
              <a:rPr lang="zh-CN" altLang="en-US" sz="3200" b="1" dirty="0">
                <a:latin typeface="Calibri" panose="020F0502020204030204" pitchFamily="34" charset="0"/>
                <a:ea typeface="宋体" panose="02010600030101010101" pitchFamily="2" charset="-122"/>
                <a:sym typeface="Calibri" panose="020F0502020204030204" pitchFamily="34" charset="0"/>
              </a:rPr>
              <a:t>为什么</a:t>
            </a:r>
            <a:r>
              <a:rPr lang="en-US" altLang="zh-CN" sz="3200" b="1" dirty="0">
                <a:latin typeface="Calibri" panose="020F0502020204030204" pitchFamily="34" charset="0"/>
                <a:ea typeface="宋体" panose="02010600030101010101" pitchFamily="2" charset="-122"/>
                <a:sym typeface="Calibri" panose="020F0502020204030204" pitchFamily="34" charset="0"/>
              </a:rPr>
              <a:t>“</a:t>
            </a:r>
            <a:r>
              <a:rPr lang="en-US" altLang="zh-CN" sz="3200" b="1" dirty="0" err="1">
                <a:latin typeface="Calibri" panose="020F0502020204030204" pitchFamily="34" charset="0"/>
                <a:ea typeface="宋体" panose="02010600030101010101" pitchFamily="2" charset="-122"/>
                <a:sym typeface="Calibri" panose="020F0502020204030204" pitchFamily="34" charset="0"/>
              </a:rPr>
              <a:t>马克思主义过时论</a:t>
            </a:r>
            <a:r>
              <a:rPr lang="en-US" altLang="zh-CN" sz="3200" b="1" dirty="0">
                <a:latin typeface="Calibri" panose="020F0502020204030204" pitchFamily="34" charset="0"/>
                <a:ea typeface="宋体" panose="02010600030101010101" pitchFamily="2" charset="-122"/>
                <a:sym typeface="Calibri" panose="020F0502020204030204" pitchFamily="34" charset="0"/>
              </a:rPr>
              <a:t>”</a:t>
            </a:r>
            <a:r>
              <a:rPr lang="zh-CN" altLang="en-US" sz="3200" b="1" dirty="0">
                <a:latin typeface="Calibri" panose="020F0502020204030204" pitchFamily="34" charset="0"/>
                <a:ea typeface="宋体" panose="02010600030101010101" pitchFamily="2" charset="-122"/>
                <a:sym typeface="Calibri" panose="020F0502020204030204" pitchFamily="34" charset="0"/>
              </a:rPr>
              <a:t>是错误的？</a:t>
            </a:r>
            <a:endParaRPr lang="en-US" altLang="zh-CN" sz="3200" b="1" kern="0" dirty="0">
              <a:latin typeface="Calibri" panose="020F0502020204030204" pitchFamily="34" charset="0"/>
              <a:ea typeface="宋体" panose="02010600030101010101" pitchFamily="2" charset="-122"/>
              <a:sym typeface="Calibri" panose="020F0502020204030204" pitchFamily="34" charset="0"/>
            </a:endParaRPr>
          </a:p>
        </p:txBody>
      </p:sp>
      <p:pic>
        <p:nvPicPr>
          <p:cNvPr id="4" name="内容占位符 4">
            <a:extLst>
              <a:ext uri="{FF2B5EF4-FFF2-40B4-BE49-F238E27FC236}">
                <a16:creationId xmlns:a16="http://schemas.microsoft.com/office/drawing/2014/main" id="{EDFBA8EE-896C-4FFE-B8A9-9360D3EC3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018" y="4465218"/>
            <a:ext cx="2722653" cy="2196274"/>
          </a:xfrm>
          <a:prstGeom prst="rect">
            <a:avLst/>
          </a:prstGeom>
          <a:scene3d>
            <a:camera prst="perspectiveHeroicExtremeRightFacing"/>
            <a:lightRig rig="threePt" dir="t"/>
          </a:scene3d>
        </p:spPr>
      </p:pic>
      <p:sp>
        <p:nvSpPr>
          <p:cNvPr id="2" name="矩形 1">
            <a:extLst>
              <a:ext uri="{FF2B5EF4-FFF2-40B4-BE49-F238E27FC236}">
                <a16:creationId xmlns:a16="http://schemas.microsoft.com/office/drawing/2014/main" id="{10B18695-5E79-4A70-8213-DCA6056EE11D}"/>
              </a:ext>
            </a:extLst>
          </p:cNvPr>
          <p:cNvSpPr/>
          <p:nvPr/>
        </p:nvSpPr>
        <p:spPr>
          <a:xfrm>
            <a:off x="4357687" y="4765705"/>
            <a:ext cx="6585295" cy="1754326"/>
          </a:xfrm>
          <a:prstGeom prst="rect">
            <a:avLst/>
          </a:prstGeom>
          <a:solidFill>
            <a:schemeClr val="accent6">
              <a:lumMod val="60000"/>
              <a:lumOff val="40000"/>
            </a:schemeClr>
          </a:solidFill>
          <a:scene3d>
            <a:camera prst="orthographicFront"/>
            <a:lightRig rig="threePt" dir="t"/>
          </a:scene3d>
          <a:sp3d>
            <a:bevelT w="114300" prst="hardEdge"/>
          </a:sp3d>
        </p:spPr>
        <p:txBody>
          <a:bodyPr wrap="square">
            <a:spAutoFit/>
          </a:bodyPr>
          <a:lstStyle/>
          <a:p>
            <a:r>
              <a:rPr lang="en-US" altLang="zh-CN" dirty="0">
                <a:solidFill>
                  <a:srgbClr val="000000"/>
                </a:solidFill>
                <a:latin typeface="Calibri" panose="020F0502020204030204" pitchFamily="34" charset="0"/>
                <a:sym typeface="Calibri" panose="020F0502020204030204" pitchFamily="34" charset="0"/>
              </a:rPr>
              <a:t>2008年以来席卷西方世界并影响至今的金融风暴和经济危机，再一次印证了马克思对资本主义的分析与预言的深刻性和科学性。</a:t>
            </a:r>
          </a:p>
          <a:p>
            <a:r>
              <a:rPr lang="en-US" altLang="zh-CN" dirty="0">
                <a:solidFill>
                  <a:srgbClr val="000000"/>
                </a:solidFill>
                <a:latin typeface="Calibri" panose="020F0502020204030204" pitchFamily="34" charset="0"/>
                <a:sym typeface="Calibri" panose="020F0502020204030204" pitchFamily="34" charset="0"/>
              </a:rPr>
              <a:t>在这场经济危机中，马克思的《资本论》再度成为畅销书，人们再一次深刻地认识到“新自由主义最终证明是一个虚假的梦。”这场经济危机打破了自由市场资本主义的神话，而马克思对不受约束的自由市场机制的批判又一次得到了证实。</a:t>
            </a:r>
            <a:endParaRPr lang="zh-CN" altLang="en-US" dirty="0"/>
          </a:p>
        </p:txBody>
      </p:sp>
    </p:spTree>
    <p:extLst>
      <p:ext uri="{BB962C8B-B14F-4D97-AF65-F5344CB8AC3E}">
        <p14:creationId xmlns:p14="http://schemas.microsoft.com/office/powerpoint/2010/main" val="315511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B48E6-04BE-4D19-83CE-BF2367B9F192}"/>
              </a:ext>
            </a:extLst>
          </p:cNvPr>
          <p:cNvSpPr>
            <a:spLocks noGrp="1"/>
          </p:cNvSpPr>
          <p:nvPr>
            <p:ph type="title"/>
          </p:nvPr>
        </p:nvSpPr>
        <p:spPr>
          <a:xfrm>
            <a:off x="1707514" y="501650"/>
            <a:ext cx="9417685" cy="820420"/>
          </a:xfrm>
        </p:spPr>
        <p:txBody>
          <a:bodyPr/>
          <a:lstStyle/>
          <a:p>
            <a:r>
              <a:rPr lang="zh-CN" altLang="en-US" dirty="0"/>
              <a:t>为什么资本主义垂而不死？</a:t>
            </a:r>
          </a:p>
        </p:txBody>
      </p:sp>
      <p:sp>
        <p:nvSpPr>
          <p:cNvPr id="3" name="内容占位符 2">
            <a:extLst>
              <a:ext uri="{FF2B5EF4-FFF2-40B4-BE49-F238E27FC236}">
                <a16:creationId xmlns:a16="http://schemas.microsoft.com/office/drawing/2014/main" id="{A89DEC00-8E92-4991-9D63-EFE2BBBA3868}"/>
              </a:ext>
            </a:extLst>
          </p:cNvPr>
          <p:cNvSpPr>
            <a:spLocks noGrp="1"/>
          </p:cNvSpPr>
          <p:nvPr>
            <p:ph idx="1"/>
          </p:nvPr>
        </p:nvSpPr>
        <p:spPr>
          <a:xfrm>
            <a:off x="5148470" y="2416175"/>
            <a:ext cx="6281530" cy="3940175"/>
          </a:xfrm>
          <a:solidFill>
            <a:schemeClr val="accent6">
              <a:lumMod val="75000"/>
            </a:schemeClr>
          </a:solidFill>
          <a:ln>
            <a:noFill/>
          </a:ln>
          <a:scene3d>
            <a:camera prst="isometricOffAxis1Right"/>
            <a:lightRig rig="threePt" dir="t"/>
          </a:scene3d>
        </p:spPr>
        <p:txBody>
          <a:bodyPr/>
          <a:lstStyle/>
          <a:p>
            <a:endParaRPr lang="en-US" altLang="zh-CN" dirty="0">
              <a:solidFill>
                <a:schemeClr val="bg1"/>
              </a:solidFill>
            </a:endParaRPr>
          </a:p>
          <a:p>
            <a:r>
              <a:rPr lang="zh-CN" altLang="en-US" dirty="0">
                <a:solidFill>
                  <a:schemeClr val="bg1"/>
                </a:solidFill>
              </a:rPr>
              <a:t>无论哪一个社会形态</a:t>
            </a:r>
            <a:r>
              <a:rPr lang="en-US" altLang="zh-CN" dirty="0">
                <a:solidFill>
                  <a:schemeClr val="bg1"/>
                </a:solidFill>
              </a:rPr>
              <a:t>,</a:t>
            </a:r>
            <a:r>
              <a:rPr lang="zh-CN" altLang="en-US" dirty="0">
                <a:solidFill>
                  <a:schemeClr val="bg1"/>
                </a:solidFill>
              </a:rPr>
              <a:t>在它们所能容纳的全部生产力发挥出来以前</a:t>
            </a:r>
            <a:r>
              <a:rPr lang="en-US" altLang="zh-CN" dirty="0">
                <a:solidFill>
                  <a:schemeClr val="bg1"/>
                </a:solidFill>
              </a:rPr>
              <a:t>,</a:t>
            </a:r>
            <a:r>
              <a:rPr lang="zh-CN" altLang="en-US" dirty="0">
                <a:solidFill>
                  <a:schemeClr val="bg1"/>
                </a:solidFill>
              </a:rPr>
              <a:t>是决不会灭亡的；而新的更高的生产关系</a:t>
            </a:r>
            <a:r>
              <a:rPr lang="en-US" altLang="zh-CN" dirty="0">
                <a:solidFill>
                  <a:schemeClr val="bg1"/>
                </a:solidFill>
              </a:rPr>
              <a:t>,</a:t>
            </a:r>
            <a:r>
              <a:rPr lang="zh-CN" altLang="en-US" dirty="0">
                <a:solidFill>
                  <a:schemeClr val="bg1"/>
                </a:solidFill>
              </a:rPr>
              <a:t>在它存在的物质条件在旧社会的胞胎里成熟以前</a:t>
            </a:r>
            <a:r>
              <a:rPr lang="en-US" altLang="zh-CN" dirty="0">
                <a:solidFill>
                  <a:schemeClr val="bg1"/>
                </a:solidFill>
              </a:rPr>
              <a:t>,</a:t>
            </a:r>
            <a:r>
              <a:rPr lang="zh-CN" altLang="en-US" dirty="0">
                <a:solidFill>
                  <a:schemeClr val="bg1"/>
                </a:solidFill>
              </a:rPr>
              <a:t>是决不会出现的。</a:t>
            </a:r>
          </a:p>
        </p:txBody>
      </p:sp>
      <p:sp>
        <p:nvSpPr>
          <p:cNvPr id="4" name="矩形 3">
            <a:extLst>
              <a:ext uri="{FF2B5EF4-FFF2-40B4-BE49-F238E27FC236}">
                <a16:creationId xmlns:a16="http://schemas.microsoft.com/office/drawing/2014/main" id="{D125F064-8043-4A16-8064-E87E44F72BEC}"/>
              </a:ext>
            </a:extLst>
          </p:cNvPr>
          <p:cNvSpPr/>
          <p:nvPr/>
        </p:nvSpPr>
        <p:spPr>
          <a:xfrm>
            <a:off x="6228522" y="4991164"/>
            <a:ext cx="6096000" cy="461665"/>
          </a:xfrm>
          <a:prstGeom prst="rect">
            <a:avLst/>
          </a:prstGeom>
        </p:spPr>
        <p:txBody>
          <a:bodyPr>
            <a:spAutoFit/>
          </a:bodyPr>
          <a:lstStyle/>
          <a:p>
            <a:r>
              <a:rPr lang="zh-CN" altLang="en-US" sz="2400" dirty="0">
                <a:solidFill>
                  <a:schemeClr val="bg1"/>
                </a:solidFill>
              </a:rPr>
              <a:t>马克思</a:t>
            </a:r>
            <a:r>
              <a:rPr lang="en-US" altLang="zh-CN" sz="2400" dirty="0">
                <a:solidFill>
                  <a:schemeClr val="bg1"/>
                </a:solidFill>
              </a:rPr>
              <a:t>《〈</a:t>
            </a:r>
            <a:r>
              <a:rPr lang="zh-CN" altLang="en-US" sz="2400" dirty="0">
                <a:solidFill>
                  <a:schemeClr val="bg1"/>
                </a:solidFill>
              </a:rPr>
              <a:t>政治经济学批判</a:t>
            </a:r>
            <a:r>
              <a:rPr lang="en-US" altLang="zh-CN" sz="2400" dirty="0">
                <a:solidFill>
                  <a:schemeClr val="bg1"/>
                </a:solidFill>
              </a:rPr>
              <a:t>〉</a:t>
            </a:r>
            <a:r>
              <a:rPr lang="zh-CN" altLang="en-US" sz="2400" dirty="0">
                <a:solidFill>
                  <a:schemeClr val="bg1"/>
                </a:solidFill>
              </a:rPr>
              <a:t>序言</a:t>
            </a:r>
            <a:r>
              <a:rPr lang="en-US" altLang="zh-CN" sz="2400" dirty="0">
                <a:solidFill>
                  <a:schemeClr val="bg1"/>
                </a:solidFill>
              </a:rPr>
              <a:t>》</a:t>
            </a:r>
            <a:endParaRPr lang="zh-CN" altLang="en-US" sz="2400" dirty="0">
              <a:solidFill>
                <a:schemeClr val="bg1"/>
              </a:solidFill>
            </a:endParaRPr>
          </a:p>
        </p:txBody>
      </p:sp>
      <p:pic>
        <p:nvPicPr>
          <p:cNvPr id="6" name="图片 5">
            <a:extLst>
              <a:ext uri="{FF2B5EF4-FFF2-40B4-BE49-F238E27FC236}">
                <a16:creationId xmlns:a16="http://schemas.microsoft.com/office/drawing/2014/main" id="{A9838634-0934-4F7D-96EC-9646321B7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26493"/>
            <a:ext cx="3657600" cy="4937760"/>
          </a:xfrm>
          <a:prstGeom prst="rect">
            <a:avLst/>
          </a:prstGeom>
          <a:scene3d>
            <a:camera prst="perspectiveContrastingRightFacing"/>
            <a:lightRig rig="threePt" dir="t"/>
          </a:scene3d>
        </p:spPr>
      </p:pic>
    </p:spTree>
    <p:extLst>
      <p:ext uri="{BB962C8B-B14F-4D97-AF65-F5344CB8AC3E}">
        <p14:creationId xmlns:p14="http://schemas.microsoft.com/office/powerpoint/2010/main" val="123569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矩形 6"/>
          <p:cNvSpPr/>
          <p:nvPr/>
        </p:nvSpPr>
        <p:spPr>
          <a:xfrm>
            <a:off x="46567" y="1420948"/>
            <a:ext cx="12192000" cy="5473700"/>
          </a:xfrm>
          <a:prstGeom prst="rect">
            <a:avLst/>
          </a:prstGeom>
          <a:solidFill>
            <a:srgbClr val="FFFFFF">
              <a:alpha val="50194"/>
            </a:srgbClr>
          </a:solidFill>
          <a:ln w="9525">
            <a:noFill/>
          </a:ln>
        </p:spPr>
        <p:txBody>
          <a:bodyPr anchor="ctr"/>
          <a:lstStyle/>
          <a:p>
            <a:pPr algn="ctr"/>
            <a:endParaRPr lang="zh-CN" altLang="zh-CN" sz="240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pic>
        <p:nvPicPr>
          <p:cNvPr id="14342" name="Picture 8" descr="C:\Users\sydney\Desktop\20221236791350531.jpg20221236791350531"/>
          <p:cNvPicPr>
            <a:picLocks noChangeAspect="1"/>
          </p:cNvPicPr>
          <p:nvPr/>
        </p:nvPicPr>
        <p:blipFill>
          <a:blip r:embed="rId4"/>
          <a:stretch>
            <a:fillRect/>
          </a:stretch>
        </p:blipFill>
        <p:spPr>
          <a:xfrm>
            <a:off x="46567" y="1451187"/>
            <a:ext cx="2281767" cy="3408680"/>
          </a:xfrm>
          <a:prstGeom prst="rect">
            <a:avLst/>
          </a:prstGeom>
          <a:noFill/>
          <a:ln w="9525">
            <a:noFill/>
          </a:ln>
        </p:spPr>
      </p:pic>
      <p:pic>
        <p:nvPicPr>
          <p:cNvPr id="14343" name="Picture 5" descr="C:\Users\sydney\Desktop\902397dda144ad348dfc2b5ed0a20cf430ad85ac.jpg902397dda144ad348dfc2b5ed0a20cf430ad85ac"/>
          <p:cNvPicPr>
            <a:picLocks noChangeAspect="1"/>
          </p:cNvPicPr>
          <p:nvPr/>
        </p:nvPicPr>
        <p:blipFill>
          <a:blip r:embed="rId5"/>
          <a:stretch>
            <a:fillRect/>
          </a:stretch>
        </p:blipFill>
        <p:spPr>
          <a:xfrm>
            <a:off x="6383868" y="1411818"/>
            <a:ext cx="2290233" cy="3308349"/>
          </a:xfrm>
          <a:prstGeom prst="rect">
            <a:avLst/>
          </a:prstGeom>
          <a:noFill/>
          <a:ln w="9525">
            <a:noFill/>
          </a:ln>
        </p:spPr>
      </p:pic>
      <p:grpSp>
        <p:nvGrpSpPr>
          <p:cNvPr id="14345" name="Group 13"/>
          <p:cNvGrpSpPr/>
          <p:nvPr/>
        </p:nvGrpSpPr>
        <p:grpSpPr>
          <a:xfrm>
            <a:off x="9184641" y="1451187"/>
            <a:ext cx="2298700" cy="3979333"/>
            <a:chOff x="-6155" y="0"/>
            <a:chExt cx="2784976" cy="2742550"/>
          </a:xfrm>
        </p:grpSpPr>
        <p:sp>
          <p:nvSpPr>
            <p:cNvPr id="28681" name="Rectangle 22"/>
            <p:cNvSpPr/>
            <p:nvPr/>
          </p:nvSpPr>
          <p:spPr>
            <a:xfrm>
              <a:off x="0" y="0"/>
              <a:ext cx="2768600" cy="850901"/>
            </a:xfrm>
            <a:prstGeom prst="rect">
              <a:avLst/>
            </a:prstGeom>
            <a:solidFill>
              <a:schemeClr val="accent2"/>
            </a:solidFill>
            <a:ln w="9525">
              <a:noFill/>
            </a:ln>
          </p:spPr>
          <p:txBody>
            <a:bodyPr lIns="373041" tIns="62173" rIns="62173" bIns="62173" anchor="ctr"/>
            <a:lstStyle/>
            <a:p>
              <a:pPr>
                <a:lnSpc>
                  <a:spcPct val="90000"/>
                </a:lnSpc>
              </a:pPr>
              <a:r>
                <a:rPr lang="en-US" altLang="zh-CN" sz="2400" b="1" dirty="0" err="1">
                  <a:solidFill>
                    <a:schemeClr val="bg1"/>
                  </a:solidFill>
                  <a:latin typeface="Calibri" panose="020F0502020204030204" pitchFamily="34" charset="0"/>
                  <a:ea typeface="宋体" panose="02010600030101010101" pitchFamily="2" charset="-122"/>
                  <a:sym typeface="Calibri" panose="020F0502020204030204" pitchFamily="34" charset="0"/>
                </a:rPr>
                <a:t>雅克·德里达</a:t>
              </a:r>
              <a:endParaRPr lang="en-US" altLang="zh-CN" sz="2400" b="1" dirty="0">
                <a:solidFill>
                  <a:schemeClr val="bg1"/>
                </a:solidFill>
                <a:latin typeface="Calibri" panose="020F0502020204030204" pitchFamily="34" charset="0"/>
                <a:ea typeface="宋体" panose="02010600030101010101" pitchFamily="2" charset="-122"/>
                <a:sym typeface="Calibri" panose="020F0502020204030204" pitchFamily="34" charset="0"/>
              </a:endParaRPr>
            </a:p>
          </p:txBody>
        </p:sp>
        <p:grpSp>
          <p:nvGrpSpPr>
            <p:cNvPr id="28682" name="Group 8"/>
            <p:cNvGrpSpPr/>
            <p:nvPr/>
          </p:nvGrpSpPr>
          <p:grpSpPr>
            <a:xfrm>
              <a:off x="-6155" y="709319"/>
              <a:ext cx="2784976" cy="2033231"/>
              <a:chOff x="-6155" y="0"/>
              <a:chExt cx="2784976" cy="2033231"/>
            </a:xfrm>
          </p:grpSpPr>
          <p:sp>
            <p:nvSpPr>
              <p:cNvPr id="28683" name="Rectangle 29"/>
              <p:cNvSpPr/>
              <p:nvPr/>
            </p:nvSpPr>
            <p:spPr>
              <a:xfrm>
                <a:off x="0" y="0"/>
                <a:ext cx="2772524" cy="2033231"/>
              </a:xfrm>
              <a:prstGeom prst="rect">
                <a:avLst/>
              </a:prstGeom>
              <a:solidFill>
                <a:srgbClr val="000000">
                  <a:alpha val="67058"/>
                </a:srgbClr>
              </a:solidFill>
              <a:ln w="9525">
                <a:noFill/>
              </a:ln>
            </p:spPr>
            <p:txBody>
              <a:bodyPr lIns="62173" tIns="62173" rIns="62173" bIns="62173" anchor="ctr"/>
              <a:lstStyle/>
              <a:p>
                <a:pPr algn="ctr"/>
                <a:endParaRPr lang="zh-CN" altLang="zh-CN" sz="1867" dirty="0">
                  <a:latin typeface="Arial" panose="020B0604020202020204" pitchFamily="34" charset="0"/>
                  <a:ea typeface="宋体" panose="02010600030101010101" pitchFamily="2" charset="-122"/>
                  <a:sym typeface="Segoe UI" panose="020B0502040204020203" pitchFamily="34" charset="0"/>
                </a:endParaRPr>
              </a:p>
            </p:txBody>
          </p:sp>
          <p:sp>
            <p:nvSpPr>
              <p:cNvPr id="28684" name="Rectangle 20"/>
              <p:cNvSpPr/>
              <p:nvPr/>
            </p:nvSpPr>
            <p:spPr>
              <a:xfrm>
                <a:off x="-6155" y="215107"/>
                <a:ext cx="2784976" cy="1619808"/>
              </a:xfrm>
              <a:prstGeom prst="rect">
                <a:avLst/>
              </a:prstGeom>
              <a:noFill/>
              <a:ln w="9525">
                <a:noFill/>
              </a:ln>
            </p:spPr>
            <p:txBody>
              <a:bodyPr lIns="124347" tIns="248695" rIns="124341" bIns="124347" anchor="t"/>
              <a:lstStyle/>
              <a:p>
                <a:pPr>
                  <a:lnSpc>
                    <a:spcPct val="120000"/>
                  </a:lnSpc>
                  <a:buClr>
                    <a:srgbClr val="E36C09"/>
                  </a:buClr>
                </a:pPr>
                <a:r>
                  <a:rPr lang="en-US" altLang="zh-CN" sz="1867" dirty="0" err="1">
                    <a:solidFill>
                      <a:srgbClr val="FFFFFF"/>
                    </a:solidFill>
                    <a:latin typeface="Calibri" panose="020F0502020204030204" pitchFamily="34" charset="0"/>
                    <a:ea typeface="宋体" panose="02010600030101010101" pitchFamily="2" charset="-122"/>
                    <a:sym typeface="Calibri" panose="020F0502020204030204" pitchFamily="34" charset="0"/>
                  </a:rPr>
                  <a:t>不能没有马克思，没有马克思，没有对马克思的记忆，没有马克思的遗产，也就没有将来</a:t>
                </a:r>
                <a:r>
                  <a:rPr lang="zh-CN" altLang="en-US" sz="1867" dirty="0">
                    <a:solidFill>
                      <a:srgbClr val="FFFFFF"/>
                    </a:solidFill>
                    <a:latin typeface="Calibri" panose="020F0502020204030204" pitchFamily="34" charset="0"/>
                    <a:ea typeface="宋体" panose="02010600030101010101" pitchFamily="2" charset="-122"/>
                    <a:sym typeface="Calibri" panose="020F0502020204030204" pitchFamily="34" charset="0"/>
                  </a:rPr>
                  <a:t>。</a:t>
                </a:r>
                <a:endParaRPr lang="en-US" altLang="zh-CN" sz="1867" dirty="0">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grpSp>
      </p:grpSp>
      <p:sp>
        <p:nvSpPr>
          <p:cNvPr id="17" name="PA_矩形 7"/>
          <p:cNvSpPr/>
          <p:nvPr>
            <p:custDataLst>
              <p:tags r:id="rId1"/>
            </p:custDataLst>
          </p:nvPr>
        </p:nvSpPr>
        <p:spPr>
          <a:xfrm>
            <a:off x="1273387" y="222674"/>
            <a:ext cx="9644380" cy="584775"/>
          </a:xfrm>
          <a:prstGeom prst="rect">
            <a:avLst/>
          </a:prstGeom>
        </p:spPr>
        <p:txBody>
          <a:bodyPr wrap="square">
            <a:spAutoFit/>
          </a:bodyPr>
          <a:lstStyle/>
          <a:p>
            <a:pPr algn="ctr" defTabSz="914377">
              <a:defRPr/>
            </a:pPr>
            <a:r>
              <a:rPr lang="zh-CN" altLang="en-US" sz="3200" b="1" kern="0" dirty="0">
                <a:latin typeface="Calibri" panose="020F0502020204030204" pitchFamily="34" charset="0"/>
                <a:ea typeface="宋体" panose="02010600030101010101" pitchFamily="2" charset="-122"/>
                <a:sym typeface="Calibri" panose="020F0502020204030204" pitchFamily="34" charset="0"/>
              </a:rPr>
              <a:t>空想走向现实、走向科学</a:t>
            </a:r>
          </a:p>
        </p:txBody>
      </p:sp>
      <p:grpSp>
        <p:nvGrpSpPr>
          <p:cNvPr id="2" name="Group 13"/>
          <p:cNvGrpSpPr/>
          <p:nvPr/>
        </p:nvGrpSpPr>
        <p:grpSpPr>
          <a:xfrm>
            <a:off x="2607733" y="1451187"/>
            <a:ext cx="3406304" cy="4357943"/>
            <a:chOff x="-6154" y="0"/>
            <a:chExt cx="4126886" cy="3667230"/>
          </a:xfrm>
        </p:grpSpPr>
        <p:sp>
          <p:nvSpPr>
            <p:cNvPr id="3" name="Rectangle 22"/>
            <p:cNvSpPr/>
            <p:nvPr/>
          </p:nvSpPr>
          <p:spPr>
            <a:xfrm>
              <a:off x="-1" y="0"/>
              <a:ext cx="3276769" cy="850901"/>
            </a:xfrm>
            <a:prstGeom prst="rect">
              <a:avLst/>
            </a:prstGeom>
            <a:solidFill>
              <a:schemeClr val="accent2"/>
            </a:solidFill>
            <a:ln w="9525">
              <a:noFill/>
            </a:ln>
          </p:spPr>
          <p:txBody>
            <a:bodyPr lIns="373041" tIns="62173" rIns="62173" bIns="62173" anchor="ctr"/>
            <a:lstStyle/>
            <a:p>
              <a:pPr>
                <a:lnSpc>
                  <a:spcPct val="90000"/>
                </a:lnSpc>
              </a:pPr>
              <a:r>
                <a:rPr lang="en-US" altLang="zh-CN" sz="2400" b="1" dirty="0">
                  <a:solidFill>
                    <a:schemeClr val="bg1"/>
                  </a:solidFill>
                  <a:latin typeface="Calibri" panose="020F0502020204030204" pitchFamily="34" charset="0"/>
                  <a:ea typeface="宋体" panose="02010600030101010101" pitchFamily="2" charset="-122"/>
                  <a:sym typeface="Calibri" panose="020F0502020204030204" pitchFamily="34" charset="0"/>
                </a:rPr>
                <a:t>海因里希·伯尔</a:t>
              </a:r>
            </a:p>
          </p:txBody>
        </p:sp>
        <p:grpSp>
          <p:nvGrpSpPr>
            <p:cNvPr id="4" name="Group 8"/>
            <p:cNvGrpSpPr/>
            <p:nvPr/>
          </p:nvGrpSpPr>
          <p:grpSpPr>
            <a:xfrm>
              <a:off x="-6154" y="709319"/>
              <a:ext cx="4126886" cy="2957911"/>
              <a:chOff x="-6154" y="0"/>
              <a:chExt cx="4126886" cy="2957911"/>
            </a:xfrm>
          </p:grpSpPr>
          <p:sp>
            <p:nvSpPr>
              <p:cNvPr id="5" name="Rectangle 29"/>
              <p:cNvSpPr/>
              <p:nvPr/>
            </p:nvSpPr>
            <p:spPr>
              <a:xfrm>
                <a:off x="1" y="0"/>
                <a:ext cx="4120731" cy="2957911"/>
              </a:xfrm>
              <a:prstGeom prst="rect">
                <a:avLst/>
              </a:prstGeom>
              <a:solidFill>
                <a:srgbClr val="000000">
                  <a:alpha val="67058"/>
                </a:srgbClr>
              </a:solidFill>
              <a:ln w="9525">
                <a:noFill/>
              </a:ln>
            </p:spPr>
            <p:txBody>
              <a:bodyPr lIns="62173" tIns="62173" rIns="62173" bIns="62173" anchor="ctr"/>
              <a:lstStyle/>
              <a:p>
                <a:pPr algn="ctr"/>
                <a:endParaRPr lang="zh-CN" altLang="zh-CN" sz="1867" dirty="0">
                  <a:latin typeface="Arial" panose="020B0604020202020204" pitchFamily="34" charset="0"/>
                  <a:ea typeface="宋体" panose="02010600030101010101" pitchFamily="2" charset="-122"/>
                  <a:sym typeface="Segoe UI" panose="020B0502040204020203" pitchFamily="34" charset="0"/>
                </a:endParaRPr>
              </a:p>
            </p:txBody>
          </p:sp>
          <p:sp>
            <p:nvSpPr>
              <p:cNvPr id="6" name="Rectangle 20"/>
              <p:cNvSpPr/>
              <p:nvPr/>
            </p:nvSpPr>
            <p:spPr>
              <a:xfrm>
                <a:off x="-6154" y="215107"/>
                <a:ext cx="4126886" cy="1619808"/>
              </a:xfrm>
              <a:prstGeom prst="rect">
                <a:avLst/>
              </a:prstGeom>
              <a:noFill/>
              <a:ln w="9525">
                <a:noFill/>
              </a:ln>
            </p:spPr>
            <p:txBody>
              <a:bodyPr lIns="124347" tIns="248695" rIns="124341" bIns="124347" anchor="t"/>
              <a:lstStyle/>
              <a:p>
                <a:pPr>
                  <a:lnSpc>
                    <a:spcPct val="120000"/>
                  </a:lnSpc>
                  <a:buClr>
                    <a:srgbClr val="E36C09"/>
                  </a:buClr>
                </a:pPr>
                <a:r>
                  <a:rPr lang="zh-CN" altLang="en-US" sz="1867" dirty="0">
                    <a:solidFill>
                      <a:srgbClr val="FFFFFF"/>
                    </a:solidFill>
                    <a:latin typeface="Calibri" panose="020F0502020204030204" pitchFamily="34" charset="0"/>
                    <a:ea typeface="宋体" panose="02010600030101010101" pitchFamily="2" charset="-122"/>
                  </a:rPr>
                  <a:t>须知：没有工人运动，没有社会主义者，没有它们的思想家，他的名字叫卡尔</a:t>
                </a:r>
                <a:r>
                  <a:rPr lang="en-US" altLang="zh-CN" sz="1867" dirty="0">
                    <a:solidFill>
                      <a:srgbClr val="FFFFFF"/>
                    </a:solidFill>
                    <a:latin typeface="Calibri" panose="020F0502020204030204" pitchFamily="34" charset="0"/>
                    <a:ea typeface="宋体" panose="02010600030101010101" pitchFamily="2" charset="-122"/>
                  </a:rPr>
                  <a:t>•</a:t>
                </a:r>
                <a:r>
                  <a:rPr lang="zh-CN" altLang="en-US" sz="1867" dirty="0">
                    <a:solidFill>
                      <a:srgbClr val="FFFFFF"/>
                    </a:solidFill>
                    <a:latin typeface="Calibri" panose="020F0502020204030204" pitchFamily="34" charset="0"/>
                    <a:ea typeface="宋体" panose="02010600030101010101" pitchFamily="2" charset="-122"/>
                  </a:rPr>
                  <a:t>马克思，当今六分之五的人口依然还生活在半奴隶制的阴郁状态中；没有斗争，没有起义，没有罢工，这需要发动，需要引导，资本家是连半步也不让的。</a:t>
                </a:r>
                <a:endParaRPr lang="en-US" altLang="zh-CN" sz="1867" dirty="0">
                  <a:solidFill>
                    <a:srgbClr val="FFFFFF"/>
                  </a:solidFill>
                  <a:latin typeface="Calibri" panose="020F0502020204030204" pitchFamily="34" charset="0"/>
                  <a:ea typeface="宋体" panose="02010600030101010101" pitchFamily="2" charset="-122"/>
                  <a:sym typeface="Calibri" panose="020F0502020204030204" pitchFamily="34" charset="0"/>
                </a:endParaRPr>
              </a:p>
              <a:p>
                <a:pPr>
                  <a:lnSpc>
                    <a:spcPct val="120000"/>
                  </a:lnSpc>
                  <a:buClr>
                    <a:srgbClr val="E36C09"/>
                  </a:buClr>
                </a:pPr>
                <a:endParaRPr lang="en-US" altLang="zh-CN" sz="1867" dirty="0">
                  <a:solidFill>
                    <a:srgbClr val="FFFFFF"/>
                  </a:solidFill>
                  <a:latin typeface="Calibri" panose="020F0502020204030204" pitchFamily="34" charset="0"/>
                  <a:ea typeface="宋体" panose="02010600030101010101" pitchFamily="2" charset="-122"/>
                  <a:sym typeface="Calibri" panose="020F0502020204030204" pitchFamily="34" charset="0"/>
                </a:endParaRPr>
              </a:p>
            </p:txBody>
          </p:sp>
        </p:grpSp>
      </p:grpSp>
      <p:sp>
        <p:nvSpPr>
          <p:cNvPr id="7" name="矩形 6">
            <a:extLst>
              <a:ext uri="{FF2B5EF4-FFF2-40B4-BE49-F238E27FC236}">
                <a16:creationId xmlns:a16="http://schemas.microsoft.com/office/drawing/2014/main" id="{FE43537C-7ABE-4753-A8D4-72F3EB83BD78}"/>
              </a:ext>
            </a:extLst>
          </p:cNvPr>
          <p:cNvSpPr/>
          <p:nvPr/>
        </p:nvSpPr>
        <p:spPr>
          <a:xfrm>
            <a:off x="46567" y="6153219"/>
            <a:ext cx="4115229" cy="646331"/>
          </a:xfrm>
          <a:prstGeom prst="rect">
            <a:avLst/>
          </a:prstGeom>
        </p:spPr>
        <p:txBody>
          <a:bodyPr wrap="none">
            <a:spAutoFit/>
          </a:bodyPr>
          <a:lstStyle/>
          <a:p>
            <a:r>
              <a:rPr lang="zh-CN" altLang="en-US" dirty="0"/>
              <a:t>德国作家，</a:t>
            </a:r>
            <a:r>
              <a:rPr lang="en-US" altLang="zh-CN" dirty="0"/>
              <a:t>1972</a:t>
            </a:r>
            <a:r>
              <a:rPr lang="zh-CN" altLang="en-US" dirty="0"/>
              <a:t>年诺贝尔文学奖获得者</a:t>
            </a:r>
            <a:endParaRPr lang="zh-CN" altLang="zh-CN" sz="2400" dirty="0">
              <a:solidFill>
                <a:srgbClr val="FFFFFF"/>
              </a:solidFill>
              <a:latin typeface="宋体" panose="02010600030101010101" pitchFamily="2" charset="-122"/>
              <a:sym typeface="宋体" panose="02010600030101010101" pitchFamily="2" charset="-122"/>
            </a:endParaRPr>
          </a:p>
          <a:p>
            <a:endParaRPr lang="zh-CN" altLang="en-US" dirty="0"/>
          </a:p>
        </p:txBody>
      </p:sp>
      <p:sp>
        <p:nvSpPr>
          <p:cNvPr id="8" name="矩形 7">
            <a:extLst>
              <a:ext uri="{FF2B5EF4-FFF2-40B4-BE49-F238E27FC236}">
                <a16:creationId xmlns:a16="http://schemas.microsoft.com/office/drawing/2014/main" id="{DE458E6D-F20C-4A41-9C90-50FDAF7099CB}"/>
              </a:ext>
            </a:extLst>
          </p:cNvPr>
          <p:cNvSpPr/>
          <p:nvPr/>
        </p:nvSpPr>
        <p:spPr>
          <a:xfrm>
            <a:off x="6383868" y="5537202"/>
            <a:ext cx="4108817" cy="369332"/>
          </a:xfrm>
          <a:prstGeom prst="rect">
            <a:avLst/>
          </a:prstGeom>
        </p:spPr>
        <p:txBody>
          <a:bodyPr wrap="none">
            <a:spAutoFit/>
          </a:bodyPr>
          <a:lstStyle/>
          <a:p>
            <a:r>
              <a:rPr lang="zh-CN" altLang="en-US" dirty="0">
                <a:solidFill>
                  <a:srgbClr val="333333"/>
                </a:solidFill>
                <a:latin typeface="arial" panose="020B0604020202020204" pitchFamily="34" charset="0"/>
              </a:rPr>
              <a:t>西方解构主义的代表人物，法国哲学家</a:t>
            </a:r>
            <a:endParaRPr lang="zh-CN" altLang="en-US" dirty="0"/>
          </a:p>
        </p:txBody>
      </p:sp>
    </p:spTree>
    <p:extLst>
      <p:ext uri="{BB962C8B-B14F-4D97-AF65-F5344CB8AC3E}">
        <p14:creationId xmlns:p14="http://schemas.microsoft.com/office/powerpoint/2010/main" val="6740698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2"/>
                                        </p:tgtEl>
                                        <p:attrNameLst>
                                          <p:attrName>style.visibility</p:attrName>
                                        </p:attrNameLst>
                                      </p:cBhvr>
                                      <p:to>
                                        <p:strVal val="visible"/>
                                      </p:to>
                                    </p:set>
                                    <p:animEffect filter="fade">
                                      <p:cBhvr>
                                        <p:cTn id="7" dur="500"/>
                                        <p:tgtEl>
                                          <p:spTgt spid="143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343"/>
                                        </p:tgtEl>
                                        <p:attrNameLst>
                                          <p:attrName>style.visibility</p:attrName>
                                        </p:attrNameLst>
                                      </p:cBhvr>
                                      <p:to>
                                        <p:strVal val="visible"/>
                                      </p:to>
                                    </p:set>
                                    <p:animEffect filter="fade">
                                      <p:cBhvr>
                                        <p:cTn id="11" dur="500"/>
                                        <p:tgtEl>
                                          <p:spTgt spid="14343"/>
                                        </p:tgtEl>
                                      </p:cBhvr>
                                    </p:animEffect>
                                  </p:childTnLst>
                                </p:cTn>
                              </p:par>
                              <p:par>
                                <p:cTn id="12" presetID="10" presetClass="entr" presetSubtype="0" fill="hold" nodeType="withEffect">
                                  <p:stCondLst>
                                    <p:cond delay="0"/>
                                  </p:stCondLst>
                                  <p:childTnLst>
                                    <p:set>
                                      <p:cBhvr>
                                        <p:cTn id="13" dur="1" fill="hold">
                                          <p:stCondLst>
                                            <p:cond delay="0"/>
                                          </p:stCondLst>
                                        </p:cTn>
                                        <p:tgtEl>
                                          <p:spTgt spid="14345"/>
                                        </p:tgtEl>
                                        <p:attrNameLst>
                                          <p:attrName>style.visibility</p:attrName>
                                        </p:attrNameLst>
                                      </p:cBhvr>
                                      <p:to>
                                        <p:strVal val="visible"/>
                                      </p:to>
                                    </p:set>
                                    <p:animEffect filter="fade">
                                      <p:cBhvr>
                                        <p:cTn id="14" dur="500"/>
                                        <p:tgtEl>
                                          <p:spTgt spid="14345"/>
                                        </p:tgtEl>
                                      </p:cBhvr>
                                    </p:animEffect>
                                  </p:childTnLst>
                                </p:cTn>
                              </p:par>
                              <p:par>
                                <p:cTn id="15" presetID="64" presetClass="path" presetSubtype="0" decel="100000" fill="hold" nodeType="withEffect">
                                  <p:stCondLst>
                                    <p:cond delay="0"/>
                                  </p:stCondLst>
                                  <p:childTnLst>
                                    <p:animMotion origin="layout" path="M -1.04167E-6 -3.7037E-6 L -1.04167E-6 -0.28842 " pathEditMode="relative" rAng="0" ptsTypes="AA">
                                      <p:cBhvr>
                                        <p:cTn id="16" dur="1000" fill="hold"/>
                                        <p:tgtEl>
                                          <p:spTgt spid="14345"/>
                                        </p:tgtEl>
                                        <p:attrNameLst>
                                          <p:attrName>ppt_x</p:attrName>
                                          <p:attrName>ppt_y</p:attrName>
                                        </p:attrNameLst>
                                      </p:cBhvr>
                                      <p:rCtr x="0" y="-14421"/>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decel="100000" fill="hold" nodeType="clickEffect">
                                  <p:stCondLst>
                                    <p:cond delay="0"/>
                                  </p:stCondLst>
                                  <p:childTnLst>
                                    <p:animMotion origin="layout" path="M -1.04167E-6 -0.28842 L -1.04167E-6 -3.7037E-6 " pathEditMode="relative" rAng="0" ptsTypes="AA">
                                      <p:cBhvr>
                                        <p:cTn id="20" dur="1000" fill="hold"/>
                                        <p:tgtEl>
                                          <p:spTgt spid="14345"/>
                                        </p:tgtEl>
                                        <p:attrNameLst>
                                          <p:attrName>ppt_x</p:attrName>
                                          <p:attrName>ppt_y</p:attrName>
                                        </p:attrNameLst>
                                      </p:cBhvr>
                                      <p:rCtr x="0" y="1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4"/>
          <p:cNvSpPr>
            <a:spLocks noGrp="1" noChangeArrowheads="1"/>
          </p:cNvSpPr>
          <p:nvPr>
            <p:ph type="body" sz="half" idx="1"/>
          </p:nvPr>
        </p:nvSpPr>
        <p:spPr>
          <a:xfrm>
            <a:off x="1092835" y="2903855"/>
            <a:ext cx="2960370" cy="1050290"/>
          </a:xfrm>
          <a:solidFill>
            <a:schemeClr val="bg1"/>
          </a:solidFill>
          <a:ln>
            <a:noFill/>
          </a:ln>
        </p:spPr>
        <p:txBody>
          <a:bodyPr wrap="square">
            <a:spAutoFit/>
          </a:bodyPr>
          <a:lstStyle/>
          <a:p>
            <a:pPr marL="0" indent="0" algn="l" eaLnBrk="1" hangingPunct="1">
              <a:lnSpc>
                <a:spcPct val="130000"/>
              </a:lnSpc>
              <a:buFontTx/>
              <a:buNone/>
            </a:pP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在毛泽东思想指导下中国共产党领导人民</a:t>
            </a: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t="28599" b="3167"/>
          <a:stretch>
            <a:fillRect/>
          </a:stretch>
        </p:blipFill>
        <p:spPr>
          <a:xfrm>
            <a:off x="-2540" y="5977890"/>
            <a:ext cx="12208510" cy="901065"/>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grpSp>
        <p:nvGrpSpPr>
          <p:cNvPr id="7" name="组合 6"/>
          <p:cNvGrpSpPr/>
          <p:nvPr/>
        </p:nvGrpSpPr>
        <p:grpSpPr>
          <a:xfrm>
            <a:off x="4328160" y="845185"/>
            <a:ext cx="6259830" cy="4940300"/>
            <a:chOff x="4328160" y="845185"/>
            <a:chExt cx="6259830" cy="4940300"/>
          </a:xfrm>
        </p:grpSpPr>
        <p:sp>
          <p:nvSpPr>
            <p:cNvPr id="4" name="左大括号 3"/>
            <p:cNvSpPr/>
            <p:nvPr/>
          </p:nvSpPr>
          <p:spPr>
            <a:xfrm>
              <a:off x="4328160" y="1290955"/>
              <a:ext cx="714375" cy="43218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矩形 99"/>
            <p:cNvSpPr/>
            <p:nvPr/>
          </p:nvSpPr>
          <p:spPr>
            <a:xfrm>
              <a:off x="5259705" y="845185"/>
              <a:ext cx="5328285" cy="2091690"/>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000" b="1" dirty="0">
                  <a:solidFill>
                    <a:srgbClr val="0000FF"/>
                  </a:solidFill>
                  <a:latin typeface="仿宋" panose="02010609060101010101" charset="-122"/>
                  <a:ea typeface="仿宋" panose="02010609060101010101" charset="-122"/>
                  <a:cs typeface="仿宋" panose="02010609060101010101" charset="-122"/>
                  <a:sym typeface="+mn-ea"/>
                </a:rPr>
                <a:t>推翻了帝国主义、封建主义、官僚资本主义，取得了新民主主义革命的伟大胜利，建立了中华人民共和国，</a:t>
              </a:r>
              <a:r>
                <a:rPr lang="en-US" altLang="zh-CN" sz="2000" b="1" dirty="0">
                  <a:solidFill>
                    <a:srgbClr val="0000FF"/>
                  </a:solidFill>
                  <a:latin typeface="仿宋" panose="02010609060101010101" charset="-122"/>
                  <a:ea typeface="仿宋" panose="02010609060101010101" charset="-122"/>
                  <a:sym typeface="+mn-ea"/>
                </a:rPr>
                <a:t>近代以来久经磨难的中华民族</a:t>
              </a:r>
              <a:r>
                <a:rPr lang="en-US" altLang="zh-CN" sz="2000" b="1" dirty="0">
                  <a:solidFill>
                    <a:srgbClr val="FF0000"/>
                  </a:solidFill>
                  <a:latin typeface="仿宋" panose="02010609060101010101" charset="-122"/>
                  <a:ea typeface="仿宋" panose="02010609060101010101" charset="-122"/>
                  <a:sym typeface="+mn-ea"/>
                </a:rPr>
                <a:t>从此站起来了。</a:t>
              </a:r>
              <a:r>
                <a:rPr lang="zh-CN" sz="2000" b="1" dirty="0">
                  <a:solidFill>
                    <a:srgbClr val="0000FF"/>
                  </a:solidFill>
                  <a:latin typeface="仿宋" panose="02010609060101010101" charset="-122"/>
                  <a:ea typeface="仿宋" panose="02010609060101010101" charset="-122"/>
                  <a:cs typeface="仿宋" panose="02010609060101010101" charset="-122"/>
                  <a:sym typeface="+mn-ea"/>
                </a:rPr>
                <a:t>为中国社会主义现代化建设奠定了根本政治条件。</a:t>
              </a:r>
            </a:p>
          </p:txBody>
        </p:sp>
        <p:sp>
          <p:nvSpPr>
            <p:cNvPr id="5" name="矩形 4"/>
            <p:cNvSpPr/>
            <p:nvPr/>
          </p:nvSpPr>
          <p:spPr>
            <a:xfrm>
              <a:off x="5258435" y="3269615"/>
              <a:ext cx="5328920" cy="891540"/>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000" b="1" dirty="0">
                  <a:solidFill>
                    <a:srgbClr val="0000FF"/>
                  </a:solidFill>
                  <a:latin typeface="仿宋" panose="02010609060101010101" charset="-122"/>
                  <a:ea typeface="仿宋" panose="02010609060101010101" charset="-122"/>
                  <a:cs typeface="仿宋" panose="02010609060101010101" charset="-122"/>
                  <a:sym typeface="+mn-ea"/>
                </a:rPr>
                <a:t>社会主义革命，在中国建立了社会主义基本制度，从而为以后的一切进步奠定了制度基础。</a:t>
              </a:r>
            </a:p>
          </p:txBody>
        </p:sp>
        <p:sp>
          <p:nvSpPr>
            <p:cNvPr id="6" name="矩形 5"/>
            <p:cNvSpPr/>
            <p:nvPr/>
          </p:nvSpPr>
          <p:spPr>
            <a:xfrm>
              <a:off x="5259070" y="4493895"/>
              <a:ext cx="5328285" cy="1291590"/>
            </a:xfrm>
            <a:prstGeom prst="rect">
              <a:avLst/>
            </a:prstGeom>
            <a:solidFill>
              <a:schemeClr val="bg1"/>
            </a:solidFill>
            <a:ln>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l">
                <a:lnSpc>
                  <a:spcPct val="130000"/>
                </a:lnSpc>
                <a:buFontTx/>
                <a:buNone/>
              </a:pPr>
              <a:r>
                <a:rPr lang="zh-CN" sz="2000" b="1" dirty="0">
                  <a:solidFill>
                    <a:srgbClr val="0000FF"/>
                  </a:solidFill>
                  <a:latin typeface="仿宋" panose="02010609060101010101" charset="-122"/>
                  <a:ea typeface="仿宋" panose="02010609060101010101" charset="-122"/>
                  <a:cs typeface="仿宋" panose="02010609060101010101" charset="-122"/>
                  <a:sym typeface="+mn-ea"/>
                </a:rPr>
                <a:t>中国特色社会主义现代化建设的初步探索，取得了初步成就，为1978年以后的改革开放奠定了一定的物质基础，提供了宝贵的历史经验。</a:t>
              </a:r>
            </a:p>
          </p:txBody>
        </p:sp>
      </p:gr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rcRect l="6604" r="6643"/>
          <a:stretch>
            <a:fillRect/>
          </a:stretch>
        </p:blipFill>
        <p:spPr>
          <a:xfrm>
            <a:off x="294640" y="486410"/>
            <a:ext cx="1619250" cy="251968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AEE16-F9C6-44D7-841A-D98D5F23C374}"/>
              </a:ext>
            </a:extLst>
          </p:cNvPr>
          <p:cNvSpPr>
            <a:spLocks noGrp="1"/>
          </p:cNvSpPr>
          <p:nvPr>
            <p:ph type="title"/>
          </p:nvPr>
        </p:nvSpPr>
        <p:spPr/>
        <p:txBody>
          <a:bodyPr/>
          <a:lstStyle/>
          <a:p>
            <a:endParaRPr lang="zh-CN" altLang="en-US" dirty="0"/>
          </a:p>
        </p:txBody>
      </p:sp>
      <p:pic>
        <p:nvPicPr>
          <p:cNvPr id="2050" name="Picture 2">
            <a:extLst>
              <a:ext uri="{FF2B5EF4-FFF2-40B4-BE49-F238E27FC236}">
                <a16:creationId xmlns:a16="http://schemas.microsoft.com/office/drawing/2014/main" id="{E899E9DE-9D6D-41BA-923C-4FB0B6F95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329" y="565796"/>
            <a:ext cx="4076700" cy="51530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13">
            <a:extLst>
              <a:ext uri="{FF2B5EF4-FFF2-40B4-BE49-F238E27FC236}">
                <a16:creationId xmlns:a16="http://schemas.microsoft.com/office/drawing/2014/main" id="{665157D2-2FDA-4ED2-8134-AF2C9C41C3BB}"/>
              </a:ext>
            </a:extLst>
          </p:cNvPr>
          <p:cNvGrpSpPr/>
          <p:nvPr/>
        </p:nvGrpSpPr>
        <p:grpSpPr>
          <a:xfrm>
            <a:off x="6862491" y="1373204"/>
            <a:ext cx="2579383" cy="3993925"/>
            <a:chOff x="-182412" y="169813"/>
            <a:chExt cx="3125036" cy="2752607"/>
          </a:xfrm>
        </p:grpSpPr>
        <p:sp>
          <p:nvSpPr>
            <p:cNvPr id="7" name="Rectangle 22">
              <a:extLst>
                <a:ext uri="{FF2B5EF4-FFF2-40B4-BE49-F238E27FC236}">
                  <a16:creationId xmlns:a16="http://schemas.microsoft.com/office/drawing/2014/main" id="{AC78ABED-E03F-46C5-AD1A-FD7884A2093A}"/>
                </a:ext>
              </a:extLst>
            </p:cNvPr>
            <p:cNvSpPr/>
            <p:nvPr/>
          </p:nvSpPr>
          <p:spPr>
            <a:xfrm>
              <a:off x="-182412" y="169813"/>
              <a:ext cx="3125036" cy="850901"/>
            </a:xfrm>
            <a:prstGeom prst="rect">
              <a:avLst/>
            </a:prstGeom>
            <a:solidFill>
              <a:schemeClr val="accent2"/>
            </a:solidFill>
            <a:ln w="9525">
              <a:noFill/>
            </a:ln>
          </p:spPr>
          <p:txBody>
            <a:bodyPr lIns="373041" tIns="62173" rIns="62173" bIns="62173" anchor="ctr"/>
            <a:lstStyle/>
            <a:p>
              <a:pPr>
                <a:lnSpc>
                  <a:spcPct val="90000"/>
                </a:lnSpc>
              </a:pPr>
              <a:r>
                <a:rPr lang="zh-CN" altLang="en-US" sz="2800" dirty="0">
                  <a:solidFill>
                    <a:srgbClr val="464646"/>
                  </a:solidFill>
                  <a:latin typeface="simsun" panose="02010600030101010101" pitchFamily="2" charset="-122"/>
                  <a:ea typeface="simsun" panose="02010600030101010101" pitchFamily="2" charset="-122"/>
                </a:rPr>
                <a:t>马克斯</a:t>
              </a:r>
              <a:r>
                <a:rPr lang="en-US" altLang="zh-CN" sz="2800" dirty="0">
                  <a:solidFill>
                    <a:srgbClr val="464646"/>
                  </a:solidFill>
                  <a:latin typeface="simsun" panose="02010600030101010101" pitchFamily="2" charset="-122"/>
                  <a:ea typeface="simsun" panose="02010600030101010101" pitchFamily="2" charset="-122"/>
                </a:rPr>
                <a:t>•</a:t>
              </a:r>
              <a:r>
                <a:rPr lang="zh-CN" altLang="en-US" sz="2800" dirty="0">
                  <a:solidFill>
                    <a:srgbClr val="464646"/>
                  </a:solidFill>
                  <a:latin typeface="simsun" panose="02010600030101010101" pitchFamily="2" charset="-122"/>
                  <a:ea typeface="simsun" panose="02010600030101010101" pitchFamily="2" charset="-122"/>
                </a:rPr>
                <a:t>韦伯</a:t>
              </a:r>
              <a:endParaRPr lang="en-US" altLang="zh-CN" sz="2800" b="1" dirty="0">
                <a:solidFill>
                  <a:schemeClr val="bg1"/>
                </a:solidFill>
                <a:latin typeface="Calibri" panose="020F0502020204030204" pitchFamily="34" charset="0"/>
                <a:ea typeface="宋体" panose="02010600030101010101" pitchFamily="2" charset="-122"/>
                <a:sym typeface="Calibri" panose="020F0502020204030204" pitchFamily="34" charset="0"/>
              </a:endParaRPr>
            </a:p>
          </p:txBody>
        </p:sp>
        <p:grpSp>
          <p:nvGrpSpPr>
            <p:cNvPr id="8" name="Group 8">
              <a:extLst>
                <a:ext uri="{FF2B5EF4-FFF2-40B4-BE49-F238E27FC236}">
                  <a16:creationId xmlns:a16="http://schemas.microsoft.com/office/drawing/2014/main" id="{6169DA2D-A144-4ADC-BA95-096C8C92450A}"/>
                </a:ext>
              </a:extLst>
            </p:cNvPr>
            <p:cNvGrpSpPr/>
            <p:nvPr/>
          </p:nvGrpSpPr>
          <p:grpSpPr>
            <a:xfrm>
              <a:off x="-6155" y="889189"/>
              <a:ext cx="2784976" cy="2033231"/>
              <a:chOff x="-6155" y="179870"/>
              <a:chExt cx="2784976" cy="2033231"/>
            </a:xfrm>
          </p:grpSpPr>
          <p:sp>
            <p:nvSpPr>
              <p:cNvPr id="9" name="Rectangle 29">
                <a:extLst>
                  <a:ext uri="{FF2B5EF4-FFF2-40B4-BE49-F238E27FC236}">
                    <a16:creationId xmlns:a16="http://schemas.microsoft.com/office/drawing/2014/main" id="{F59B77FF-EA8D-4365-BBBD-BFE6646820F1}"/>
                  </a:ext>
                </a:extLst>
              </p:cNvPr>
              <p:cNvSpPr/>
              <p:nvPr/>
            </p:nvSpPr>
            <p:spPr>
              <a:xfrm>
                <a:off x="-6155" y="179870"/>
                <a:ext cx="2772524" cy="2033231"/>
              </a:xfrm>
              <a:prstGeom prst="rect">
                <a:avLst/>
              </a:prstGeom>
              <a:solidFill>
                <a:srgbClr val="000000">
                  <a:alpha val="67058"/>
                </a:srgbClr>
              </a:solidFill>
              <a:ln w="9525">
                <a:noFill/>
              </a:ln>
            </p:spPr>
            <p:txBody>
              <a:bodyPr lIns="62173" tIns="62173" rIns="62173" bIns="62173" anchor="ctr"/>
              <a:lstStyle/>
              <a:p>
                <a:pPr algn="ctr"/>
                <a:endParaRPr lang="zh-CN" altLang="zh-CN" sz="1867" dirty="0">
                  <a:latin typeface="Arial" panose="020B0604020202020204" pitchFamily="34" charset="0"/>
                  <a:ea typeface="宋体" panose="02010600030101010101" pitchFamily="2" charset="-122"/>
                  <a:sym typeface="Segoe UI" panose="020B0502040204020203" pitchFamily="34" charset="0"/>
                </a:endParaRPr>
              </a:p>
            </p:txBody>
          </p:sp>
          <p:sp>
            <p:nvSpPr>
              <p:cNvPr id="10" name="Rectangle 20">
                <a:extLst>
                  <a:ext uri="{FF2B5EF4-FFF2-40B4-BE49-F238E27FC236}">
                    <a16:creationId xmlns:a16="http://schemas.microsoft.com/office/drawing/2014/main" id="{245E17F5-71FE-4731-99EC-15531C8E3B19}"/>
                  </a:ext>
                </a:extLst>
              </p:cNvPr>
              <p:cNvSpPr/>
              <p:nvPr/>
            </p:nvSpPr>
            <p:spPr>
              <a:xfrm>
                <a:off x="-6155" y="215107"/>
                <a:ext cx="2784976" cy="1619808"/>
              </a:xfrm>
              <a:prstGeom prst="rect">
                <a:avLst/>
              </a:prstGeom>
              <a:noFill/>
              <a:ln w="9525">
                <a:noFill/>
              </a:ln>
            </p:spPr>
            <p:txBody>
              <a:bodyPr lIns="124347" tIns="248695" rIns="124341" bIns="124347" anchor="t"/>
              <a:lstStyle/>
              <a:p>
                <a:pPr>
                  <a:lnSpc>
                    <a:spcPct val="120000"/>
                  </a:lnSpc>
                  <a:buClr>
                    <a:srgbClr val="E36C09"/>
                  </a:buClr>
                </a:pPr>
                <a:r>
                  <a:rPr lang="zh-CN" altLang="en-US" sz="2400" dirty="0">
                    <a:solidFill>
                      <a:schemeClr val="bg1"/>
                    </a:solidFill>
                    <a:latin typeface="simsun" panose="02010600030101010101" pitchFamily="2" charset="-122"/>
                    <a:ea typeface="simsun" panose="02010600030101010101" pitchFamily="2" charset="-122"/>
                  </a:rPr>
                  <a:t>专家没有灵魂，纵欲者没有心肝。这个废物幻想着，它已达到前所未有的文明程度。</a:t>
                </a:r>
                <a:endParaRPr lang="en-US" altLang="zh-CN" sz="2400" dirty="0">
                  <a:solidFill>
                    <a:schemeClr val="bg1"/>
                  </a:solidFill>
                  <a:latin typeface="Calibri" panose="020F0502020204030204" pitchFamily="34" charset="0"/>
                  <a:ea typeface="宋体" panose="02010600030101010101" pitchFamily="2" charset="-122"/>
                  <a:sym typeface="Calibri" panose="020F0502020204030204" pitchFamily="34" charset="0"/>
                </a:endParaRPr>
              </a:p>
            </p:txBody>
          </p:sp>
        </p:grpSp>
      </p:grpSp>
      <p:sp>
        <p:nvSpPr>
          <p:cNvPr id="5" name="矩形 4">
            <a:extLst>
              <a:ext uri="{FF2B5EF4-FFF2-40B4-BE49-F238E27FC236}">
                <a16:creationId xmlns:a16="http://schemas.microsoft.com/office/drawing/2014/main" id="{83002222-86BD-4FBE-B4E4-09E6033C494F}"/>
              </a:ext>
            </a:extLst>
          </p:cNvPr>
          <p:cNvSpPr/>
          <p:nvPr/>
        </p:nvSpPr>
        <p:spPr>
          <a:xfrm>
            <a:off x="261786" y="5988042"/>
            <a:ext cx="6906121" cy="369332"/>
          </a:xfrm>
          <a:prstGeom prst="rect">
            <a:avLst/>
          </a:prstGeom>
        </p:spPr>
        <p:txBody>
          <a:bodyPr wrap="none">
            <a:spAutoFit/>
          </a:bodyPr>
          <a:lstStyle/>
          <a:p>
            <a:r>
              <a:rPr lang="en-US" altLang="zh-CN" dirty="0"/>
              <a:t>(Max Weber, 1864</a:t>
            </a:r>
            <a:r>
              <a:rPr lang="zh-CN" altLang="en-US" dirty="0"/>
              <a:t>年</a:t>
            </a:r>
            <a:r>
              <a:rPr lang="en-US" altLang="zh-CN" dirty="0"/>
              <a:t>4</a:t>
            </a:r>
            <a:r>
              <a:rPr lang="zh-CN" altLang="en-US" dirty="0"/>
              <a:t>月</a:t>
            </a:r>
            <a:r>
              <a:rPr lang="en-US" altLang="zh-CN" dirty="0"/>
              <a:t>21</a:t>
            </a:r>
            <a:r>
              <a:rPr lang="zh-CN" altLang="en-US" dirty="0"/>
              <a:t>日</a:t>
            </a:r>
            <a:r>
              <a:rPr lang="en-US" altLang="zh-CN" dirty="0"/>
              <a:t>-1920</a:t>
            </a:r>
            <a:r>
              <a:rPr lang="zh-CN" altLang="en-US" dirty="0"/>
              <a:t>年</a:t>
            </a:r>
            <a:r>
              <a:rPr lang="en-US" altLang="zh-CN" dirty="0"/>
              <a:t>6</a:t>
            </a:r>
            <a:r>
              <a:rPr lang="zh-CN" altLang="en-US" dirty="0"/>
              <a:t>月</a:t>
            </a:r>
            <a:r>
              <a:rPr lang="en-US" altLang="zh-CN" dirty="0"/>
              <a:t>14</a:t>
            </a:r>
            <a:r>
              <a:rPr lang="zh-CN" altLang="en-US" dirty="0"/>
              <a:t>日</a:t>
            </a:r>
            <a:r>
              <a:rPr lang="en-US" altLang="zh-CN" dirty="0"/>
              <a:t>)</a:t>
            </a:r>
            <a:r>
              <a:rPr lang="zh-CN" altLang="en-US" dirty="0">
                <a:solidFill>
                  <a:srgbClr val="464646"/>
                </a:solidFill>
                <a:latin typeface="simsun" panose="02010600030101010101" pitchFamily="2" charset="-122"/>
                <a:ea typeface="simsun" panose="02010600030101010101" pitchFamily="2" charset="-122"/>
              </a:rPr>
              <a:t>德国社会学家和哲学家</a:t>
            </a:r>
            <a:endParaRPr lang="zh-CN" altLang="en-US" dirty="0"/>
          </a:p>
        </p:txBody>
      </p:sp>
    </p:spTree>
    <p:extLst>
      <p:ext uri="{BB962C8B-B14F-4D97-AF65-F5344CB8AC3E}">
        <p14:creationId xmlns:p14="http://schemas.microsoft.com/office/powerpoint/2010/main" val="1232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filter="fade">
                                      <p:cBhvr>
                                        <p:cTn id="7" dur="500"/>
                                        <p:tgtEl>
                                          <p:spTgt spid="6"/>
                                        </p:tgtEl>
                                      </p:cBhvr>
                                    </p:animEffect>
                                  </p:childTnLst>
                                </p:cTn>
                              </p:par>
                              <p:par>
                                <p:cTn id="8" presetID="64" presetClass="path" presetSubtype="0" decel="100000" fill="hold" nodeType="withEffect">
                                  <p:stCondLst>
                                    <p:cond delay="0"/>
                                  </p:stCondLst>
                                  <p:childTnLst>
                                    <p:animMotion origin="layout" path="M -1.45833E-6 3.7037E-7 L -1.45833E-6 -0.28843 " pathEditMode="relative" rAng="0" ptsTypes="AA">
                                      <p:cBhvr>
                                        <p:cTn id="9" dur="1000" fill="hold"/>
                                        <p:tgtEl>
                                          <p:spTgt spid="6"/>
                                        </p:tgtEl>
                                        <p:attrNameLst>
                                          <p:attrName>ppt_x</p:attrName>
                                          <p:attrName>ppt_y</p:attrName>
                                        </p:attrNameLst>
                                      </p:cBhvr>
                                      <p:rCtr x="0" y="-14421"/>
                                    </p:animMotion>
                                  </p:childTnLst>
                                </p:cTn>
                              </p:par>
                            </p:childTnLst>
                          </p:cTn>
                        </p:par>
                      </p:childTnLst>
                    </p:cTn>
                  </p:par>
                  <p:par>
                    <p:cTn id="10" fill="hold">
                      <p:stCondLst>
                        <p:cond delay="indefinite"/>
                      </p:stCondLst>
                      <p:childTnLst>
                        <p:par>
                          <p:cTn id="11" fill="hold">
                            <p:stCondLst>
                              <p:cond delay="0"/>
                            </p:stCondLst>
                            <p:childTnLst>
                              <p:par>
                                <p:cTn id="12" presetID="42" presetClass="path" presetSubtype="0" decel="100000" fill="hold" nodeType="clickEffect">
                                  <p:stCondLst>
                                    <p:cond delay="0"/>
                                  </p:stCondLst>
                                  <p:childTnLst>
                                    <p:animMotion origin="layout" path="M -1.45833E-6 -0.28843 L -1.45833E-6 3.7037E-7 " pathEditMode="relative" rAng="0" ptsTypes="AA">
                                      <p:cBhvr>
                                        <p:cTn id="13" dur="1000" fill="hold"/>
                                        <p:tgtEl>
                                          <p:spTgt spid="6"/>
                                        </p:tgtEl>
                                        <p:attrNameLst>
                                          <p:attrName>ppt_x</p:attrName>
                                          <p:attrName>ppt_y</p:attrName>
                                        </p:attrNameLst>
                                      </p:cBhvr>
                                      <p:rCtr x="0" y="1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075B6-9E0E-42E1-AD3F-7867D9507AB9}"/>
              </a:ext>
            </a:extLst>
          </p:cNvPr>
          <p:cNvSpPr>
            <a:spLocks noGrp="1"/>
          </p:cNvSpPr>
          <p:nvPr>
            <p:ph type="title"/>
          </p:nvPr>
        </p:nvSpPr>
        <p:spPr>
          <a:xfrm>
            <a:off x="1035685" y="1166495"/>
            <a:ext cx="9937115" cy="820420"/>
          </a:xfrm>
        </p:spPr>
        <p:txBody>
          <a:bodyPr>
            <a:normAutofit fontScale="90000"/>
          </a:bodyPr>
          <a:lstStyle/>
          <a:p>
            <a:r>
              <a:rPr lang="zh-CN" altLang="en-US" dirty="0"/>
              <a:t>始终以马克思主义中国化的最新成果为指导</a:t>
            </a:r>
          </a:p>
        </p:txBody>
      </p:sp>
      <p:sp>
        <p:nvSpPr>
          <p:cNvPr id="3" name="内容占位符 2">
            <a:extLst>
              <a:ext uri="{FF2B5EF4-FFF2-40B4-BE49-F238E27FC236}">
                <a16:creationId xmlns:a16="http://schemas.microsoft.com/office/drawing/2014/main" id="{E71337FC-AA08-480F-B7F0-CEFFB1459AE7}"/>
              </a:ext>
            </a:extLst>
          </p:cNvPr>
          <p:cNvSpPr>
            <a:spLocks noGrp="1"/>
          </p:cNvSpPr>
          <p:nvPr>
            <p:ph idx="1"/>
          </p:nvPr>
        </p:nvSpPr>
        <p:spPr/>
        <p:txBody>
          <a:bodyPr/>
          <a:lstStyle/>
          <a:p>
            <a:r>
              <a:rPr lang="zh-CN" altLang="en-US" dirty="0"/>
              <a:t>马克思主义始终坚持人民立场，致力于推动实现全人类的解放，为人们认识世界、改造世界提供了强大的思想武器和精神力量。</a:t>
            </a:r>
            <a:endParaRPr lang="en-US" altLang="zh-CN" dirty="0"/>
          </a:p>
          <a:p>
            <a:r>
              <a:rPr lang="zh-CN" altLang="en-US" dirty="0"/>
              <a:t>马克思主义之所以具有跨越国度、超越时空的影响力、解释力、生命力，就在于这一思想理论</a:t>
            </a:r>
            <a:r>
              <a:rPr lang="zh-CN" altLang="en-US" dirty="0">
                <a:solidFill>
                  <a:srgbClr val="FF0000"/>
                </a:solidFill>
              </a:rPr>
              <a:t>牢牢植根于</a:t>
            </a:r>
            <a:r>
              <a:rPr lang="zh-CN" altLang="en-US" dirty="0"/>
              <a:t>人民群众，</a:t>
            </a:r>
            <a:r>
              <a:rPr lang="zh-CN" altLang="en-US" dirty="0">
                <a:solidFill>
                  <a:srgbClr val="FF0000"/>
                </a:solidFill>
              </a:rPr>
              <a:t>指明了依靠人民推动历史前进的人间正道。</a:t>
            </a:r>
            <a:endParaRPr lang="en-US" altLang="zh-CN" dirty="0">
              <a:solidFill>
                <a:srgbClr val="FF0000"/>
              </a:solidFill>
            </a:endParaRPr>
          </a:p>
          <a:p>
            <a:r>
              <a:rPr lang="zh-CN" altLang="en-US" dirty="0"/>
              <a:t>为人类追求幸福提供思想指引和行动指南，是马克思主义放射出永恒光芒的根本原因。只要人类追求幸福的脚步没有停歇，马克思主义的历史使命就不会结束，马克思主义就具有永恒的价值。</a:t>
            </a:r>
          </a:p>
        </p:txBody>
      </p:sp>
    </p:spTree>
    <p:extLst>
      <p:ext uri="{BB962C8B-B14F-4D97-AF65-F5344CB8AC3E}">
        <p14:creationId xmlns:p14="http://schemas.microsoft.com/office/powerpoint/2010/main" val="25056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B1F772C-A9D4-431E-9751-6C409F76C3D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7139" y="2473671"/>
            <a:ext cx="4631513" cy="2605226"/>
          </a:xfrm>
        </p:spPr>
      </p:pic>
      <p:sp>
        <p:nvSpPr>
          <p:cNvPr id="6" name="矩形 5">
            <a:extLst>
              <a:ext uri="{FF2B5EF4-FFF2-40B4-BE49-F238E27FC236}">
                <a16:creationId xmlns:a16="http://schemas.microsoft.com/office/drawing/2014/main" id="{A0DF7FEF-E0B8-47C6-9413-0FD41E9E05D4}"/>
              </a:ext>
            </a:extLst>
          </p:cNvPr>
          <p:cNvSpPr/>
          <p:nvPr/>
        </p:nvSpPr>
        <p:spPr>
          <a:xfrm>
            <a:off x="5844086" y="1519832"/>
            <a:ext cx="6102749" cy="5249194"/>
          </a:xfrm>
          <a:prstGeom prst="rect">
            <a:avLst/>
          </a:prstGeom>
        </p:spPr>
        <p:txBody>
          <a:bodyPr wrap="square">
            <a:spAutoFit/>
          </a:bodyPr>
          <a:lstStyle/>
          <a:p>
            <a:pPr>
              <a:lnSpc>
                <a:spcPts val="2880"/>
              </a:lnSpc>
            </a:pPr>
            <a:r>
              <a:rPr lang="zh-CN" altLang="en-US" sz="2000" b="1" dirty="0">
                <a:solidFill>
                  <a:srgbClr val="222222"/>
                </a:solidFill>
                <a:latin typeface="黑体" panose="02010609060101010101" pitchFamily="49" charset="-122"/>
                <a:ea typeface="黑体" panose="02010609060101010101" pitchFamily="49" charset="-122"/>
              </a:rPr>
              <a:t>    “马克思的思想理论源于那个时代又超越了那个时代，既是那个时代精神的精华又是整个人类精神的精华。”</a:t>
            </a:r>
            <a:endParaRPr lang="en-US" altLang="zh-CN" sz="2000" b="1" dirty="0">
              <a:solidFill>
                <a:srgbClr val="222222"/>
              </a:solidFill>
              <a:latin typeface="黑体" panose="02010609060101010101" pitchFamily="49" charset="-122"/>
              <a:ea typeface="黑体" panose="02010609060101010101" pitchFamily="49" charset="-122"/>
            </a:endParaRPr>
          </a:p>
          <a:p>
            <a:pPr>
              <a:lnSpc>
                <a:spcPts val="2880"/>
              </a:lnSpc>
            </a:pPr>
            <a:r>
              <a:rPr lang="zh-CN" altLang="en-US" sz="2000" b="1" dirty="0">
                <a:latin typeface="黑体" panose="02010609060101010101" pitchFamily="49" charset="-122"/>
                <a:ea typeface="黑体" panose="02010609060101010101" pitchFamily="49" charset="-122"/>
              </a:rPr>
              <a:t>    马克思主义是科学的理论，创造性地揭示了人类社会发展规律。</a:t>
            </a:r>
            <a:endParaRPr lang="en-US" altLang="zh-CN" sz="2000" b="1" dirty="0">
              <a:latin typeface="黑体" panose="02010609060101010101" pitchFamily="49" charset="-122"/>
              <a:ea typeface="黑体" panose="02010609060101010101" pitchFamily="49" charset="-122"/>
            </a:endParaRPr>
          </a:p>
          <a:p>
            <a:pPr>
              <a:lnSpc>
                <a:spcPts val="2880"/>
              </a:lnSpc>
            </a:pPr>
            <a:r>
              <a:rPr lang="zh-CN" altLang="en-US" sz="2000" b="1" dirty="0">
                <a:latin typeface="黑体" panose="02010609060101010101" pitchFamily="49" charset="-122"/>
                <a:ea typeface="黑体" panose="02010609060101010101" pitchFamily="49" charset="-122"/>
              </a:rPr>
              <a:t>    马克思主义是人民的理论，第一次创立了人民实现自身解放的思想体系。</a:t>
            </a:r>
            <a:endParaRPr lang="en-US" altLang="zh-CN" sz="2000" b="1" dirty="0">
              <a:latin typeface="黑体" panose="02010609060101010101" pitchFamily="49" charset="-122"/>
              <a:ea typeface="黑体" panose="02010609060101010101" pitchFamily="49" charset="-122"/>
            </a:endParaRPr>
          </a:p>
          <a:p>
            <a:pPr>
              <a:lnSpc>
                <a:spcPts val="2880"/>
              </a:lnSpc>
            </a:pPr>
            <a:r>
              <a:rPr lang="zh-CN" altLang="en-US" sz="2000" b="1" dirty="0">
                <a:latin typeface="黑体" panose="02010609060101010101" pitchFamily="49" charset="-122"/>
                <a:ea typeface="黑体" panose="02010609060101010101" pitchFamily="49" charset="-122"/>
              </a:rPr>
              <a:t>    马克思主义是实践的理论，指引着人民改造世界的行动。</a:t>
            </a:r>
            <a:endParaRPr lang="en-US" altLang="zh-CN" sz="2000" b="1" dirty="0">
              <a:latin typeface="黑体" panose="02010609060101010101" pitchFamily="49" charset="-122"/>
              <a:ea typeface="黑体" panose="02010609060101010101" pitchFamily="49" charset="-122"/>
            </a:endParaRPr>
          </a:p>
          <a:p>
            <a:pPr>
              <a:lnSpc>
                <a:spcPts val="2880"/>
              </a:lnSpc>
            </a:pPr>
            <a:r>
              <a:rPr lang="zh-CN" altLang="en-US" sz="2000" b="1" dirty="0">
                <a:latin typeface="黑体" panose="02010609060101010101" pitchFamily="49" charset="-122"/>
                <a:ea typeface="黑体" panose="02010609060101010101" pitchFamily="49" charset="-122"/>
              </a:rPr>
              <a:t>    马克思主义是不断发展的开放的理论，始终站在时代前沿。</a:t>
            </a:r>
            <a:endParaRPr lang="en-US" altLang="zh-CN" sz="2000" b="1" dirty="0">
              <a:latin typeface="黑体" panose="02010609060101010101" pitchFamily="49" charset="-122"/>
              <a:ea typeface="黑体" panose="02010609060101010101" pitchFamily="49" charset="-122"/>
            </a:endParaRPr>
          </a:p>
          <a:p>
            <a:pPr>
              <a:lnSpc>
                <a:spcPts val="2880"/>
              </a:lnSpc>
            </a:pPr>
            <a:r>
              <a:rPr lang="zh-CN" altLang="en-US" sz="2000" b="1" dirty="0">
                <a:solidFill>
                  <a:srgbClr val="222222"/>
                </a:solidFill>
                <a:latin typeface="黑体" panose="02010609060101010101" pitchFamily="49" charset="-122"/>
                <a:ea typeface="黑体" panose="02010609060101010101" pitchFamily="49" charset="-122"/>
              </a:rPr>
              <a:t>    它不是教条而是行动指南，始终随着实践的发展而发展。无论时代如何变迁，马克思主义始终具有无与伦比的思想伟力。</a:t>
            </a:r>
            <a:endParaRPr lang="zh-CN" altLang="en-US" sz="2000" b="1" dirty="0">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CEE2A517-898E-4F3C-AE6B-2E5CDB75A904}"/>
              </a:ext>
            </a:extLst>
          </p:cNvPr>
          <p:cNvSpPr/>
          <p:nvPr/>
        </p:nvSpPr>
        <p:spPr>
          <a:xfrm>
            <a:off x="2153477" y="565388"/>
            <a:ext cx="7388087" cy="738664"/>
          </a:xfrm>
          <a:prstGeom prst="rect">
            <a:avLst/>
          </a:prstGeom>
        </p:spPr>
        <p:txBody>
          <a:bodyPr wrap="square">
            <a:spAutoFit/>
          </a:bodyPr>
          <a:lstStyle/>
          <a:p>
            <a:pPr algn="ctr"/>
            <a:r>
              <a:rPr lang="zh-CN" altLang="en-US" sz="2400" b="1" dirty="0">
                <a:solidFill>
                  <a:srgbClr val="404040"/>
                </a:solidFill>
                <a:latin typeface="PingFang SC"/>
              </a:rPr>
              <a:t>习近平：在纪念马克思诞辰</a:t>
            </a:r>
            <a:r>
              <a:rPr lang="en-US" altLang="zh-CN" sz="2400" b="1" dirty="0">
                <a:solidFill>
                  <a:srgbClr val="404040"/>
                </a:solidFill>
                <a:latin typeface="PingFang SC"/>
              </a:rPr>
              <a:t>200</a:t>
            </a:r>
            <a:r>
              <a:rPr lang="zh-CN" altLang="en-US" sz="2400" b="1" dirty="0">
                <a:solidFill>
                  <a:srgbClr val="404040"/>
                </a:solidFill>
                <a:latin typeface="PingFang SC"/>
              </a:rPr>
              <a:t>周年大会上的讲话</a:t>
            </a:r>
          </a:p>
          <a:p>
            <a:pPr algn="ctr"/>
            <a:r>
              <a:rPr lang="en-US" altLang="zh-CN" b="1" dirty="0">
                <a:solidFill>
                  <a:srgbClr val="404040"/>
                </a:solidFill>
                <a:latin typeface="PingFang SC"/>
              </a:rPr>
              <a:t>2018-05-04 16:36:44 </a:t>
            </a:r>
            <a:r>
              <a:rPr lang="zh-CN" altLang="en-US" b="1" dirty="0">
                <a:solidFill>
                  <a:srgbClr val="404040"/>
                </a:solidFill>
                <a:latin typeface="PingFang SC"/>
              </a:rPr>
              <a:t>来源： 新华网</a:t>
            </a:r>
            <a:endParaRPr lang="zh-CN" altLang="en-US" b="1" i="0" dirty="0">
              <a:solidFill>
                <a:srgbClr val="404040"/>
              </a:solidFill>
              <a:effectLst/>
              <a:latin typeface="PingFang SC"/>
            </a:endParaRPr>
          </a:p>
        </p:txBody>
      </p:sp>
    </p:spTree>
    <p:extLst>
      <p:ext uri="{BB962C8B-B14F-4D97-AF65-F5344CB8AC3E}">
        <p14:creationId xmlns:p14="http://schemas.microsoft.com/office/powerpoint/2010/main" val="417282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txBox="1">
            <a:spLocks noGrp="1" noChangeArrowheads="1"/>
          </p:cNvSpPr>
          <p:nvPr>
            <p:ph type="body" sz="half" idx="1"/>
          </p:nvPr>
        </p:nvSpPr>
        <p:spPr bwMode="auto">
          <a:xfrm>
            <a:off x="2262505" y="1868805"/>
            <a:ext cx="8543925" cy="3743325"/>
          </a:xfr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numCol="1" spcCol="0" rtlCol="0" fromWordArt="0" anchor="ctr" anchorCtr="0" forceAA="0" compatLnSpc="1">
            <a:spAutoFit/>
          </a:bodyPr>
          <a:lstStyle/>
          <a:p>
            <a:pPr marL="0" lvl="0" algn="l">
              <a:lnSpc>
                <a:spcPct val="130000"/>
              </a:lnSpc>
              <a:spcBef>
                <a:spcPct val="20000"/>
              </a:spcBef>
              <a:spcAft>
                <a:spcPts val="0"/>
              </a:spcAft>
              <a:buClrTx/>
              <a:buSzTx/>
              <a:buFontTx/>
              <a:buNone/>
              <a:defRPr/>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1.中国革命、建设和改革的实践证明，要运用马克思主义指导实践，必须实现马克思主义中国化</a:t>
            </a:r>
            <a:r>
              <a:rPr lang="zh-CN" altLang="en-US"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a:t>
            </a:r>
            <a:r>
              <a:rPr lang="en-US" altLang="zh-CN" sz="2400" b="1" dirty="0">
                <a:solidFill>
                  <a:srgbClr val="0000FF"/>
                </a:solidFill>
                <a:latin typeface="仿宋" panose="02010609060101010101" charset="-122"/>
                <a:ea typeface="仿宋" panose="02010609060101010101" charset="-122"/>
                <a:cs typeface="仿宋" panose="02010609060101010101" charset="-122"/>
                <a:sym typeface="Arial" panose="020B0604020202020204" pitchFamily="34" charset="0"/>
              </a:rPr>
              <a:t>马克思主义之所以能够中国化的原因在于：</a:t>
            </a:r>
          </a:p>
          <a:p>
            <a:pPr marL="0" lvl="0" algn="l">
              <a:lnSpc>
                <a:spcPct val="130000"/>
              </a:lnSpc>
              <a:spcBef>
                <a:spcPct val="20000"/>
              </a:spcBef>
              <a:spcAft>
                <a:spcPts val="0"/>
              </a:spcAft>
              <a:buClrTx/>
              <a:buSzTx/>
              <a:buFontTx/>
              <a:buNone/>
              <a:defRP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A 马克思主义理论的内在要求</a:t>
            </a:r>
          </a:p>
          <a:p>
            <a:pPr marL="0" lvl="0" algn="l">
              <a:lnSpc>
                <a:spcPct val="130000"/>
              </a:lnSpc>
              <a:spcBef>
                <a:spcPct val="20000"/>
              </a:spcBef>
              <a:spcAft>
                <a:spcPts val="0"/>
              </a:spcAft>
              <a:buClrTx/>
              <a:buSzTx/>
              <a:buFontTx/>
              <a:buNone/>
              <a:defRP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B 马克思主义与中华民族文化具有相融性</a:t>
            </a:r>
          </a:p>
          <a:p>
            <a:pPr marL="0" lvl="0" algn="l">
              <a:lnSpc>
                <a:spcPct val="130000"/>
              </a:lnSpc>
              <a:spcBef>
                <a:spcPct val="20000"/>
              </a:spcBef>
              <a:spcAft>
                <a:spcPts val="0"/>
              </a:spcAft>
              <a:buClrTx/>
              <a:buSzTx/>
              <a:buFontTx/>
              <a:buNone/>
              <a:defRP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C 中国革命、建设和改革的实践需要马克思主义指导</a:t>
            </a:r>
          </a:p>
          <a:p>
            <a:pPr marL="0" lvl="0" algn="l">
              <a:lnSpc>
                <a:spcPct val="130000"/>
              </a:lnSpc>
              <a:spcBef>
                <a:spcPct val="20000"/>
              </a:spcBef>
              <a:spcAft>
                <a:spcPts val="0"/>
              </a:spcAft>
              <a:buClrTx/>
              <a:buSzTx/>
              <a:buFontTx/>
              <a:buNone/>
              <a:defRP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D 马克思主义为中国革命、建设和改革提供了现实的发展模式</a:t>
            </a:r>
          </a:p>
        </p:txBody>
      </p:sp>
      <p:sp>
        <p:nvSpPr>
          <p:cNvPr id="2" name="Rectangle 3"/>
          <p:cNvSpPr txBox="1">
            <a:spLocks noGrp="1" noChangeArrowheads="1"/>
          </p:cNvSpPr>
          <p:nvPr/>
        </p:nvSpPr>
        <p:spPr bwMode="auto">
          <a:xfrm>
            <a:off x="5467350" y="937895"/>
            <a:ext cx="1257300" cy="570865"/>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lvl="0" algn="l">
              <a:lnSpc>
                <a:spcPct val="130000"/>
              </a:lnSpc>
              <a:spcBef>
                <a:spcPct val="20000"/>
              </a:spcBef>
              <a:spcAft>
                <a:spcPts val="0"/>
              </a:spcAft>
              <a:buClrTx/>
              <a:buSzTx/>
              <a:buFontTx/>
              <a:buNone/>
              <a:defRPr/>
            </a:pPr>
            <a:r>
              <a:rPr lang="zh-CN" altLang="en-US" sz="2400" b="1" dirty="0">
                <a:solidFill>
                  <a:srgbClr val="FF0000"/>
                </a:solidFill>
                <a:latin typeface="楷体" panose="02010609060101010101" charset="-122"/>
                <a:ea typeface="楷体" panose="02010609060101010101" charset="-122"/>
                <a:sym typeface="Arial" panose="020B0604020202020204" pitchFamily="34" charset="0"/>
              </a:rPr>
              <a:t>选择题</a:t>
            </a:r>
          </a:p>
        </p:txBody>
      </p:sp>
      <p:pic>
        <p:nvPicPr>
          <p:cNvPr id="3" name="图片 2"/>
          <p:cNvPicPr>
            <a:picLocks noChangeAspect="1"/>
          </p:cNvPicPr>
          <p:nvPr/>
        </p:nvPicPr>
        <p:blipFill>
          <a:blip r:embed="rId3"/>
          <a:stretch>
            <a:fillRect/>
          </a:stretch>
        </p:blipFill>
        <p:spPr>
          <a:xfrm>
            <a:off x="471805" y="793115"/>
            <a:ext cx="1638300" cy="169926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14"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767070"/>
            <a:ext cx="12192000" cy="108775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Grp="1" noChangeArrowheads="1"/>
          </p:cNvSpPr>
          <p:nvPr/>
        </p:nvSpPr>
        <p:spPr bwMode="auto">
          <a:xfrm>
            <a:off x="5467350" y="937895"/>
            <a:ext cx="1257300" cy="570865"/>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lvl="0" algn="l">
              <a:lnSpc>
                <a:spcPct val="130000"/>
              </a:lnSpc>
              <a:spcBef>
                <a:spcPct val="20000"/>
              </a:spcBef>
              <a:spcAft>
                <a:spcPts val="0"/>
              </a:spcAft>
              <a:buClrTx/>
              <a:buSzTx/>
              <a:buFontTx/>
              <a:buNone/>
              <a:defRPr/>
            </a:pPr>
            <a:r>
              <a:rPr lang="zh-CN" altLang="en-US" sz="2400" b="1" dirty="0">
                <a:solidFill>
                  <a:srgbClr val="FF0000"/>
                </a:solidFill>
                <a:latin typeface="楷体" panose="02010609060101010101" charset="-122"/>
                <a:ea typeface="楷体" panose="02010609060101010101" charset="-122"/>
                <a:sym typeface="Arial" panose="020B0604020202020204" pitchFamily="34" charset="0"/>
              </a:rPr>
              <a:t>选择题</a:t>
            </a:r>
          </a:p>
        </p:txBody>
      </p:sp>
      <p:pic>
        <p:nvPicPr>
          <p:cNvPr id="3" name="图片 2"/>
          <p:cNvPicPr>
            <a:picLocks noChangeAspect="1"/>
          </p:cNvPicPr>
          <p:nvPr/>
        </p:nvPicPr>
        <p:blipFill>
          <a:blip r:embed="rId3"/>
          <a:stretch>
            <a:fillRect/>
          </a:stretch>
        </p:blipFill>
        <p:spPr>
          <a:xfrm>
            <a:off x="471805" y="793115"/>
            <a:ext cx="1638300" cy="169926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14"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767070"/>
            <a:ext cx="12192000" cy="1087755"/>
          </a:xfrm>
          <a:prstGeom prst="rect">
            <a:avLst/>
          </a:prstGeom>
        </p:spPr>
      </p:pic>
      <p:sp>
        <p:nvSpPr>
          <p:cNvPr id="51203" name="Rectangle 6"/>
          <p:cNvSpPr txBox="1"/>
          <p:nvPr/>
        </p:nvSpPr>
        <p:spPr bwMode="auto">
          <a:xfrm>
            <a:off x="2479040" y="1941830"/>
            <a:ext cx="8280400" cy="3263900"/>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compatLnSpc="1">
            <a:spAutoFit/>
          </a:bodyPr>
          <a:lstStyle/>
          <a:p>
            <a:pPr lvl="0" indent="-228600" algn="l">
              <a:lnSpc>
                <a:spcPct val="130000"/>
              </a:lnSpc>
              <a:spcBef>
                <a:spcPct val="20000"/>
              </a:spcBef>
              <a:spcAft>
                <a:spcPts val="0"/>
              </a:spcAft>
              <a:buClrTx/>
              <a:buSzTx/>
              <a:buFontTx/>
              <a:defRPr/>
            </a:pPr>
            <a:r>
              <a:rPr lang="en-US" altLang="zh-CN" sz="2400" b="1" dirty="0">
                <a:solidFill>
                  <a:srgbClr val="0000FF"/>
                </a:solidFill>
                <a:latin typeface="仿宋" panose="02010609060101010101" charset="-122"/>
                <a:ea typeface="仿宋" panose="02010609060101010101" charset="-122"/>
                <a:cs typeface="仿宋" panose="02010609060101010101" charset="-122"/>
                <a:sym typeface="+mn-ea"/>
              </a:rPr>
              <a:t>2.在中国革命、建设、改革的历史进程中，马克思主义中国化实现了两次历史性飞跃。第二次历史性飞跃发生在：</a:t>
            </a:r>
          </a:p>
          <a:p>
            <a:pPr lvl="0" indent="-228600" algn="l">
              <a:lnSpc>
                <a:spcPct val="130000"/>
              </a:lnSpc>
              <a:spcBef>
                <a:spcPct val="20000"/>
              </a:spcBef>
              <a:spcAft>
                <a:spcPts val="0"/>
              </a:spcAft>
              <a:buClrTx/>
              <a:buSzTx/>
              <a:buFontTx/>
              <a:defRP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A 社会主义改造结束后的时期   </a:t>
            </a:r>
          </a:p>
          <a:p>
            <a:pPr lvl="0" indent="-228600" algn="l">
              <a:lnSpc>
                <a:spcPct val="130000"/>
              </a:lnSpc>
              <a:spcBef>
                <a:spcPct val="20000"/>
              </a:spcBef>
              <a:spcAft>
                <a:spcPts val="0"/>
              </a:spcAft>
              <a:buClrTx/>
              <a:buSzTx/>
              <a:buFontTx/>
              <a:defRP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B 社会主义建设时期  </a:t>
            </a:r>
          </a:p>
          <a:p>
            <a:pPr lvl="0" indent="-228600" algn="l">
              <a:lnSpc>
                <a:spcPct val="130000"/>
              </a:lnSpc>
              <a:spcBef>
                <a:spcPct val="20000"/>
              </a:spcBef>
              <a:spcAft>
                <a:spcPts val="0"/>
              </a:spcAft>
              <a:buClrTx/>
              <a:buSzTx/>
              <a:buFontTx/>
              <a:defRP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C 社会主义进入改革开放的新时期。 </a:t>
            </a:r>
          </a:p>
          <a:p>
            <a:pPr lvl="0" indent="-228600" algn="l">
              <a:lnSpc>
                <a:spcPct val="130000"/>
              </a:lnSpc>
              <a:spcBef>
                <a:spcPct val="20000"/>
              </a:spcBef>
              <a:spcAft>
                <a:spcPts val="0"/>
              </a:spcAft>
              <a:buClrTx/>
              <a:buSzTx/>
              <a:buFontTx/>
              <a:defRPr/>
            </a:pPr>
            <a:r>
              <a:rPr lang="en-US" altLang="zh-CN" sz="2400" b="1" dirty="0">
                <a:solidFill>
                  <a:srgbClr val="FF0000"/>
                </a:solidFill>
                <a:latin typeface="仿宋" panose="02010609060101010101" charset="-122"/>
                <a:ea typeface="仿宋" panose="02010609060101010101" charset="-122"/>
                <a:cs typeface="仿宋" panose="02010609060101010101" charset="-122"/>
                <a:sym typeface="+mn-ea"/>
              </a:rPr>
              <a:t>D 新中国成立后的时期</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Grp="1" noChangeArrowheads="1"/>
          </p:cNvSpPr>
          <p:nvPr/>
        </p:nvSpPr>
        <p:spPr bwMode="auto">
          <a:xfrm>
            <a:off x="5467350" y="868134"/>
            <a:ext cx="1727835" cy="710387"/>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lvl="0" algn="l">
              <a:lnSpc>
                <a:spcPct val="130000"/>
              </a:lnSpc>
              <a:spcBef>
                <a:spcPct val="20000"/>
              </a:spcBef>
              <a:spcAft>
                <a:spcPts val="0"/>
              </a:spcAft>
              <a:buClrTx/>
              <a:buSzTx/>
              <a:buFontTx/>
              <a:buNone/>
              <a:defRPr/>
            </a:pPr>
            <a:r>
              <a:rPr lang="zh-CN" altLang="en-US" sz="3600" b="1" dirty="0">
                <a:solidFill>
                  <a:srgbClr val="FF0000"/>
                </a:solidFill>
                <a:latin typeface="楷体" panose="02010609060101010101" charset="-122"/>
                <a:ea typeface="楷体" panose="02010609060101010101" charset="-122"/>
                <a:sym typeface="Arial" panose="020B0604020202020204" pitchFamily="34" charset="0"/>
              </a:rPr>
              <a:t>思考题</a:t>
            </a:r>
          </a:p>
        </p:txBody>
      </p:sp>
      <p:pic>
        <p:nvPicPr>
          <p:cNvPr id="3" name="图片 2"/>
          <p:cNvPicPr>
            <a:picLocks noChangeAspect="1"/>
          </p:cNvPicPr>
          <p:nvPr/>
        </p:nvPicPr>
        <p:blipFill>
          <a:blip r:embed="rId3"/>
          <a:stretch>
            <a:fillRect/>
          </a:stretch>
        </p:blipFill>
        <p:spPr>
          <a:xfrm>
            <a:off x="471805" y="793115"/>
            <a:ext cx="1638300" cy="169926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14"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767070"/>
            <a:ext cx="12192000" cy="1087755"/>
          </a:xfrm>
          <a:prstGeom prst="rect">
            <a:avLst/>
          </a:prstGeom>
        </p:spPr>
      </p:pic>
      <p:sp>
        <p:nvSpPr>
          <p:cNvPr id="51203" name="Rectangle 6"/>
          <p:cNvSpPr txBox="1"/>
          <p:nvPr/>
        </p:nvSpPr>
        <p:spPr bwMode="auto">
          <a:xfrm>
            <a:off x="2726690" y="2751455"/>
            <a:ext cx="8280400" cy="2501900"/>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compatLnSpc="1">
            <a:spAutoFit/>
          </a:bodyPr>
          <a:lstStyle/>
          <a:p>
            <a:pPr lvl="0" indent="-228600" algn="l">
              <a:lnSpc>
                <a:spcPct val="130000"/>
              </a:lnSpc>
              <a:spcBef>
                <a:spcPct val="20000"/>
              </a:spcBef>
              <a:spcAft>
                <a:spcPts val="0"/>
              </a:spcAft>
              <a:buClrTx/>
              <a:buSzTx/>
              <a:buFontTx/>
              <a:defRPr/>
            </a:pPr>
            <a:r>
              <a:rPr lang="en-US" altLang="zh-CN" sz="2800" b="1" dirty="0">
                <a:solidFill>
                  <a:srgbClr val="0000FF"/>
                </a:solidFill>
                <a:latin typeface="仿宋" panose="02010609060101010101" charset="-122"/>
                <a:ea typeface="仿宋" panose="02010609060101010101" charset="-122"/>
                <a:cs typeface="仿宋" panose="02010609060101010101" charset="-122"/>
                <a:sym typeface="+mn-ea"/>
              </a:rPr>
              <a:t>1.</a:t>
            </a:r>
            <a:r>
              <a:rPr lang="zh-CN" altLang="en-US" sz="2800" b="1" dirty="0">
                <a:solidFill>
                  <a:srgbClr val="0000FF"/>
                </a:solidFill>
                <a:latin typeface="仿宋" panose="02010609060101010101" charset="-122"/>
                <a:ea typeface="仿宋" panose="02010609060101010101" charset="-122"/>
                <a:cs typeface="仿宋" panose="02010609060101010101" charset="-122"/>
                <a:sym typeface="+mn-ea"/>
              </a:rPr>
              <a:t>如何理解马克思主义中国化的科学内涵及其意义？</a:t>
            </a:r>
          </a:p>
          <a:p>
            <a:pPr lvl="0" indent="-228600" algn="l">
              <a:lnSpc>
                <a:spcPct val="130000"/>
              </a:lnSpc>
              <a:spcBef>
                <a:spcPct val="20000"/>
              </a:spcBef>
              <a:spcAft>
                <a:spcPts val="0"/>
              </a:spcAft>
              <a:buClrTx/>
              <a:buSzTx/>
              <a:buFontTx/>
              <a:defRPr/>
            </a:pPr>
            <a:r>
              <a:rPr lang="zh-CN" altLang="en-US" sz="2800" b="1" dirty="0">
                <a:solidFill>
                  <a:srgbClr val="0000FF"/>
                </a:solidFill>
                <a:latin typeface="仿宋" panose="02010609060101010101" charset="-122"/>
                <a:ea typeface="仿宋" panose="02010609060101010101" charset="-122"/>
                <a:cs typeface="仿宋" panose="02010609060101010101" charset="-122"/>
                <a:sym typeface="+mn-ea"/>
              </a:rPr>
              <a:t>2.如何理解马克思主义中国化两大成果的关系？</a:t>
            </a:r>
          </a:p>
          <a:p>
            <a:pPr lvl="0" indent="-228600" algn="l">
              <a:lnSpc>
                <a:spcPct val="130000"/>
              </a:lnSpc>
              <a:spcBef>
                <a:spcPct val="20000"/>
              </a:spcBef>
              <a:spcAft>
                <a:spcPts val="0"/>
              </a:spcAft>
              <a:buClrTx/>
              <a:buSzTx/>
              <a:buFontTx/>
              <a:defRPr/>
            </a:pPr>
            <a:r>
              <a:rPr lang="zh-CN" altLang="en-US" sz="2800" b="1" dirty="0">
                <a:solidFill>
                  <a:srgbClr val="0000FF"/>
                </a:solidFill>
                <a:latin typeface="仿宋" panose="02010609060101010101" charset="-122"/>
                <a:ea typeface="仿宋" panose="02010609060101010101" charset="-122"/>
                <a:cs typeface="仿宋" panose="02010609060101010101" charset="-122"/>
                <a:sym typeface="+mn-ea"/>
              </a:rPr>
              <a:t>3.请结合自身思想实际，谈谈你对这门课程的目的作用的理解。</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Grp="1" noChangeArrowheads="1"/>
          </p:cNvSpPr>
          <p:nvPr/>
        </p:nvSpPr>
        <p:spPr bwMode="auto">
          <a:xfrm>
            <a:off x="5467350" y="937895"/>
            <a:ext cx="1257300" cy="570865"/>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lvl="0" algn="l">
              <a:lnSpc>
                <a:spcPct val="130000"/>
              </a:lnSpc>
              <a:spcBef>
                <a:spcPct val="20000"/>
              </a:spcBef>
              <a:spcAft>
                <a:spcPts val="0"/>
              </a:spcAft>
              <a:buClrTx/>
              <a:buSzTx/>
              <a:buFontTx/>
              <a:buNone/>
              <a:defRPr/>
            </a:pPr>
            <a:r>
              <a:rPr lang="zh-CN" altLang="en-US" sz="2400" b="1" dirty="0">
                <a:solidFill>
                  <a:srgbClr val="FF0000"/>
                </a:solidFill>
                <a:latin typeface="楷体" panose="02010609060101010101" charset="-122"/>
                <a:ea typeface="楷体" panose="02010609060101010101" charset="-122"/>
                <a:sym typeface="Arial" panose="020B0604020202020204" pitchFamily="34" charset="0"/>
              </a:rPr>
              <a:t>思考题</a:t>
            </a:r>
          </a:p>
        </p:txBody>
      </p:sp>
      <p:pic>
        <p:nvPicPr>
          <p:cNvPr id="3" name="图片 2"/>
          <p:cNvPicPr>
            <a:picLocks noChangeAspect="1"/>
          </p:cNvPicPr>
          <p:nvPr/>
        </p:nvPicPr>
        <p:blipFill>
          <a:blip r:embed="rId3"/>
          <a:stretch>
            <a:fillRect/>
          </a:stretch>
        </p:blipFill>
        <p:spPr>
          <a:xfrm>
            <a:off x="471805" y="793115"/>
            <a:ext cx="1638300" cy="1699260"/>
          </a:xfrm>
          <a:prstGeom prst="rect">
            <a:avLst/>
          </a:prstGeom>
        </p:spPr>
      </p:pic>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14" name="PA-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t="3387" b="5494"/>
          <a:stretch>
            <a:fillRect/>
          </a:stretch>
        </p:blipFill>
        <p:spPr>
          <a:xfrm>
            <a:off x="0" y="5767070"/>
            <a:ext cx="12192000" cy="1087755"/>
          </a:xfrm>
          <a:prstGeom prst="rect">
            <a:avLst/>
          </a:prstGeom>
        </p:spPr>
      </p:pic>
      <p:sp>
        <p:nvSpPr>
          <p:cNvPr id="51203" name="Rectangle 6"/>
          <p:cNvSpPr txBox="1"/>
          <p:nvPr/>
        </p:nvSpPr>
        <p:spPr bwMode="auto">
          <a:xfrm>
            <a:off x="2479040" y="2131695"/>
            <a:ext cx="8280400" cy="2883535"/>
          </a:xfrm>
          <a:prstGeom prst="rect">
            <a:avLst/>
          </a:prstGeom>
          <a:ln>
            <a:noFill/>
          </a:ln>
        </p:spPr>
        <p:style>
          <a:lnRef idx="2">
            <a:schemeClr val="accent6"/>
          </a:lnRef>
          <a:fillRef idx="1">
            <a:schemeClr val="lt1"/>
          </a:fillRef>
          <a:effectRef idx="0">
            <a:schemeClr val="accent6"/>
          </a:effectRef>
          <a:fontRef idx="minor">
            <a:schemeClr val="dk1"/>
          </a:fontRef>
        </p:style>
        <p:txBody>
          <a:bodyPr vertOverflow="overflow" horzOverflow="overflow" vert="horz" wrap="square" lIns="91440" tIns="45720" rIns="91440" bIns="45720" numCol="1" spcCol="0" rtlCol="0" fromWordArt="0" anchor="ctr" anchorCtr="0" compatLnSpc="1">
            <a:spAutoFit/>
          </a:bodyPr>
          <a:lstStyle/>
          <a:p>
            <a:pPr lvl="0" indent="-228600" algn="l">
              <a:lnSpc>
                <a:spcPct val="130000"/>
              </a:lnSpc>
              <a:spcBef>
                <a:spcPct val="20000"/>
              </a:spcBef>
              <a:spcAft>
                <a:spcPts val="0"/>
              </a:spcAft>
              <a:buClrTx/>
              <a:buSzTx/>
              <a:buFontTx/>
              <a:defRPr/>
            </a:pPr>
            <a:r>
              <a:rPr lang="en-US" altLang="zh-CN" sz="2800" b="1" dirty="0">
                <a:solidFill>
                  <a:srgbClr val="0000FF"/>
                </a:solidFill>
                <a:latin typeface="仿宋" panose="02010609060101010101" charset="-122"/>
                <a:ea typeface="仿宋" panose="02010609060101010101" charset="-122"/>
                <a:cs typeface="仿宋" panose="02010609060101010101" charset="-122"/>
                <a:sym typeface="+mn-ea"/>
              </a:rPr>
              <a:t>4.</a:t>
            </a:r>
            <a:r>
              <a:rPr lang="zh-CN" altLang="en-US" sz="2800" b="1" dirty="0">
                <a:solidFill>
                  <a:srgbClr val="0000FF"/>
                </a:solidFill>
                <a:latin typeface="仿宋" panose="02010609060101010101" charset="-122"/>
                <a:ea typeface="仿宋" panose="02010609060101010101" charset="-122"/>
                <a:cs typeface="仿宋" panose="02010609060101010101" charset="-122"/>
                <a:sym typeface="+mn-ea"/>
              </a:rPr>
              <a:t>在古希腊，泰勒斯仰望星空却掉进沟里，被世人讥讽不脚踏实地。芝诺创造出很多看似无用的悖论弄得人们一头雾水。在中国，杞人忧天、屠龙之术为世人所不齿。请谈谈你的看法。</a:t>
            </a:r>
            <a:endParaRPr lang="en-US" altLang="zh-CN" sz="2400" b="1" dirty="0">
              <a:solidFill>
                <a:srgbClr val="0000FF"/>
              </a:solidFill>
              <a:latin typeface="仿宋" panose="02010609060101010101" charset="-122"/>
              <a:ea typeface="仿宋" panose="02010609060101010101" charset="-122"/>
              <a:cs typeface="仿宋" panose="02010609060101010101" charset="-122"/>
              <a:sym typeface="+mn-ea"/>
            </a:endParaRPr>
          </a:p>
          <a:p>
            <a:pPr lvl="0" indent="-228600" algn="l">
              <a:lnSpc>
                <a:spcPct val="130000"/>
              </a:lnSpc>
              <a:spcBef>
                <a:spcPct val="20000"/>
              </a:spcBef>
              <a:spcAft>
                <a:spcPts val="0"/>
              </a:spcAft>
              <a:buClrTx/>
              <a:buSzTx/>
              <a:buFontTx/>
              <a:defRPr/>
            </a:pPr>
            <a:endParaRPr lang="en-US" altLang="zh-CN" sz="2400" b="1" dirty="0">
              <a:solidFill>
                <a:srgbClr val="FF0000"/>
              </a:solidFill>
              <a:latin typeface="仿宋" panose="02010609060101010101" charset="-122"/>
              <a:ea typeface="仿宋" panose="02010609060101010101" charset="-122"/>
              <a:cs typeface="仿宋" panose="02010609060101010101" charset="-122"/>
              <a:sym typeface="+mn-ea"/>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3"/>
          <p:cNvSpPr txBox="1">
            <a:spLocks noGrp="1" noChangeArrowheads="1"/>
          </p:cNvSpPr>
          <p:nvPr>
            <p:ph type="body" sz="half" idx="1"/>
          </p:nvPr>
        </p:nvSpPr>
        <p:spPr bwMode="auto">
          <a:xfrm>
            <a:off x="1132205" y="3420337"/>
            <a:ext cx="9666605" cy="504369"/>
          </a:xfrm>
          <a:ln>
            <a:noFill/>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spAutoFit/>
          </a:bodyPr>
          <a:lstStyle/>
          <a:p>
            <a:pPr marL="0" indent="0">
              <a:lnSpc>
                <a:spcPct val="130000"/>
              </a:lnSpc>
              <a:spcBef>
                <a:spcPts val="600"/>
              </a:spcBef>
              <a:buNone/>
              <a:defRPr sz="1800"/>
            </a:pPr>
            <a:r>
              <a:rPr lang="en-US" altLang="zh-CN" sz="2400" b="1" dirty="0">
                <a:solidFill>
                  <a:srgbClr val="0000FF"/>
                </a:solidFill>
                <a:latin typeface="仿宋" charset="0"/>
                <a:ea typeface="仿宋" charset="0"/>
                <a:cs typeface="仿宋" charset="0"/>
              </a:rPr>
              <a:t>1.</a:t>
            </a:r>
            <a:r>
              <a:rPr lang="zh-CN" altLang="en-US" sz="2400" b="1" dirty="0">
                <a:solidFill>
                  <a:srgbClr val="0000FF"/>
                </a:solidFill>
                <a:latin typeface="仿宋" charset="0"/>
                <a:ea typeface="仿宋" charset="0"/>
                <a:cs typeface="仿宋" charset="0"/>
              </a:rPr>
              <a:t>观看视频：厉害了，我的国，树立“四个自信”</a:t>
            </a:r>
            <a:endParaRPr lang="ko-KR" altLang="en-US" sz="2400" b="1" dirty="0">
              <a:solidFill>
                <a:srgbClr val="0000FF"/>
              </a:solidFill>
              <a:latin typeface="仿宋" charset="0"/>
              <a:ea typeface="仿宋" charset="0"/>
              <a:cs typeface="仿宋" charset="0"/>
            </a:endParaRPr>
          </a:p>
        </p:txBody>
      </p:sp>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14"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578475"/>
            <a:ext cx="12192000" cy="1276350"/>
          </a:xfrm>
          <a:prstGeom prst="rect">
            <a:avLst/>
          </a:prstGeom>
        </p:spPr>
      </p:pic>
      <p:pic>
        <p:nvPicPr>
          <p:cNvPr id="83" name="图片 82" descr="C:/Users/Administrator/AppData/Roaming/JisuOffice/ETemp/12436_12687232/image7.png"/>
          <p:cNvPicPr>
            <a:picLocks noChangeAspect="1"/>
          </p:cNvPicPr>
          <p:nvPr/>
        </p:nvPicPr>
        <p:blipFill rotWithShape="1">
          <a:blip r:embed="rId4" cstate="hqprint">
            <a:extLst>
              <a:ext uri="{28A0092B-C50C-407E-A947-70E740481C1C}">
                <a14:useLocalDpi xmlns:a14="http://schemas.microsoft.com/office/drawing/2010/main"/>
              </a:ext>
            </a:extLst>
          </a:blip>
          <a:srcRect/>
          <a:stretch>
            <a:fillRect/>
          </a:stretch>
        </p:blipFill>
        <p:spPr>
          <a:xfrm>
            <a:off x="10186035" y="1057910"/>
            <a:ext cx="1508125" cy="1221740"/>
          </a:xfrm>
          <a:prstGeom prst="rect">
            <a:avLst/>
          </a:prstGeom>
          <a:noFill/>
        </p:spPr>
      </p:pic>
      <p:sp>
        <p:nvSpPr>
          <p:cNvPr id="27653" name="文本框 27652"/>
          <p:cNvSpPr txBox="1">
            <a:spLocks/>
          </p:cNvSpPr>
          <p:nvPr/>
        </p:nvSpPr>
        <p:spPr>
          <a:xfrm>
            <a:off x="5530850" y="1390650"/>
            <a:ext cx="1293495" cy="369570"/>
          </a:xfrm>
          <a:prstGeom prst="rect">
            <a:avLst/>
          </a:prstGeom>
          <a:noFill/>
        </p:spPr>
        <p:txBody>
          <a:bodyPr vert="horz" wrap="square" lIns="0" tIns="0" rIns="0" bIns="0" anchor="t">
            <a:noAutofit/>
          </a:bodyPr>
          <a:lstStyle/>
          <a:p>
            <a:pPr marL="0" indent="0" algn="l" defTabSz="914400" eaLnBrk="1" latinLnBrk="0" hangingPunct="1">
              <a:lnSpc>
                <a:spcPct val="100000"/>
              </a:lnSpc>
              <a:spcBef>
                <a:spcPts val="0"/>
              </a:spcBef>
              <a:spcAft>
                <a:spcPts val="0"/>
              </a:spcAft>
              <a:buFontTx/>
              <a:buNone/>
            </a:pPr>
            <a:r>
              <a:rPr lang="zh-CN" altLang="en-US" sz="2400" b="1">
                <a:solidFill>
                  <a:srgbClr val="FF0000"/>
                </a:solidFill>
                <a:latin typeface="仿宋" charset="0"/>
                <a:ea typeface="仿宋" charset="0"/>
                <a:cs typeface="仿宋" charset="0"/>
              </a:rPr>
              <a:t>课下任务</a:t>
            </a:r>
            <a:endParaRPr lang="ko-KR" altLang="en-US" sz="1800">
              <a:latin typeface="Calibri" charset="0"/>
              <a:ea typeface="宋体" charset="0"/>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pic>
        <p:nvPicPr>
          <p:cNvPr id="14" name="PA-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t="3387" b="5494"/>
          <a:stretch>
            <a:fillRect/>
          </a:stretch>
        </p:blipFill>
        <p:spPr>
          <a:xfrm>
            <a:off x="0" y="5725160"/>
            <a:ext cx="12192000" cy="1129665"/>
          </a:xfrm>
          <a:prstGeom prst="rect">
            <a:avLst/>
          </a:prstGeom>
        </p:spPr>
      </p:pic>
      <p:pic>
        <p:nvPicPr>
          <p:cNvPr id="3" name="图片 1"/>
          <p:cNvPicPr>
            <a:picLocks noChangeAspect="1"/>
          </p:cNvPicPr>
          <p:nvPr/>
        </p:nvPicPr>
        <p:blipFill>
          <a:blip r:embed="rId4"/>
          <a:stretch>
            <a:fillRect/>
          </a:stretch>
        </p:blipFill>
        <p:spPr>
          <a:xfrm>
            <a:off x="2886710" y="676275"/>
            <a:ext cx="6419215" cy="50488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mc:Choice>
    <mc:Fallback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WordArt 3"/>
          <p:cNvSpPr>
            <a:spLocks noTextEdit="1"/>
          </p:cNvSpPr>
          <p:nvPr/>
        </p:nvSpPr>
        <p:spPr>
          <a:xfrm>
            <a:off x="4539615" y="1564005"/>
            <a:ext cx="3145790" cy="1085215"/>
          </a:xfrm>
          <a:prstGeom prst="rect">
            <a:avLst/>
          </a:prstGeom>
        </p:spPr>
        <p:txBody>
          <a:bodyPr wrap="none" fromWordArt="1">
            <a:prstTxWarp prst="textDeflate">
              <a:avLst>
                <a:gd name="adj" fmla="val 26227"/>
              </a:avLst>
            </a:prstTxWarp>
            <a:normAutofit/>
          </a:bodyPr>
          <a:lstStyle/>
          <a:p>
            <a:pPr algn="ctr"/>
            <a:r>
              <a:rPr lang="zh-CN" altLang="en-US" sz="5400" b="1">
                <a:ln w="0" cap="flat" cmpd="sng">
                  <a:solidFill>
                    <a:srgbClr val="FF0000"/>
                  </a:solidFill>
                  <a:prstDash val="solid"/>
                  <a:round/>
                  <a:headEnd type="none" w="med" len="med"/>
                  <a:tailEnd type="none" w="med" len="med"/>
                </a:ln>
                <a:solidFill>
                  <a:srgbClr val="0000FF"/>
                </a:solidFill>
                <a:latin typeface="华文隶书" panose="02010800040101010101" charset="-122"/>
                <a:ea typeface="华文隶书" panose="02010800040101010101" charset="-122"/>
              </a:rPr>
              <a:t>谢谢大家</a:t>
            </a:r>
          </a:p>
        </p:txBody>
      </p:sp>
      <p:sp>
        <p:nvSpPr>
          <p:cNvPr id="9" name="Rectangle 4"/>
          <p:cNvSpPr>
            <a:spLocks noGrp="1" noChangeArrowheads="1"/>
          </p:cNvSpPr>
          <p:nvPr/>
        </p:nvSpPr>
        <p:spPr>
          <a:xfrm>
            <a:off x="4996180" y="-20320"/>
            <a:ext cx="2199005" cy="570865"/>
          </a:xfrm>
          <a:prstGeom prst="rect">
            <a:avLst/>
          </a:prstGeom>
          <a:noFill/>
          <a:ln>
            <a:noFill/>
          </a:ln>
          <a:extLst>
            <a:ext uri="{909E8E84-426E-40DD-AFC4-6F175D3DCCD1}">
              <a14:hiddenFill xmlns:a14="http://schemas.microsoft.com/office/drawing/2010/main">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微软雅黑" panose="020B0503020204020204" charset="-122"/>
                <a:ea typeface="微软雅黑" panose="020B0503020204020204" charset="-122"/>
                <a:cs typeface="仿宋" panose="02010609060101010101" charset="-122"/>
                <a:sym typeface="Arial" panose="020B0604020202020204" pitchFamily="34" charset="0"/>
              </a:rPr>
              <a:t>绪     论</a:t>
            </a:r>
          </a:p>
        </p:txBody>
      </p:sp>
      <p:grpSp>
        <p:nvGrpSpPr>
          <p:cNvPr id="3" name="组合 2"/>
          <p:cNvGrpSpPr/>
          <p:nvPr/>
        </p:nvGrpSpPr>
        <p:grpSpPr>
          <a:xfrm>
            <a:off x="-125095" y="5073015"/>
            <a:ext cx="12372340" cy="1781810"/>
            <a:chOff x="-125095" y="5073015"/>
            <a:chExt cx="12372340" cy="1781810"/>
          </a:xfrm>
        </p:grpSpPr>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95" y="5916930"/>
              <a:ext cx="3589020" cy="93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761095" y="5916930"/>
              <a:ext cx="3486150" cy="937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925" y="5073015"/>
              <a:ext cx="5297170" cy="1781810"/>
            </a:xfrm>
            <a:prstGeom prst="rect">
              <a:avLst/>
            </a:prstGeom>
          </p:spPr>
        </p:pic>
      </p:grpSp>
      <p:pic>
        <p:nvPicPr>
          <p:cNvPr id="83" name="图片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3970" y="3185160"/>
            <a:ext cx="2037080" cy="1649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0.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4.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1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2.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3.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5.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6.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spAutoFit/>
      </a:bodyPr>
      <a:lstStyle>
        <a:defPPr algn="just">
          <a:defRPr lang="zh-CN" altLang="en-US" dirty="0">
            <a:sym typeface="+mn-ea"/>
          </a:defRPr>
        </a:defPPr>
      </a:lstStyle>
      <a:style>
        <a:lnRef idx="2">
          <a:schemeClr val="accent6">
            <a:shade val="50000"/>
          </a:schemeClr>
        </a:lnRef>
        <a:fillRef idx="1">
          <a:schemeClr val="accent6"/>
        </a:fillRef>
        <a:effectRef idx="0">
          <a:schemeClr val="accent6"/>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1155</TotalTime>
  <Pages>46</Pages>
  <Words>6736</Words>
  <Characters>0</Characters>
  <Application>Microsoft Office PowerPoint</Application>
  <DocSecurity>0</DocSecurity>
  <PresentationFormat>宽屏</PresentationFormat>
  <Lines>0</Lines>
  <Paragraphs>762</Paragraphs>
  <Slides>99</Slides>
  <Notes>3</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vt:i4>
      </vt:variant>
      <vt:variant>
        <vt:lpstr>幻灯片标题</vt:lpstr>
      </vt:variant>
      <vt:variant>
        <vt:i4>99</vt:i4>
      </vt:variant>
    </vt:vector>
  </HeadingPairs>
  <TitlesOfParts>
    <vt:vector size="127" baseType="lpstr">
      <vt:lpstr>&amp;quot</vt:lpstr>
      <vt:lpstr>Gill Sans</vt:lpstr>
      <vt:lpstr>PingFang SC</vt:lpstr>
      <vt:lpstr>等线</vt:lpstr>
      <vt:lpstr>仿宋</vt:lpstr>
      <vt:lpstr>黑体</vt:lpstr>
      <vt:lpstr>华文彩云</vt:lpstr>
      <vt:lpstr>华文行楷</vt:lpstr>
      <vt:lpstr>华文楷体</vt:lpstr>
      <vt:lpstr>华文隶书</vt:lpstr>
      <vt:lpstr>华文新魏</vt:lpstr>
      <vt:lpstr>楷体</vt:lpstr>
      <vt:lpstr>楷体_GB2312</vt:lpstr>
      <vt:lpstr>隶书</vt:lpstr>
      <vt:lpstr>思源黑体 CN Medium</vt:lpstr>
      <vt:lpstr>simsun</vt:lpstr>
      <vt:lpstr>simsun</vt:lpstr>
      <vt:lpstr>simsun</vt:lpstr>
      <vt:lpstr>微软雅黑</vt:lpstr>
      <vt:lpstr>幼圆</vt:lpstr>
      <vt:lpstr>Arial</vt:lpstr>
      <vt:lpstr>Arial</vt:lpstr>
      <vt:lpstr>Calibri</vt:lpstr>
      <vt:lpstr>Calibri Light</vt:lpstr>
      <vt:lpstr>Times New Roman</vt:lpstr>
      <vt:lpstr>Wingdings</vt:lpstr>
      <vt:lpstr>Office 主题</vt:lpstr>
      <vt:lpstr>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马克思主义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“二”是指两次历史性飞跃，取得两大理论成果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文化从哪来？ 深深地根植于伟大的中华民族血脉之中</vt:lpstr>
      <vt:lpstr>PowerPoint 演示文稿</vt:lpstr>
      <vt:lpstr>PowerPoint 演示文稿</vt:lpstr>
      <vt:lpstr>PowerPoint 演示文稿</vt:lpstr>
      <vt:lpstr>PowerPoint 演示文稿</vt:lpstr>
      <vt:lpstr>PowerPoint 演示文稿</vt:lpstr>
      <vt:lpstr>郑永年：警惕西方借疫情煽动种族主义</vt:lpstr>
      <vt:lpstr>PowerPoint 演示文稿</vt:lpstr>
      <vt:lpstr>为学术而学术</vt:lpstr>
      <vt:lpstr>PowerPoint 演示文稿</vt:lpstr>
      <vt:lpstr>为人生而学术</vt:lpstr>
      <vt:lpstr>PowerPoint 演示文稿</vt:lpstr>
      <vt:lpstr>PowerPoint 演示文稿</vt:lpstr>
      <vt:lpstr>怎么学好？理论联系实际</vt:lpstr>
      <vt:lpstr>PowerPoint 演示文稿</vt:lpstr>
      <vt:lpstr>PowerPoint 演示文稿</vt:lpstr>
      <vt:lpstr>PowerPoint 演示文稿</vt:lpstr>
      <vt:lpstr>PowerPoint 演示文稿</vt:lpstr>
      <vt:lpstr>为什么“马克思主义过时论”是错误的？</vt:lpstr>
      <vt:lpstr>为什么资本主义垂而不死？</vt:lpstr>
      <vt:lpstr>PowerPoint 演示文稿</vt:lpstr>
      <vt:lpstr>PowerPoint 演示文稿</vt:lpstr>
      <vt:lpstr>始终以马克思主义中国化的最新成果为指导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王 少博</cp:lastModifiedBy>
  <cp:revision>66</cp:revision>
  <dcterms:modified xsi:type="dcterms:W3CDTF">2020-06-20T03:09:40Z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y fmtid="{D5CDD505-2E9C-101B-9397-08002B2CF9AE}" pid="3" name="KSORubyTemplateID">
    <vt:lpwstr>13</vt:lpwstr>
  </property>
</Properties>
</file>